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322" r:id="rId1"/>
  </p:sldMasterIdLst>
  <p:notesMasterIdLst>
    <p:notesMasterId r:id="rId26"/>
  </p:notesMasterIdLst>
  <p:sldIdLst>
    <p:sldId id="256" r:id="rId2"/>
    <p:sldId id="430" r:id="rId3"/>
    <p:sldId id="418" r:id="rId4"/>
    <p:sldId id="428" r:id="rId5"/>
    <p:sldId id="429" r:id="rId6"/>
    <p:sldId id="436" r:id="rId7"/>
    <p:sldId id="437" r:id="rId8"/>
    <p:sldId id="438" r:id="rId9"/>
    <p:sldId id="433" r:id="rId10"/>
    <p:sldId id="257" r:id="rId11"/>
    <p:sldId id="261" r:id="rId12"/>
    <p:sldId id="258" r:id="rId13"/>
    <p:sldId id="259" r:id="rId14"/>
    <p:sldId id="434" r:id="rId15"/>
    <p:sldId id="435" r:id="rId16"/>
    <p:sldId id="439" r:id="rId17"/>
    <p:sldId id="432" r:id="rId18"/>
    <p:sldId id="369" r:id="rId19"/>
    <p:sldId id="355" r:id="rId20"/>
    <p:sldId id="431" r:id="rId21"/>
    <p:sldId id="296" r:id="rId22"/>
    <p:sldId id="358" r:id="rId23"/>
    <p:sldId id="412" r:id="rId24"/>
    <p:sldId id="416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CA063E"/>
    <a:srgbClr val="FF5050"/>
    <a:srgbClr val="FF0066"/>
    <a:srgbClr val="FF6600"/>
    <a:srgbClr val="DDDDDD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8" autoAdjust="0"/>
    <p:restoredTop sz="94540" autoAdjust="0"/>
  </p:normalViewPr>
  <p:slideViewPr>
    <p:cSldViewPr>
      <p:cViewPr varScale="1">
        <p:scale>
          <a:sx n="103" d="100"/>
          <a:sy n="103" d="100"/>
        </p:scale>
        <p:origin x="186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54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51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ja-JP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ja-JP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ja-JP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1994FAE-F206-4987-B538-671F3932B661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710880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pPr>
              <a:defRPr/>
            </a:pPr>
            <a:fld id="{6FDE865C-29A4-4B73-B505-A6CC6A4434EE}" type="slidenum">
              <a:rPr lang="en-US" altLang="zh-TW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083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  <a:latin typeface="Arial" charset="0"/>
              <a:ea typeface="新細明體" charset="-12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  <a:latin typeface="Arial" charset="0"/>
              <a:ea typeface="新細明體" charset="-120"/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1B8FC0DE-938E-4265-996B-3A2D5A06230E}" type="slidenum">
              <a:rPr lang="en-US" altLang="zh-TW" smtClean="0">
                <a:solidFill>
                  <a:srgbClr val="000000"/>
                </a:solidFill>
                <a:latin typeface="Arial" charset="0"/>
                <a:ea typeface="新細明體" charset="-120"/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  <a:latin typeface="Arial" charset="0"/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7000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  <a:latin typeface="Arial" charset="0"/>
              <a:ea typeface="新細明體" charset="-12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  <a:latin typeface="Arial" charset="0"/>
              <a:ea typeface="新細明體" charset="-120"/>
            </a:endParaRPr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1B8FC0DE-938E-4265-996B-3A2D5A06230E}" type="slidenum">
              <a:rPr lang="en-US" altLang="zh-TW" smtClean="0">
                <a:solidFill>
                  <a:srgbClr val="000000"/>
                </a:solidFill>
                <a:latin typeface="Arial" charset="0"/>
                <a:ea typeface="新細明體" charset="-120"/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  <a:latin typeface="Arial" charset="0"/>
              <a:ea typeface="新細明體" charset="-12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760981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  <a:latin typeface="Arial" charset="0"/>
              <a:ea typeface="新細明體" charset="-12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  <a:latin typeface="Arial" charset="0"/>
              <a:ea typeface="新細明體" charset="-120"/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1B8FC0DE-938E-4265-996B-3A2D5A06230E}" type="slidenum">
              <a:rPr lang="en-US" altLang="zh-TW" smtClean="0">
                <a:solidFill>
                  <a:srgbClr val="000000"/>
                </a:solidFill>
                <a:latin typeface="Arial" charset="0"/>
                <a:ea typeface="新細明體" charset="-120"/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  <a:latin typeface="Arial" charset="0"/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482856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  <a:latin typeface="Arial" charset="0"/>
              <a:ea typeface="新細明體" charset="-12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  <a:latin typeface="Arial" charset="0"/>
              <a:ea typeface="新細明體" charset="-120"/>
            </a:endParaRPr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1B8FC0DE-938E-4265-996B-3A2D5A06230E}" type="slidenum">
              <a:rPr lang="en-US" altLang="zh-TW" smtClean="0">
                <a:solidFill>
                  <a:srgbClr val="000000"/>
                </a:solidFill>
                <a:latin typeface="Arial" charset="0"/>
                <a:ea typeface="新細明體" charset="-120"/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  <a:latin typeface="Arial" charset="0"/>
              <a:ea typeface="新細明體" charset="-12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466508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  <a:latin typeface="Arial" charset="0"/>
              <a:ea typeface="新細明體" charset="-12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  <a:latin typeface="Arial" charset="0"/>
              <a:ea typeface="新細明體" charset="-120"/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1B8FC0DE-938E-4265-996B-3A2D5A06230E}" type="slidenum">
              <a:rPr lang="en-US" altLang="zh-TW" smtClean="0">
                <a:solidFill>
                  <a:srgbClr val="000000"/>
                </a:solidFill>
                <a:latin typeface="Arial" charset="0"/>
                <a:ea typeface="新細明體" charset="-120"/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  <a:latin typeface="Arial" charset="0"/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497694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793850-CBB0-4766-BF7A-DCE793A4EEB2}" type="slidenum">
              <a:rPr lang="en-US" altLang="zh-TW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2716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BD6C23-A3C6-4157-B4AE-5898F13125CC}" type="slidenum">
              <a:rPr lang="en-US" altLang="zh-TW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177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8C30D8-09E8-45AD-9B96-8D3121877635}" type="slidenum">
              <a:rPr lang="en-US" altLang="zh-TW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265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C20BAD82-6DC0-44E9-9BF1-09AFD580D083}" type="slidenum">
              <a:rPr lang="en-US" altLang="zh-TW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377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E96DEABA-F8F1-4459-A3FE-0EDB6B9C7A57}" type="slidenum">
              <a:rPr lang="en-US" altLang="zh-TW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413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04A43FE8-F338-4717-A0F0-F6F9657EC4E4}" type="slidenum">
              <a:rPr lang="en-US" altLang="zh-TW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393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FFD91F-411B-4B4F-A262-2AD4AC1E9593}" type="slidenum">
              <a:rPr lang="en-US" altLang="zh-TW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638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AC3A3D-4A8F-45C9-B40E-02BE53411CC1}" type="slidenum">
              <a:rPr lang="en-US" altLang="zh-TW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603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A73FCF-3665-4464-8A18-C4F666B0B648}" type="slidenum">
              <a:rPr lang="en-US" altLang="zh-TW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590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57F8517D-89F2-4894-AECF-7A8109AFF027}" type="slidenum">
              <a:rPr lang="en-US" altLang="zh-TW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305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  <a:latin typeface="Arial" charset="0"/>
              <a:ea typeface="新細明體" charset="-12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  <a:latin typeface="Arial" charset="0"/>
              <a:ea typeface="新細明體" charset="-12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1B8FC0DE-938E-4265-996B-3A2D5A06230E}" type="slidenum">
              <a:rPr lang="en-US" altLang="zh-TW" smtClean="0">
                <a:solidFill>
                  <a:srgbClr val="000000"/>
                </a:solidFill>
                <a:latin typeface="Arial" charset="0"/>
                <a:ea typeface="新細明體" charset="-120"/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  <a:latin typeface="Arial" charset="0"/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03798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23" r:id="rId1"/>
    <p:sldLayoutId id="2147485324" r:id="rId2"/>
    <p:sldLayoutId id="2147485325" r:id="rId3"/>
    <p:sldLayoutId id="2147485326" r:id="rId4"/>
    <p:sldLayoutId id="2147485327" r:id="rId5"/>
    <p:sldLayoutId id="2147485328" r:id="rId6"/>
    <p:sldLayoutId id="2147485329" r:id="rId7"/>
    <p:sldLayoutId id="2147485330" r:id="rId8"/>
    <p:sldLayoutId id="2147485331" r:id="rId9"/>
    <p:sldLayoutId id="2147485332" r:id="rId10"/>
    <p:sldLayoutId id="2147485333" r:id="rId11"/>
    <p:sldLayoutId id="2147485334" r:id="rId12"/>
    <p:sldLayoutId id="2147485335" r:id="rId13"/>
    <p:sldLayoutId id="2147485336" r:id="rId14"/>
    <p:sldLayoutId id="2147485337" r:id="rId15"/>
    <p:sldLayoutId id="214748533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reurl.cc/7pbWzl" TargetMode="External"/><Relationship Id="rId2" Type="http://schemas.openxmlformats.org/officeDocument/2006/relationships/hyperlink" Target="https://youtu.be/OsrYi_z1O00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www.youtube.com/watch?v=cRVwXC1jZno" TargetMode="Externa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stroke-order.learningweb.moe.edu.tw/home.do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339752" y="2564904"/>
            <a:ext cx="5688632" cy="2919779"/>
          </a:xfrm>
        </p:spPr>
        <p:txBody>
          <a:bodyPr>
            <a:noAutofit/>
          </a:bodyPr>
          <a:lstStyle/>
          <a:p>
            <a:br>
              <a:rPr lang="en-US" altLang="zh-TW" sz="4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4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4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教師教學理念</a:t>
            </a:r>
            <a:br>
              <a:rPr lang="en-US" altLang="zh-TW" sz="4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4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4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學校生活相關</a:t>
            </a:r>
            <a:br>
              <a:rPr lang="en-US" altLang="zh-TW" sz="4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4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4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注音符號的學習</a:t>
            </a:r>
            <a:br>
              <a:rPr lang="en-US" altLang="zh-TW" sz="4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4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en-US" sz="4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提案討論</a:t>
            </a:r>
            <a:br>
              <a:rPr lang="en-US" altLang="zh-TW" sz="4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ja-JP" altLang="en-US" sz="48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fld id="{83CB4537-83C7-4CAA-ACAD-96AD4B249DE3}" type="slidenum">
              <a:rPr lang="ja-JP" altLang="en-US" smtClean="0"/>
              <a:pPr/>
              <a:t>1</a:t>
            </a:fld>
            <a:endParaRPr lang="en-US" altLang="ja-JP"/>
          </a:p>
        </p:txBody>
      </p:sp>
      <p:sp>
        <p:nvSpPr>
          <p:cNvPr id="2" name="文字方塊 1"/>
          <p:cNvSpPr txBox="1"/>
          <p:nvPr/>
        </p:nvSpPr>
        <p:spPr>
          <a:xfrm>
            <a:off x="0" y="404664"/>
            <a:ext cx="91152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仁和國小</a:t>
            </a:r>
            <a:r>
              <a:rPr lang="en-US" altLang="zh-TW" sz="48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111</a:t>
            </a:r>
            <a:r>
              <a:rPr lang="zh-TW" altLang="en-US" sz="48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學年度班親會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" t="34116"/>
          <a:stretch>
            <a:fillRect/>
          </a:stretch>
        </p:blipFill>
        <p:spPr bwMode="auto">
          <a:xfrm flipV="1">
            <a:off x="3210609" y="6084242"/>
            <a:ext cx="5904656" cy="73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5400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閱讀護照使用說明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4510" y="1628800"/>
            <a:ext cx="3814979" cy="5020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594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31641" y="624110"/>
            <a:ext cx="7202760" cy="1280890"/>
          </a:xfrm>
        </p:spPr>
        <p:txBody>
          <a:bodyPr>
            <a:normAutofit fontScale="90000"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閱讀護照裡有好書推薦，班級共讀書目</a:t>
            </a:r>
            <a:b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大家可以多加使用。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9483" y="2139888"/>
            <a:ext cx="3645034" cy="4153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8467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08771" y="1099309"/>
            <a:ext cx="6683765" cy="960668"/>
          </a:xfrm>
        </p:spPr>
        <p:txBody>
          <a:bodyPr>
            <a:normAutofit/>
          </a:bodyPr>
          <a:lstStyle/>
          <a:p>
            <a:r>
              <a:rPr lang="zh-TW" altLang="en-US" sz="2400" dirty="0"/>
              <a:t>每登錄一本書，核發</a:t>
            </a:r>
            <a:r>
              <a:rPr lang="en-US" altLang="zh-TW" sz="2400" dirty="0"/>
              <a:t>10</a:t>
            </a:r>
            <a:r>
              <a:rPr lang="zh-TW" altLang="en-US" sz="2400" dirty="0"/>
              <a:t>點晶幣點數</a:t>
            </a:r>
            <a:r>
              <a:rPr lang="en-US" altLang="zh-TW" sz="2400" dirty="0"/>
              <a:t>~</a:t>
            </a:r>
            <a:r>
              <a:rPr lang="zh-TW" altLang="en-US" sz="2400" dirty="0"/>
              <a:t>升等後還會再核發點數，請認真努力的閱讀</a:t>
            </a:r>
            <a:r>
              <a:rPr lang="en-US" altLang="zh-TW" sz="2400" dirty="0"/>
              <a:t>!</a:t>
            </a:r>
            <a:endParaRPr lang="zh-TW" altLang="en-US" sz="2400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1589" y="1972694"/>
            <a:ext cx="2816235" cy="3793559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8933" y="1972694"/>
            <a:ext cx="2869559" cy="3839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7607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登錄方式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9902" y="1138297"/>
            <a:ext cx="3186113" cy="4643438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024" y="2913452"/>
            <a:ext cx="4208318" cy="904623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580" y="3965574"/>
            <a:ext cx="2207419" cy="992981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293023" y="5106054"/>
            <a:ext cx="32294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800" b="1" dirty="0"/>
              <a:t>仁和國小的書才能輸入圖書編號，</a:t>
            </a:r>
            <a:r>
              <a:rPr lang="zh-TW" altLang="en-US" sz="1800" b="1" dirty="0">
                <a:solidFill>
                  <a:srgbClr val="FF0000"/>
                </a:solidFill>
              </a:rPr>
              <a:t>若是學校的書，務必填入登錄號</a:t>
            </a:r>
            <a:r>
              <a:rPr lang="zh-TW" altLang="en-US" sz="1800" b="1" dirty="0"/>
              <a:t>。</a:t>
            </a:r>
          </a:p>
        </p:txBody>
      </p:sp>
      <p:sp>
        <p:nvSpPr>
          <p:cNvPr id="9" name="圓角矩形 8"/>
          <p:cNvSpPr/>
          <p:nvPr/>
        </p:nvSpPr>
        <p:spPr>
          <a:xfrm>
            <a:off x="953885" y="4647854"/>
            <a:ext cx="990809" cy="23067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800"/>
          </a:p>
        </p:txBody>
      </p:sp>
      <p:cxnSp>
        <p:nvCxnSpPr>
          <p:cNvPr id="11" name="直線單箭頭接點 10"/>
          <p:cNvCxnSpPr/>
          <p:nvPr/>
        </p:nvCxnSpPr>
        <p:spPr>
          <a:xfrm flipH="1" flipV="1">
            <a:off x="3713395" y="3460015"/>
            <a:ext cx="1" cy="74518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圓角矩形 12"/>
          <p:cNvSpPr/>
          <p:nvPr/>
        </p:nvSpPr>
        <p:spPr>
          <a:xfrm>
            <a:off x="4628102" y="1334684"/>
            <a:ext cx="1662554" cy="104379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800"/>
          </a:p>
        </p:txBody>
      </p:sp>
      <p:cxnSp>
        <p:nvCxnSpPr>
          <p:cNvPr id="14" name="直線單箭頭接點 13"/>
          <p:cNvCxnSpPr/>
          <p:nvPr/>
        </p:nvCxnSpPr>
        <p:spPr>
          <a:xfrm flipH="1">
            <a:off x="1856771" y="2139341"/>
            <a:ext cx="2764458" cy="109327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文字方塊 15"/>
          <p:cNvSpPr txBox="1"/>
          <p:nvPr/>
        </p:nvSpPr>
        <p:spPr>
          <a:xfrm>
            <a:off x="3015866" y="4277406"/>
            <a:ext cx="14854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800" dirty="0"/>
              <a:t>家長要蓋章或簽名，才會核章</a:t>
            </a:r>
            <a:r>
              <a:rPr lang="en-US" altLang="zh-TW" sz="1800" dirty="0"/>
              <a:t>!</a:t>
            </a:r>
            <a:endParaRPr lang="zh-TW" altLang="en-US" sz="1800" dirty="0"/>
          </a:p>
        </p:txBody>
      </p:sp>
      <p:cxnSp>
        <p:nvCxnSpPr>
          <p:cNvPr id="17" name="直線單箭頭接點 16"/>
          <p:cNvCxnSpPr/>
          <p:nvPr/>
        </p:nvCxnSpPr>
        <p:spPr>
          <a:xfrm flipH="1" flipV="1">
            <a:off x="980902" y="3480063"/>
            <a:ext cx="87284" cy="128209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1" name="圖片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6818" y="3186304"/>
            <a:ext cx="664412" cy="249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3064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653F4B9-B14F-6561-C08C-4861E43A8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5656" y="476672"/>
            <a:ext cx="6589199" cy="1280890"/>
          </a:xfrm>
        </p:spPr>
        <p:txBody>
          <a:bodyPr>
            <a:normAutofit/>
          </a:bodyPr>
          <a:lstStyle/>
          <a:p>
            <a:r>
              <a:rPr lang="zh-TW" altLang="en-US" sz="5400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彈性課程</a:t>
            </a:r>
            <a:r>
              <a:rPr lang="en-US" altLang="zh-TW" sz="5400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-ICT</a:t>
            </a:r>
            <a:r>
              <a:rPr lang="zh-TW" altLang="en-US" sz="5400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資訊課</a:t>
            </a:r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9939450F-C486-5DB4-944A-59A025CD82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8356756" cy="49286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94891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51CF171-0C78-8D00-159E-78172D3F2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6986" y="692696"/>
            <a:ext cx="7922841" cy="1280890"/>
          </a:xfrm>
        </p:spPr>
        <p:txBody>
          <a:bodyPr>
            <a:noAutofit/>
          </a:bodyPr>
          <a:lstStyle/>
          <a:p>
            <a:r>
              <a:rPr lang="zh-TW" altLang="en-US" sz="4800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彈性課程</a:t>
            </a:r>
            <a:r>
              <a:rPr lang="en-US" altLang="zh-TW" sz="4800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-I</a:t>
            </a:r>
            <a:r>
              <a:rPr lang="zh-TW" altLang="en-US" sz="4800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數課</a:t>
            </a:r>
            <a:r>
              <a:rPr lang="en-US" altLang="zh-TW" sz="4800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800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愛數課</a:t>
            </a:r>
            <a:r>
              <a:rPr lang="en-US" altLang="zh-TW" sz="4800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4800" dirty="0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58B43ED7-8C02-ECAE-1071-8E4501E4A9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80" y="1628800"/>
            <a:ext cx="7560840" cy="4862846"/>
          </a:xfrm>
        </p:spPr>
      </p:pic>
    </p:spTree>
    <p:extLst>
      <p:ext uri="{BB962C8B-B14F-4D97-AF65-F5344CB8AC3E}">
        <p14:creationId xmlns:p14="http://schemas.microsoft.com/office/powerpoint/2010/main" val="39009411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E639625-E3B5-4E17-5986-05C810B73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0177" y="692696"/>
            <a:ext cx="6589199" cy="1280890"/>
          </a:xfrm>
        </p:spPr>
        <p:txBody>
          <a:bodyPr/>
          <a:lstStyle/>
          <a:p>
            <a:r>
              <a:rPr lang="en-US" altLang="zh-TW" sz="4800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I</a:t>
            </a:r>
            <a:r>
              <a:rPr lang="zh-TW" altLang="en-US" sz="4800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數課照片</a:t>
            </a: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6CF6E2F3-885B-DFD5-055A-EC2A221C0C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556793"/>
            <a:ext cx="7128272" cy="2304256"/>
          </a:xfr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13367AFA-B9D7-2421-83D5-F6624A4C04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609" y="3861049"/>
            <a:ext cx="2639000" cy="2411567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237DE9EE-F6CE-3C1C-4297-18965569072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2609" y="3862357"/>
            <a:ext cx="2311559" cy="2410258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8A60E418-B5DF-2930-9FB5-103BB160243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3861048"/>
            <a:ext cx="2639000" cy="2411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0297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DC7B546-B8CE-2E3C-40C5-7F43F5837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32" y="467382"/>
            <a:ext cx="7706816" cy="1280890"/>
          </a:xfrm>
        </p:spPr>
        <p:txBody>
          <a:bodyPr>
            <a:normAutofit fontScale="90000"/>
          </a:bodyPr>
          <a:lstStyle/>
          <a:p>
            <a:r>
              <a:rPr lang="zh-TW" altLang="en-US" sz="4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注音教學</a:t>
            </a:r>
            <a:br>
              <a:rPr lang="en-US" altLang="zh-TW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</a:t>
            </a:r>
            <a:r>
              <a:rPr lang="en-US" altLang="zh-TW" sz="4000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~</a:t>
            </a:r>
            <a:r>
              <a:rPr lang="zh-TW" altLang="en-US" sz="4000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別讓注音壓垮小一生的信心</a:t>
            </a: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70BB0FDC-7971-1B1E-16C1-6ED23D2A44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90" y="1772816"/>
            <a:ext cx="8070516" cy="4176464"/>
          </a:xfrm>
        </p:spPr>
      </p:pic>
    </p:spTree>
    <p:extLst>
      <p:ext uri="{BB962C8B-B14F-4D97-AF65-F5344CB8AC3E}">
        <p14:creationId xmlns:p14="http://schemas.microsoft.com/office/powerpoint/2010/main" val="5082005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01824" y="260648"/>
            <a:ext cx="8118648" cy="61835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4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所有的符號都是雙拼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8AD7EDD1-E5A2-DA77-92B2-B7DA5504DA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760" y="1196752"/>
            <a:ext cx="7903711" cy="4680520"/>
          </a:xfrm>
          <a:prstGeom prst="rect">
            <a:avLst/>
          </a:prstGeom>
        </p:spPr>
      </p:pic>
      <p:pic>
        <p:nvPicPr>
          <p:cNvPr id="20482" name="Picture 2" descr="https://stickershop.line-scdn.net/sticonshop/v1/product/5b85063d031a6706cb79ffe3/iPhone/mai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031844"/>
            <a:ext cx="1296144" cy="1296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26664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71600" y="476672"/>
            <a:ext cx="7543800" cy="1656184"/>
          </a:xfrm>
        </p:spPr>
        <p:txBody>
          <a:bodyPr>
            <a:normAutofit/>
          </a:bodyPr>
          <a:lstStyle/>
          <a:p>
            <a:pPr lvl="0" algn="ctr"/>
            <a:r>
              <a:rPr lang="zh-TW" altLang="en-US" sz="4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善用注音符號卡</a:t>
            </a:r>
            <a:br>
              <a:rPr lang="en-US" altLang="zh-TW" sz="4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3200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習作後面有附件可使用</a:t>
            </a:r>
            <a:r>
              <a:rPr lang="en-US" altLang="zh-TW" sz="3200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1800" dirty="0">
              <a:solidFill>
                <a:srgbClr val="0033CC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03717" y="1968354"/>
            <a:ext cx="8122119" cy="3528392"/>
          </a:xfrm>
        </p:spPr>
        <p:txBody>
          <a:bodyPr>
            <a:normAutofit/>
          </a:bodyPr>
          <a:lstStyle/>
          <a:p>
            <a:pPr lvl="0">
              <a:lnSpc>
                <a:spcPct val="90000"/>
              </a:lnSpc>
              <a:buClr>
                <a:srgbClr val="DC5900"/>
              </a:buClr>
              <a:buSzPct val="75000"/>
              <a:buNone/>
            </a:pPr>
            <a:r>
              <a:rPr lang="zh-TW" altLang="en-US" sz="3600" dirty="0">
                <a:solidFill>
                  <a:schemeClr val="tx1"/>
                </a:solidFill>
                <a:latin typeface="Arial"/>
                <a:ea typeface="標楷體" pitchFamily="65" charset="-120"/>
              </a:rPr>
              <a:t>家長每天抽</a:t>
            </a:r>
            <a:r>
              <a:rPr lang="en-US" altLang="zh-TW" sz="3600" dirty="0">
                <a:solidFill>
                  <a:schemeClr val="tx1"/>
                </a:solidFill>
                <a:latin typeface="Arial"/>
                <a:ea typeface="標楷體" pitchFamily="65" charset="-120"/>
              </a:rPr>
              <a:t>5-10</a:t>
            </a:r>
            <a:r>
              <a:rPr lang="zh-TW" altLang="en-US" sz="3600" dirty="0">
                <a:solidFill>
                  <a:schemeClr val="tx1"/>
                </a:solidFill>
                <a:latin typeface="Arial"/>
                <a:ea typeface="標楷體" pitchFamily="65" charset="-120"/>
              </a:rPr>
              <a:t>分鐘陪孩子</a:t>
            </a:r>
            <a:r>
              <a:rPr lang="zh-TW" altLang="en-US" sz="36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將已學過的</a:t>
            </a:r>
            <a:endParaRPr lang="en-US" altLang="zh-TW" sz="36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lvl="0">
              <a:lnSpc>
                <a:spcPct val="90000"/>
              </a:lnSpc>
              <a:buClr>
                <a:srgbClr val="DC5900"/>
              </a:buClr>
              <a:buSzPct val="75000"/>
              <a:buNone/>
            </a:pPr>
            <a:r>
              <a:rPr lang="zh-TW" altLang="en-US" sz="36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符號</a:t>
            </a:r>
            <a:r>
              <a:rPr lang="zh-TW" altLang="en-US" sz="36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用注音符號卡</a:t>
            </a:r>
            <a:r>
              <a:rPr lang="zh-TW" altLang="en-US" sz="36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做</a:t>
            </a:r>
            <a:r>
              <a:rPr lang="zh-TW" altLang="en-US" sz="3600" u="sng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符號認讀</a:t>
            </a:r>
            <a:r>
              <a:rPr lang="zh-TW" altLang="en-US" sz="36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與</a:t>
            </a:r>
            <a:r>
              <a:rPr lang="zh-TW" altLang="en-US" sz="3600" u="sng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拼音練</a:t>
            </a:r>
            <a:endParaRPr lang="en-US" altLang="zh-TW" sz="3600" u="sng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lvl="0">
              <a:lnSpc>
                <a:spcPct val="90000"/>
              </a:lnSpc>
              <a:buClr>
                <a:srgbClr val="DC5900"/>
              </a:buClr>
              <a:buSzPct val="75000"/>
              <a:buNone/>
            </a:pPr>
            <a:r>
              <a:rPr lang="zh-TW" altLang="en-US" sz="3600" u="sng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習或遊戲</a:t>
            </a:r>
            <a:r>
              <a:rPr lang="zh-TW" altLang="en-US" sz="36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，練習聽寫、閱讀，</a:t>
            </a:r>
            <a:r>
              <a:rPr lang="zh-TW" altLang="en-US" sz="3600" b="1" u="sng" dirty="0">
                <a:solidFill>
                  <a:srgbClr val="CA063E"/>
                </a:solidFill>
                <a:latin typeface="標楷體" pitchFamily="65" charset="-120"/>
                <a:ea typeface="標楷體" pitchFamily="65" charset="-120"/>
              </a:rPr>
              <a:t>每天</a:t>
            </a:r>
            <a:r>
              <a:rPr lang="zh-TW" altLang="en-US" sz="36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複習累積孩子會有顯著的進步</a:t>
            </a:r>
            <a:r>
              <a:rPr lang="zh-TW" altLang="en-US" sz="3600" dirty="0">
                <a:solidFill>
                  <a:schemeClr val="tx1"/>
                </a:solidFill>
                <a:latin typeface="Arial"/>
                <a:ea typeface="標楷體" pitchFamily="65" charset="-120"/>
              </a:rPr>
              <a:t>。</a:t>
            </a:r>
          </a:p>
          <a:p>
            <a:pPr lvl="0">
              <a:lnSpc>
                <a:spcPct val="90000"/>
              </a:lnSpc>
              <a:buClr>
                <a:srgbClr val="DC5900"/>
              </a:buClr>
              <a:buSzPct val="75000"/>
              <a:buNone/>
            </a:pPr>
            <a:endParaRPr lang="zh-TW" altLang="en-US" sz="3600" dirty="0">
              <a:solidFill>
                <a:schemeClr val="tx1"/>
              </a:solidFill>
              <a:latin typeface="Arial"/>
              <a:ea typeface="標楷體" pitchFamily="65" charset="-120"/>
            </a:endParaRPr>
          </a:p>
          <a:p>
            <a:endParaRPr lang="zh-TW" altLang="en-US" sz="3600" dirty="0">
              <a:solidFill>
                <a:schemeClr val="tx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73133-1AF4-495F-A403-5C23C29C511B}" type="slidenum">
              <a:rPr lang="ja-JP" altLang="en-US" smtClean="0">
                <a:solidFill>
                  <a:srgbClr val="000000"/>
                </a:solidFill>
              </a:rPr>
              <a:pPr/>
              <a:t>19</a:t>
            </a:fld>
            <a:endParaRPr lang="en-US" altLang="ja-JP">
              <a:solidFill>
                <a:srgbClr val="000000"/>
              </a:solidFill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940" y="4307094"/>
            <a:ext cx="3460320" cy="216960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048" y="4239894"/>
            <a:ext cx="3654720" cy="2304000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4743500" y="6476694"/>
            <a:ext cx="4168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800" dirty="0">
                <a:solidFill>
                  <a:srgbClr val="0033CC"/>
                </a:solidFill>
              </a:rPr>
              <a:t>照片來源</a:t>
            </a:r>
            <a:r>
              <a:rPr lang="en-US" altLang="zh-TW" sz="1800" dirty="0">
                <a:solidFill>
                  <a:srgbClr val="0033CC"/>
                </a:solidFill>
              </a:rPr>
              <a:t>:</a:t>
            </a:r>
            <a:r>
              <a:rPr lang="zh-TW" altLang="en-US" sz="1800" dirty="0">
                <a:solidFill>
                  <a:srgbClr val="0033CC"/>
                </a:solidFill>
              </a:rPr>
              <a:t>出自翰林版教師手冊</a:t>
            </a:r>
          </a:p>
        </p:txBody>
      </p:sp>
    </p:spTree>
    <p:extLst>
      <p:ext uri="{BB962C8B-B14F-4D97-AF65-F5344CB8AC3E}">
        <p14:creationId xmlns:p14="http://schemas.microsoft.com/office/powerpoint/2010/main" val="773945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7EF59A2-D8E1-4126-9347-A06872680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624" y="836712"/>
            <a:ext cx="7848872" cy="1280890"/>
          </a:xfrm>
        </p:spPr>
        <p:txBody>
          <a:bodyPr>
            <a:noAutofit/>
          </a:bodyPr>
          <a:lstStyle/>
          <a:p>
            <a:r>
              <a:rPr lang="zh-TW" altLang="en-US" sz="4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晨光時間安排  </a:t>
            </a:r>
            <a:r>
              <a:rPr lang="en-US" altLang="zh-TW" sz="4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8:00~8:30</a:t>
            </a:r>
            <a:endParaRPr lang="zh-TW" altLang="en-US" sz="48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6" name="內容版面配置區 5">
            <a:extLst>
              <a:ext uri="{FF2B5EF4-FFF2-40B4-BE49-F238E27FC236}">
                <a16:creationId xmlns:a16="http://schemas.microsoft.com/office/drawing/2014/main" id="{5C2D78DC-E7F7-4BCA-8605-519ACE88E4B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0565117"/>
              </p:ext>
            </p:extLst>
          </p:nvPr>
        </p:nvGraphicFramePr>
        <p:xfrm>
          <a:off x="683568" y="1772816"/>
          <a:ext cx="8064895" cy="28078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53399">
                  <a:extLst>
                    <a:ext uri="{9D8B030D-6E8A-4147-A177-3AD203B41FA5}">
                      <a16:colId xmlns:a16="http://schemas.microsoft.com/office/drawing/2014/main" val="2720634848"/>
                    </a:ext>
                  </a:extLst>
                </a:gridCol>
                <a:gridCol w="2293113">
                  <a:extLst>
                    <a:ext uri="{9D8B030D-6E8A-4147-A177-3AD203B41FA5}">
                      <a16:colId xmlns:a16="http://schemas.microsoft.com/office/drawing/2014/main" val="811364928"/>
                    </a:ext>
                  </a:extLst>
                </a:gridCol>
                <a:gridCol w="2441056">
                  <a:extLst>
                    <a:ext uri="{9D8B030D-6E8A-4147-A177-3AD203B41FA5}">
                      <a16:colId xmlns:a16="http://schemas.microsoft.com/office/drawing/2014/main" val="1453934559"/>
                    </a:ext>
                  </a:extLst>
                </a:gridCol>
                <a:gridCol w="1777327">
                  <a:extLst>
                    <a:ext uri="{9D8B030D-6E8A-4147-A177-3AD203B41FA5}">
                      <a16:colId xmlns:a16="http://schemas.microsoft.com/office/drawing/2014/main" val="709460385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ctr" latinLnBrk="1">
                        <a:lnSpc>
                          <a:spcPts val="1800"/>
                        </a:lnSpc>
                      </a:pPr>
                      <a:endParaRPr lang="en-US" altLang="zh-TW" sz="2000" kern="0" dirty="0">
                        <a:effectLst/>
                      </a:endParaRPr>
                    </a:p>
                    <a:p>
                      <a:pPr algn="ctr" latinLnBrk="1">
                        <a:lnSpc>
                          <a:spcPts val="1800"/>
                        </a:lnSpc>
                      </a:pPr>
                      <a:r>
                        <a:rPr lang="zh-TW" sz="2000" kern="0" dirty="0">
                          <a:effectLst/>
                        </a:rPr>
                        <a:t>活動日期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800"/>
                        </a:lnSpc>
                      </a:pPr>
                      <a:endParaRPr lang="en-US" altLang="zh-TW" sz="2000" kern="0" dirty="0">
                        <a:effectLst/>
                      </a:endParaRPr>
                    </a:p>
                    <a:p>
                      <a:pPr algn="ctr" latinLnBrk="1">
                        <a:lnSpc>
                          <a:spcPts val="1800"/>
                        </a:lnSpc>
                      </a:pPr>
                      <a:r>
                        <a:rPr lang="zh-TW" sz="2000" kern="0" dirty="0">
                          <a:effectLst/>
                        </a:rPr>
                        <a:t>活動內容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800"/>
                        </a:lnSpc>
                      </a:pPr>
                      <a:endParaRPr lang="en-US" altLang="zh-TW" sz="2000" kern="0" dirty="0">
                        <a:effectLst/>
                      </a:endParaRPr>
                    </a:p>
                    <a:p>
                      <a:pPr algn="ctr" latinLnBrk="1">
                        <a:lnSpc>
                          <a:spcPts val="1800"/>
                        </a:lnSpc>
                      </a:pPr>
                      <a:r>
                        <a:rPr lang="zh-TW" sz="2000" kern="0" dirty="0">
                          <a:effectLst/>
                        </a:rPr>
                        <a:t>活動目的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800"/>
                        </a:lnSpc>
                      </a:pPr>
                      <a:endParaRPr lang="en-US" altLang="zh-TW" sz="2000" kern="0" dirty="0">
                        <a:effectLst/>
                      </a:endParaRPr>
                    </a:p>
                    <a:p>
                      <a:pPr algn="ctr" latinLnBrk="1">
                        <a:lnSpc>
                          <a:spcPts val="1800"/>
                        </a:lnSpc>
                      </a:pPr>
                      <a:r>
                        <a:rPr lang="zh-TW" sz="2000" kern="0" dirty="0">
                          <a:effectLst/>
                        </a:rPr>
                        <a:t>帶領者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92567257"/>
                  </a:ext>
                </a:extLst>
              </a:tr>
              <a:tr h="441532">
                <a:tc>
                  <a:txBody>
                    <a:bodyPr/>
                    <a:lstStyle/>
                    <a:p>
                      <a:pPr algn="ctr" latinLnBrk="1">
                        <a:lnSpc>
                          <a:spcPts val="1800"/>
                        </a:lnSpc>
                      </a:pPr>
                      <a:endParaRPr lang="en-US" altLang="zh-TW" sz="2000" kern="0" dirty="0">
                        <a:effectLst/>
                      </a:endParaRPr>
                    </a:p>
                    <a:p>
                      <a:pPr algn="ctr" latinLnBrk="1">
                        <a:lnSpc>
                          <a:spcPts val="1800"/>
                        </a:lnSpc>
                      </a:pPr>
                      <a:r>
                        <a:rPr lang="zh-TW" sz="2000" kern="0" dirty="0">
                          <a:effectLst/>
                        </a:rPr>
                        <a:t>星期一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800"/>
                        </a:lnSpc>
                      </a:pPr>
                      <a:endParaRPr lang="en-US" altLang="zh-TW" sz="2000" kern="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 latinLnBrk="1">
                        <a:lnSpc>
                          <a:spcPts val="1800"/>
                        </a:lnSpc>
                      </a:pPr>
                      <a:r>
                        <a:rPr lang="zh-TW" sz="20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導師時間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800"/>
                        </a:lnSpc>
                      </a:pPr>
                      <a:endParaRPr lang="en-US" altLang="zh-TW" sz="2000" kern="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 latinLnBrk="1">
                        <a:lnSpc>
                          <a:spcPts val="1800"/>
                        </a:lnSpc>
                      </a:pPr>
                      <a:r>
                        <a:rPr lang="zh-TW" sz="20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師生溝通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ts val="1800"/>
                        </a:lnSpc>
                      </a:pPr>
                      <a:r>
                        <a:rPr lang="en-US" sz="20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 </a:t>
                      </a:r>
                    </a:p>
                    <a:p>
                      <a:pPr algn="l" latinLnBrk="1">
                        <a:lnSpc>
                          <a:spcPts val="1800"/>
                        </a:lnSpc>
                      </a:pPr>
                      <a:r>
                        <a:rPr lang="en-US" sz="20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</a:t>
                      </a:r>
                      <a:r>
                        <a:rPr lang="zh-TW" altLang="en-US" sz="20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</a:t>
                      </a:r>
                      <a:r>
                        <a:rPr lang="zh-TW" sz="20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班級老師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23390503"/>
                  </a:ext>
                </a:extLst>
              </a:tr>
              <a:tr h="441532">
                <a:tc>
                  <a:txBody>
                    <a:bodyPr/>
                    <a:lstStyle/>
                    <a:p>
                      <a:pPr algn="ctr" latinLnBrk="1">
                        <a:lnSpc>
                          <a:spcPts val="1800"/>
                        </a:lnSpc>
                      </a:pPr>
                      <a:endParaRPr lang="en-US" altLang="zh-TW" sz="2000" kern="0" dirty="0">
                        <a:effectLst/>
                      </a:endParaRPr>
                    </a:p>
                    <a:p>
                      <a:pPr algn="ctr" latinLnBrk="1">
                        <a:lnSpc>
                          <a:spcPts val="1800"/>
                        </a:lnSpc>
                      </a:pPr>
                      <a:r>
                        <a:rPr lang="zh-TW" sz="2000" kern="0" dirty="0">
                          <a:effectLst/>
                        </a:rPr>
                        <a:t>星期二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800"/>
                        </a:lnSpc>
                      </a:pPr>
                      <a:endParaRPr lang="en-US" altLang="zh-TW" sz="2000" kern="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 latinLnBrk="1">
                        <a:lnSpc>
                          <a:spcPts val="1800"/>
                        </a:lnSpc>
                      </a:pPr>
                      <a:r>
                        <a:rPr lang="zh-TW" altLang="en-US" sz="20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教師晨會</a:t>
                      </a:r>
                      <a:r>
                        <a:rPr lang="en-US" altLang="zh-TW" sz="20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/</a:t>
                      </a:r>
                      <a:r>
                        <a:rPr lang="zh-TW" altLang="en-US" sz="20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看影片</a:t>
                      </a:r>
                      <a:endParaRPr lang="zh-TW" alt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800"/>
                        </a:lnSpc>
                      </a:pPr>
                      <a:endParaRPr lang="en-US" altLang="zh-TW" sz="2000" kern="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 latinLnBrk="1">
                        <a:lnSpc>
                          <a:spcPts val="1800"/>
                        </a:lnSpc>
                      </a:pPr>
                      <a:r>
                        <a:rPr lang="zh-TW" altLang="en-US" sz="20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多元學習</a:t>
                      </a:r>
                      <a:endParaRPr lang="zh-TW" alt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800"/>
                        </a:lnSpc>
                      </a:pPr>
                      <a:endParaRPr lang="en-US" altLang="zh-TW" sz="2000" kern="0" dirty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pPr algn="ctr" latinLnBrk="1">
                        <a:lnSpc>
                          <a:spcPts val="1800"/>
                        </a:lnSpc>
                      </a:pPr>
                      <a:r>
                        <a:rPr lang="zh-TW" altLang="zh-TW" sz="2000" kern="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班級老師</a:t>
                      </a:r>
                      <a:endParaRPr lang="en-US" altLang="zh-TW" sz="2000" kern="0" dirty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15335552"/>
                  </a:ext>
                </a:extLst>
              </a:tr>
              <a:tr h="441532">
                <a:tc>
                  <a:txBody>
                    <a:bodyPr/>
                    <a:lstStyle/>
                    <a:p>
                      <a:pPr algn="ctr" latinLnBrk="1">
                        <a:lnSpc>
                          <a:spcPts val="1800"/>
                        </a:lnSpc>
                      </a:pPr>
                      <a:endParaRPr lang="en-US" altLang="zh-TW" sz="2000" kern="0" dirty="0">
                        <a:effectLst/>
                      </a:endParaRPr>
                    </a:p>
                    <a:p>
                      <a:pPr algn="ctr" latinLnBrk="1">
                        <a:lnSpc>
                          <a:spcPts val="1800"/>
                        </a:lnSpc>
                      </a:pPr>
                      <a:r>
                        <a:rPr lang="zh-TW" sz="2000" kern="0" dirty="0">
                          <a:effectLst/>
                        </a:rPr>
                        <a:t>星期三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800"/>
                        </a:lnSpc>
                      </a:pPr>
                      <a:endParaRPr lang="en-US" altLang="zh-TW" sz="2000" kern="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 latinLnBrk="1">
                        <a:lnSpc>
                          <a:spcPts val="1800"/>
                        </a:lnSpc>
                      </a:pPr>
                      <a:r>
                        <a:rPr lang="zh-TW" sz="20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兒童朝會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800"/>
                        </a:lnSpc>
                      </a:pPr>
                      <a:endParaRPr lang="en-US" altLang="zh-TW" sz="2000" kern="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 latinLnBrk="1">
                        <a:lnSpc>
                          <a:spcPts val="1800"/>
                        </a:lnSpc>
                      </a:pPr>
                      <a:r>
                        <a:rPr lang="zh-TW" sz="20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學校各項宣導活動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800"/>
                        </a:lnSpc>
                      </a:pPr>
                      <a:endParaRPr lang="en-US" altLang="zh-TW" sz="2000" kern="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 latinLnBrk="1">
                        <a:lnSpc>
                          <a:spcPts val="1800"/>
                        </a:lnSpc>
                      </a:pPr>
                      <a:r>
                        <a:rPr lang="zh-TW" altLang="en-US" sz="20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各處室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45457708"/>
                  </a:ext>
                </a:extLst>
              </a:tr>
              <a:tr h="441532">
                <a:tc>
                  <a:txBody>
                    <a:bodyPr/>
                    <a:lstStyle/>
                    <a:p>
                      <a:pPr algn="ctr" latinLnBrk="1">
                        <a:lnSpc>
                          <a:spcPts val="1800"/>
                        </a:lnSpc>
                      </a:pPr>
                      <a:endParaRPr lang="en-US" altLang="zh-TW" sz="2000" kern="0" dirty="0">
                        <a:effectLst/>
                      </a:endParaRPr>
                    </a:p>
                    <a:p>
                      <a:pPr algn="ctr" latinLnBrk="1">
                        <a:lnSpc>
                          <a:spcPts val="1800"/>
                        </a:lnSpc>
                      </a:pPr>
                      <a:r>
                        <a:rPr lang="zh-TW" sz="2000" kern="0" dirty="0">
                          <a:effectLst/>
                        </a:rPr>
                        <a:t>星期四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800"/>
                        </a:lnSpc>
                      </a:pPr>
                      <a:endParaRPr lang="en-US" altLang="zh-TW" sz="2000" kern="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 latinLnBrk="1">
                        <a:lnSpc>
                          <a:spcPts val="1800"/>
                        </a:lnSpc>
                      </a:pPr>
                      <a:r>
                        <a:rPr lang="zh-TW" sz="20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寧靜閱讀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800"/>
                        </a:lnSpc>
                      </a:pPr>
                      <a:endParaRPr lang="en-US" altLang="zh-TW" sz="2000" kern="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 latinLnBrk="1">
                        <a:lnSpc>
                          <a:spcPts val="1800"/>
                        </a:lnSpc>
                      </a:pPr>
                      <a:r>
                        <a:rPr lang="zh-TW" sz="20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增進閱讀能力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800"/>
                        </a:lnSpc>
                      </a:pPr>
                      <a:endParaRPr lang="en-US" altLang="zh-TW" sz="2000" kern="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 latinLnBrk="1">
                        <a:lnSpc>
                          <a:spcPts val="1800"/>
                        </a:lnSpc>
                      </a:pPr>
                      <a:r>
                        <a:rPr lang="zh-TW" sz="20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班級老師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69412076"/>
                  </a:ext>
                </a:extLst>
              </a:tr>
              <a:tr h="441532">
                <a:tc>
                  <a:txBody>
                    <a:bodyPr/>
                    <a:lstStyle/>
                    <a:p>
                      <a:pPr algn="ctr" latinLnBrk="1">
                        <a:lnSpc>
                          <a:spcPts val="1800"/>
                        </a:lnSpc>
                      </a:pPr>
                      <a:endParaRPr lang="en-US" altLang="zh-TW" sz="2000" kern="0" dirty="0">
                        <a:effectLst/>
                      </a:endParaRPr>
                    </a:p>
                    <a:p>
                      <a:pPr algn="ctr" latinLnBrk="1">
                        <a:lnSpc>
                          <a:spcPts val="1800"/>
                        </a:lnSpc>
                      </a:pPr>
                      <a:r>
                        <a:rPr lang="zh-TW" sz="2000" kern="0" dirty="0">
                          <a:effectLst/>
                        </a:rPr>
                        <a:t>星期五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800"/>
                        </a:lnSpc>
                      </a:pPr>
                      <a:endParaRPr lang="en-US" altLang="zh-TW" sz="2000" kern="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 latinLnBrk="1">
                        <a:lnSpc>
                          <a:spcPts val="1800"/>
                        </a:lnSpc>
                      </a:pPr>
                      <a:r>
                        <a:rPr lang="zh-TW" sz="20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寧靜閱讀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800"/>
                        </a:lnSpc>
                      </a:pPr>
                      <a:endParaRPr lang="en-US" altLang="zh-TW" sz="2000" kern="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 latinLnBrk="1">
                        <a:lnSpc>
                          <a:spcPts val="1800"/>
                        </a:lnSpc>
                      </a:pPr>
                      <a:r>
                        <a:rPr lang="zh-TW" sz="20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增進閱讀能力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800"/>
                        </a:lnSpc>
                      </a:pPr>
                      <a:endParaRPr lang="en-US" altLang="zh-TW" sz="2000" kern="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 latinLnBrk="1">
                        <a:lnSpc>
                          <a:spcPts val="1800"/>
                        </a:lnSpc>
                      </a:pPr>
                      <a:r>
                        <a:rPr lang="zh-TW" sz="20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班級老師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81217145"/>
                  </a:ext>
                </a:extLst>
              </a:tr>
            </a:tbl>
          </a:graphicData>
        </a:graphic>
      </p:graphicFrame>
      <p:pic>
        <p:nvPicPr>
          <p:cNvPr id="5" name="Picture 2">
            <a:extLst>
              <a:ext uri="{FF2B5EF4-FFF2-40B4-BE49-F238E27FC236}">
                <a16:creationId xmlns:a16="http://schemas.microsoft.com/office/drawing/2014/main" id="{46CB3366-B7AD-4E05-8819-EAB4BC5DD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" t="34116"/>
          <a:stretch>
            <a:fillRect/>
          </a:stretch>
        </p:blipFill>
        <p:spPr bwMode="auto">
          <a:xfrm flipV="1">
            <a:off x="3210609" y="6084242"/>
            <a:ext cx="5904656" cy="73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9F3D92C3-CFF7-4E73-6301-EC3517F11F97}"/>
              </a:ext>
            </a:extLst>
          </p:cNvPr>
          <p:cNvSpPr txBox="1"/>
          <p:nvPr/>
        </p:nvSpPr>
        <p:spPr>
          <a:xfrm>
            <a:off x="1403648" y="5040487"/>
            <a:ext cx="69127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400" kern="0" dirty="0">
                <a:solidFill>
                  <a:srgbClr val="C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徵求週二 </a:t>
            </a:r>
            <a:r>
              <a:rPr lang="en-US" altLang="zh-TW" sz="2400" kern="0" dirty="0">
                <a:solidFill>
                  <a:srgbClr val="C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8:00~8:30</a:t>
            </a:r>
            <a:r>
              <a:rPr lang="zh-TW" altLang="en-US" sz="2400" kern="0" dirty="0">
                <a:solidFill>
                  <a:srgbClr val="C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 晨光志工在班上陪伴孩子們</a:t>
            </a:r>
            <a:endParaRPr lang="zh-TW" alt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9994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2105F9E-B210-CF22-CF67-A5C82E403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5696" y="273841"/>
            <a:ext cx="6589199" cy="860674"/>
          </a:xfrm>
        </p:spPr>
        <p:txBody>
          <a:bodyPr/>
          <a:lstStyle/>
          <a:p>
            <a:r>
              <a:rPr lang="zh-TW" altLang="en-US" sz="4400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注音符號遊戲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6076288-28C9-DED2-659A-8ABDB4F8F6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4879" y="1039643"/>
            <a:ext cx="7384073" cy="377762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TW" altLang="en-US" sz="3600" dirty="0">
                <a:solidFill>
                  <a:schemeClr val="tx1"/>
                </a:solidFill>
                <a:latin typeface="Arial"/>
                <a:ea typeface="標楷體" pitchFamily="65" charset="-120"/>
                <a:hlinkClick r:id="rId2"/>
              </a:rPr>
              <a:t>首冊附件桌遊</a:t>
            </a:r>
            <a:r>
              <a:rPr lang="zh-TW" altLang="en-US" sz="3600" dirty="0">
                <a:solidFill>
                  <a:schemeClr val="tx1"/>
                </a:solidFill>
                <a:latin typeface="Arial"/>
                <a:ea typeface="標楷體" pitchFamily="65" charset="-120"/>
              </a:rPr>
              <a:t>          注音符號蛇棋</a:t>
            </a:r>
            <a:endParaRPr lang="en-US" altLang="zh-TW" sz="3600" dirty="0">
              <a:solidFill>
                <a:schemeClr val="tx1"/>
              </a:solidFill>
              <a:latin typeface="Arial"/>
              <a:ea typeface="標楷體" pitchFamily="65" charset="-120"/>
            </a:endParaRPr>
          </a:p>
          <a:p>
            <a:pPr marL="0" indent="0">
              <a:buNone/>
            </a:pPr>
            <a:endParaRPr lang="en-US" altLang="zh-TW" sz="3600" dirty="0">
              <a:solidFill>
                <a:schemeClr val="tx1"/>
              </a:solidFill>
              <a:latin typeface="Arial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sz="3600" dirty="0">
                <a:solidFill>
                  <a:schemeClr val="tx1"/>
                </a:solidFill>
                <a:latin typeface="Arial"/>
                <a:ea typeface="標楷體" pitchFamily="65" charset="-120"/>
                <a:hlinkClick r:id="rId3"/>
              </a:rPr>
              <a:t>                            </a:t>
            </a:r>
            <a:endParaRPr lang="en-US" altLang="zh-TW" sz="3600" dirty="0">
              <a:solidFill>
                <a:schemeClr val="tx1"/>
              </a:solidFill>
              <a:latin typeface="Arial"/>
              <a:ea typeface="標楷體" pitchFamily="65" charset="-120"/>
              <a:hlinkClick r:id="rId3"/>
            </a:endParaRPr>
          </a:p>
          <a:p>
            <a:pPr marL="0" indent="0">
              <a:buNone/>
            </a:pPr>
            <a:r>
              <a:rPr lang="zh-TW" altLang="en-US" sz="3600" dirty="0">
                <a:solidFill>
                  <a:schemeClr val="tx1"/>
                </a:solidFill>
                <a:latin typeface="Arial"/>
                <a:ea typeface="標楷體" pitchFamily="65" charset="-120"/>
                <a:hlinkClick r:id="rId3"/>
              </a:rPr>
              <a:t>                            </a:t>
            </a:r>
            <a:endParaRPr lang="en-US" altLang="zh-TW" sz="3600" dirty="0">
              <a:solidFill>
                <a:schemeClr val="tx1"/>
              </a:solidFill>
              <a:latin typeface="Arial"/>
              <a:ea typeface="標楷體" pitchFamily="65" charset="-120"/>
              <a:hlinkClick r:id="rId3"/>
            </a:endParaRPr>
          </a:p>
          <a:p>
            <a:pPr marL="0" indent="0">
              <a:buNone/>
            </a:pPr>
            <a:r>
              <a:rPr lang="zh-TW" altLang="en-US" sz="3600" dirty="0">
                <a:solidFill>
                  <a:schemeClr val="tx1"/>
                </a:solidFill>
                <a:latin typeface="Arial"/>
                <a:ea typeface="標楷體" pitchFamily="65" charset="-120"/>
                <a:hlinkClick r:id="rId3"/>
              </a:rPr>
              <a:t>                         </a:t>
            </a:r>
            <a:endParaRPr lang="en-US" altLang="zh-TW" sz="3600" dirty="0">
              <a:solidFill>
                <a:schemeClr val="tx1"/>
              </a:solidFill>
              <a:latin typeface="Arial"/>
              <a:ea typeface="標楷體" pitchFamily="65" charset="-120"/>
              <a:hlinkClick r:id="rId3"/>
            </a:endParaRPr>
          </a:p>
          <a:p>
            <a:pPr marL="0" indent="0">
              <a:buNone/>
            </a:pPr>
            <a:r>
              <a:rPr lang="zh-TW" altLang="en-US" sz="3600" dirty="0">
                <a:solidFill>
                  <a:schemeClr val="tx1"/>
                </a:solidFill>
                <a:latin typeface="Arial"/>
                <a:ea typeface="標楷體" pitchFamily="65" charset="-120"/>
                <a:hlinkClick r:id="rId3"/>
              </a:rPr>
              <a:t>                       注音符號賓果卡</a:t>
            </a:r>
            <a:endParaRPr lang="en-US" altLang="zh-TW" sz="3600" dirty="0">
              <a:solidFill>
                <a:schemeClr val="tx1"/>
              </a:solidFill>
              <a:latin typeface="Arial"/>
              <a:ea typeface="標楷體" pitchFamily="65" charset="-120"/>
            </a:endParaRPr>
          </a:p>
          <a:p>
            <a:pPr marL="0" indent="0">
              <a:buNone/>
            </a:pPr>
            <a:endParaRPr lang="en-US" altLang="zh-TW" sz="3600" dirty="0">
              <a:solidFill>
                <a:schemeClr val="tx1"/>
              </a:solidFill>
              <a:latin typeface="Arial"/>
              <a:ea typeface="標楷體" pitchFamily="65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95C8D239-B86F-DFBC-2AD8-835DDDE882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4722393"/>
            <a:ext cx="2952328" cy="2123604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F29CFFC2-E6CC-C2CF-ABF3-C54569D5C2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879" y="1662481"/>
            <a:ext cx="2789104" cy="2698746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C898F72C-ED03-519E-380B-88DCF5D74B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748030"/>
            <a:ext cx="3146343" cy="236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1293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1176867" y="359225"/>
            <a:ext cx="6798734" cy="909535"/>
          </a:xfrm>
        </p:spPr>
        <p:txBody>
          <a:bodyPr>
            <a:noAutofit/>
          </a:bodyPr>
          <a:lstStyle/>
          <a:p>
            <a:pPr algn="ctr"/>
            <a:r>
              <a:rPr lang="zh-TW" altLang="en-US" sz="4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特別的注音符號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73133-1AF4-495F-A403-5C23C29C511B}" type="slidenum">
              <a:rPr lang="ja-JP" altLang="en-US" smtClean="0"/>
              <a:pPr/>
              <a:t>21</a:t>
            </a:fld>
            <a:endParaRPr lang="en-US" altLang="ja-JP"/>
          </a:p>
        </p:txBody>
      </p:sp>
      <p:sp>
        <p:nvSpPr>
          <p:cNvPr id="3" name="太陽 2">
            <a:hlinkClick r:id="rId2"/>
          </p:cNvPr>
          <p:cNvSpPr/>
          <p:nvPr/>
        </p:nvSpPr>
        <p:spPr>
          <a:xfrm>
            <a:off x="611560" y="5733256"/>
            <a:ext cx="720080" cy="648072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5323950" y="6467988"/>
            <a:ext cx="3820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800" dirty="0">
                <a:solidFill>
                  <a:srgbClr val="0033CC"/>
                </a:solidFill>
              </a:rPr>
              <a:t>資料來源</a:t>
            </a:r>
            <a:r>
              <a:rPr lang="en-US" altLang="zh-TW" sz="1800" dirty="0">
                <a:solidFill>
                  <a:srgbClr val="0033CC"/>
                </a:solidFill>
              </a:rPr>
              <a:t>:</a:t>
            </a:r>
            <a:r>
              <a:rPr lang="zh-TW" altLang="en-US" sz="1800" dirty="0">
                <a:solidFill>
                  <a:srgbClr val="0033CC"/>
                </a:solidFill>
              </a:rPr>
              <a:t>南一出版社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1DD57D1D-2A0B-A89E-7941-BBAC927197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798" y="1453417"/>
            <a:ext cx="7287642" cy="4572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3512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73133-1AF4-495F-A403-5C23C29C511B}" type="slidenum">
              <a:rPr lang="ja-JP" altLang="en-US" smtClean="0"/>
              <a:pPr/>
              <a:t>22</a:t>
            </a:fld>
            <a:endParaRPr lang="en-US" altLang="ja-JP"/>
          </a:p>
        </p:txBody>
      </p:sp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1619672" y="425833"/>
            <a:ext cx="7200800" cy="1454150"/>
          </a:xfrm>
        </p:spPr>
        <p:txBody>
          <a:bodyPr>
            <a:normAutofit/>
          </a:bodyPr>
          <a:lstStyle/>
          <a:p>
            <a:r>
              <a:rPr lang="zh-TW" altLang="en-US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二拼音的位置以中線區隔</a:t>
            </a:r>
            <a:br>
              <a:rPr lang="zh-TW" altLang="en-US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三拼音中間的字體寫在中線上</a:t>
            </a: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" t="-473" b="19332"/>
          <a:stretch/>
        </p:blipFill>
        <p:spPr>
          <a:xfrm>
            <a:off x="1096206" y="1879983"/>
            <a:ext cx="7219950" cy="4211638"/>
          </a:xfrm>
        </p:spPr>
      </p:pic>
      <p:sp>
        <p:nvSpPr>
          <p:cNvPr id="6" name="太陽 5">
            <a:hlinkClick r:id="rId3"/>
          </p:cNvPr>
          <p:cNvSpPr/>
          <p:nvPr/>
        </p:nvSpPr>
        <p:spPr>
          <a:xfrm>
            <a:off x="8172400" y="332656"/>
            <a:ext cx="792088" cy="792088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5580112" y="6309320"/>
            <a:ext cx="32221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800" dirty="0">
                <a:solidFill>
                  <a:srgbClr val="0033CC"/>
                </a:solidFill>
              </a:rPr>
              <a:t>照片出自</a:t>
            </a:r>
            <a:r>
              <a:rPr lang="en-US" altLang="zh-TW" sz="1800" dirty="0">
                <a:solidFill>
                  <a:srgbClr val="0033CC"/>
                </a:solidFill>
              </a:rPr>
              <a:t>:</a:t>
            </a:r>
            <a:r>
              <a:rPr lang="zh-TW" altLang="en-US" sz="1800" dirty="0">
                <a:solidFill>
                  <a:srgbClr val="0033CC"/>
                </a:solidFill>
              </a:rPr>
              <a:t>北市李玉萍老師網頁</a:t>
            </a:r>
          </a:p>
        </p:txBody>
      </p:sp>
    </p:spTree>
    <p:extLst>
      <p:ext uri="{BB962C8B-B14F-4D97-AF65-F5344CB8AC3E}">
        <p14:creationId xmlns:p14="http://schemas.microsoft.com/office/powerpoint/2010/main" val="10062167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標題 1">
            <a:extLst>
              <a:ext uri="{FF2B5EF4-FFF2-40B4-BE49-F238E27FC236}">
                <a16:creationId xmlns:a16="http://schemas.microsoft.com/office/drawing/2014/main" id="{82393576-067F-0AF3-0885-78015FC7EC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6788" y="838200"/>
            <a:ext cx="6797675" cy="130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zh-TW" altLang="en-US" sz="880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家長</a:t>
            </a:r>
            <a:r>
              <a:rPr kumimoji="0" lang="en-US" altLang="zh-TW" sz="880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Q&amp;A</a:t>
            </a:r>
            <a:endParaRPr kumimoji="0" lang="zh-TW" altLang="en-US" sz="880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5539" name="標題 1">
            <a:extLst>
              <a:ext uri="{FF2B5EF4-FFF2-40B4-BE49-F238E27FC236}">
                <a16:creationId xmlns:a16="http://schemas.microsoft.com/office/drawing/2014/main" id="{030759A2-2E6F-845D-8733-5C0B46407E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3614738"/>
            <a:ext cx="5057775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zh-TW" altLang="en-US" sz="480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請家長</a:t>
            </a:r>
            <a:endParaRPr kumimoji="0" lang="en-US" altLang="zh-TW" sz="4800">
              <a:solidFill>
                <a:srgbClr val="0033C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zh-TW" altLang="en-US" sz="480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踴躍提出</a:t>
            </a:r>
            <a:endParaRPr kumimoji="0" lang="en-US" altLang="zh-TW" sz="4800">
              <a:solidFill>
                <a:srgbClr val="0033C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zh-TW" altLang="en-US" sz="480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您的意見與問題</a:t>
            </a:r>
          </a:p>
        </p:txBody>
      </p:sp>
      <p:pic>
        <p:nvPicPr>
          <p:cNvPr id="65540" name="圖片 3" descr="[璇璇] 爬5樓,&lt;strong&gt;舉手&lt;/strong&gt;,丟垃圾 (1Y1M12D) @ 寒暄的窩 :: 痞客邦 ::">
            <a:extLst>
              <a:ext uri="{FF2B5EF4-FFF2-40B4-BE49-F238E27FC236}">
                <a16:creationId xmlns:a16="http://schemas.microsoft.com/office/drawing/2014/main" id="{2F26816E-762E-DDC1-AC3B-8CBEB8C2D6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5300" y="2141538"/>
            <a:ext cx="2652713" cy="397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矩形 1">
            <a:extLst>
              <a:ext uri="{FF2B5EF4-FFF2-40B4-BE49-F238E27FC236}">
                <a16:creationId xmlns:a16="http://schemas.microsoft.com/office/drawing/2014/main" id="{AAFE425F-9BF6-3F22-F9E0-A440DBC6D1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981075"/>
            <a:ext cx="8353425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kumimoji="0" lang="zh-TW" altLang="en-US" sz="540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謝謝大家</a:t>
            </a:r>
            <a:endParaRPr kumimoji="0" lang="en-US" altLang="zh-TW" sz="5400">
              <a:solidFill>
                <a:srgbClr val="0033C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 eaLnBrk="1" hangingPunct="1"/>
            <a:r>
              <a:rPr kumimoji="0" lang="zh-TW" altLang="en-US" sz="540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今天的參加與聆聽</a:t>
            </a:r>
          </a:p>
        </p:txBody>
      </p:sp>
      <p:pic>
        <p:nvPicPr>
          <p:cNvPr id="66563" name="Picture 2" descr="ãæ¬ç¦®ãçåçæå°çµæ">
            <a:extLst>
              <a:ext uri="{FF2B5EF4-FFF2-40B4-BE49-F238E27FC236}">
                <a16:creationId xmlns:a16="http://schemas.microsoft.com/office/drawing/2014/main" id="{9B5C1071-FC4B-0A95-7838-24E37247A8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326"/>
          <a:stretch>
            <a:fillRect/>
          </a:stretch>
        </p:blipFill>
        <p:spPr bwMode="auto">
          <a:xfrm>
            <a:off x="2411413" y="3429000"/>
            <a:ext cx="2611437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4" name="Picture 6" descr="ãæè¬ãçåçæå°çµæ">
            <a:extLst>
              <a:ext uri="{FF2B5EF4-FFF2-40B4-BE49-F238E27FC236}">
                <a16:creationId xmlns:a16="http://schemas.microsoft.com/office/drawing/2014/main" id="{3A287C08-34D0-10DB-D477-123CB919B5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2924175"/>
            <a:ext cx="1655763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75289" y="188640"/>
            <a:ext cx="6589199" cy="1280890"/>
          </a:xfrm>
        </p:spPr>
        <p:txBody>
          <a:bodyPr>
            <a:normAutofit/>
          </a:bodyPr>
          <a:lstStyle/>
          <a:p>
            <a:r>
              <a:rPr lang="zh-TW" altLang="en-US" sz="5400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學校生活相關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899592" y="1124744"/>
            <a:ext cx="8064896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教師教學理念，作業批改方式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，提醒孩子每次寫功課請訂正功課再寫，認真訂正會加分，請家長每天看完功課後簽名</a:t>
            </a: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800" u="sng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上課中無法接聽手機，請假或重要事情聯繫，請直接撥學校電話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3076626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轉分機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101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，聯繫班級導師。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老師平時方便聯絡時間：盡量於下午小朋友放學後到晚上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7:00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前，請體諒老師晚上也需要休息。緊急的事不在此限。</a:t>
            </a:r>
          </a:p>
          <a:p>
            <a:br>
              <a:rPr lang="zh-TW" altLang="en-US" sz="2400" dirty="0"/>
            </a:b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90076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79712" y="260648"/>
            <a:ext cx="6589199" cy="1280890"/>
          </a:xfrm>
        </p:spPr>
        <p:txBody>
          <a:bodyPr>
            <a:normAutofit/>
          </a:bodyPr>
          <a:lstStyle/>
          <a:p>
            <a:r>
              <a:rPr lang="zh-TW" altLang="en-US" sz="5400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學校生活相關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1331640" y="1149707"/>
            <a:ext cx="7488832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為讓孩子養成愛物惜物的好習慣，請協助孩子將隨身物品寫上姓名或貼上姓名貼，以便遺失時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容易找到</a:t>
            </a: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物品。</a:t>
            </a:r>
          </a:p>
          <a:p>
            <a:endParaRPr lang="en-US" altLang="zh-TW" sz="32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2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zh-TW" sz="32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上課期間若家長有物品需轉交學生，請置放於警衛室，讓孩子至警衛室領取。餐具忘了帶，廚房可借用。水壺忘了帶？功課忘了帶？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2800" b="0" i="0" u="sng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32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kumimoji="1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.</a:t>
            </a:r>
            <a:r>
              <a:rPr kumimoji="1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桌椅已依照孩子身高調整，座位一個月移動一次。 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1955E9FD-D7DC-1E18-2C43-E37566FBBA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" t="34116"/>
          <a:stretch>
            <a:fillRect/>
          </a:stretch>
        </p:blipFill>
        <p:spPr bwMode="auto">
          <a:xfrm flipV="1">
            <a:off x="3210609" y="6084242"/>
            <a:ext cx="5904656" cy="73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6409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79712" y="260648"/>
            <a:ext cx="6589199" cy="1280890"/>
          </a:xfrm>
        </p:spPr>
        <p:txBody>
          <a:bodyPr>
            <a:normAutofit/>
          </a:bodyPr>
          <a:lstStyle/>
          <a:p>
            <a:r>
              <a:rPr lang="zh-TW" altLang="en-US" sz="5400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學校生活相關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899592" y="1149707"/>
            <a:ext cx="792088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6.</a:t>
            </a:r>
            <a:r>
              <a:rPr lang="zh-TW" altLang="en-US" sz="32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學生請早睡早起，不要遲到。為了讓孩子維持正常作息，請不要讓孩子帶錢、零食和玩具到學校，早餐請盡量在家吃完。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2800" b="0" i="0" u="sng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228600" rtl="0">
              <a:spcBef>
                <a:spcPts val="0"/>
              </a:spcBef>
              <a:spcAft>
                <a:spcPts val="0"/>
              </a:spcAft>
            </a:pPr>
            <a:r>
              <a:rPr lang="en-US" altLang="zh-TW" sz="32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r>
              <a:rPr kumimoji="1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.</a:t>
            </a:r>
            <a:r>
              <a:rPr lang="zh-TW" altLang="en-US" sz="32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有需要老師餵藥的人，請寫聯絡簿提醒老師份量，也可訓練孩子自己吃藥，週二整天課午休較有時間餵藥，其他日可以的話，因用餐時間有限請盡量回家或在安親班、課照班用藥。若有其他藥品需協助不在此限。</a:t>
            </a:r>
          </a:p>
          <a:p>
            <a:br>
              <a:rPr lang="zh-TW" altLang="en-US" sz="2400" dirty="0"/>
            </a:br>
            <a:endParaRPr kumimoji="1" lang="en-US" altLang="zh-TW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FC834047-8318-04EB-1154-9E964FED26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" t="34116"/>
          <a:stretch>
            <a:fillRect/>
          </a:stretch>
        </p:blipFill>
        <p:spPr bwMode="auto">
          <a:xfrm flipV="1">
            <a:off x="3210609" y="6084242"/>
            <a:ext cx="5904656" cy="73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50583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3FF3F9D-BDF8-41F6-AA3C-F64F71996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641" y="624110"/>
            <a:ext cx="7202760" cy="1280890"/>
          </a:xfrm>
        </p:spPr>
        <p:txBody>
          <a:bodyPr>
            <a:noAutofit/>
          </a:bodyPr>
          <a:lstStyle/>
          <a:p>
            <a:r>
              <a:rPr lang="zh-TW" altLang="en-US" sz="4200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學校生活相關</a:t>
            </a:r>
            <a:r>
              <a:rPr lang="en-US" altLang="zh-TW" sz="4200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4200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喝水與上廁所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5B3D537-1DC5-C841-F63C-C78D82D40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609" y="1700808"/>
            <a:ext cx="7490792" cy="4210414"/>
          </a:xfrm>
        </p:spPr>
        <p:txBody>
          <a:bodyPr>
            <a:noAutofit/>
          </a:bodyPr>
          <a:lstStyle/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b="0" i="0" u="none" strike="noStrike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老師會鼓勵多喝水，請家長也一起提醒。</a:t>
            </a:r>
            <a:endParaRPr lang="en-US" altLang="zh-TW" sz="3000" b="0" i="0" u="none" strike="noStrike" dirty="0">
              <a:solidFill>
                <a:srgbClr val="000000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spcBef>
                <a:spcPts val="0"/>
              </a:spcBef>
              <a:buNone/>
            </a:pPr>
            <a:endParaRPr lang="en-US" altLang="zh-TW" sz="3000" b="0" i="0" u="none" strike="noStrike" dirty="0">
              <a:solidFill>
                <a:srgbClr val="000000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000" b="0" i="0" u="none" strike="noStrike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上廁所訓練，學校幾乎只有蹲式</a:t>
            </a:r>
            <a:r>
              <a:rPr lang="zh-TW" altLang="en-US" sz="3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馬桶，小朋友一定要練習並習慣使用</a:t>
            </a:r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3000" b="0" i="0" u="none" strike="noStrike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避免不敢上廁所導致出現問題。</a:t>
            </a:r>
            <a:endParaRPr lang="zh-TW" altLang="en-US" sz="3000" b="0" dirty="0"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US" altLang="zh-TW" sz="3000" b="0" i="0" u="none" strike="noStrike" dirty="0">
              <a:solidFill>
                <a:srgbClr val="000000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b="0" i="0" u="none" strike="noStrike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學校雖有殘障廁所的坐式馬桶</a:t>
            </a:r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3000" b="0" i="0" u="none" strike="noStrike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但很少且並不方便。</a:t>
            </a:r>
            <a:endParaRPr lang="zh-TW" altLang="en-US" sz="3000" b="0" dirty="0"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US" altLang="zh-TW" sz="3000" b="0" i="0" u="none" strike="noStrike" dirty="0">
              <a:solidFill>
                <a:srgbClr val="000000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b="0" i="0" u="none" strike="noStrike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老師有準備備用的褲子以備不時之需。</a:t>
            </a:r>
            <a:endParaRPr lang="zh-TW" altLang="en-US" sz="3000" b="0" dirty="0"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b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sz="3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84679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EFC616E-32CE-B9B2-2B00-4EFCDE168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sz="5400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想請假怎麼辦？</a:t>
            </a:r>
            <a:br>
              <a:rPr lang="zh-TW" altLang="en-US" sz="5400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sz="5400" dirty="0">
              <a:solidFill>
                <a:srgbClr val="0033C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77785BA-236A-3045-81BB-B8C3F6825E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56792"/>
            <a:ext cx="7994847" cy="4896544"/>
          </a:xfrm>
        </p:spPr>
        <p:txBody>
          <a:bodyPr>
            <a:noAutofit/>
          </a:bodyPr>
          <a:lstStyle/>
          <a:p>
            <a:pPr marL="228600" rtl="0">
              <a:spcBef>
                <a:spcPts val="0"/>
              </a:spcBef>
              <a:spcAft>
                <a:spcPts val="0"/>
              </a:spcAft>
            </a:pPr>
            <a:r>
              <a:rPr lang="zh-TW" altLang="en-US" sz="2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事假</a:t>
            </a:r>
            <a:r>
              <a:rPr lang="en-US" altLang="zh-TW" sz="2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—</a:t>
            </a:r>
            <a:r>
              <a:rPr lang="zh-TW" altLang="en-US" sz="2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可提早一兩天請 寫聯絡簿或傳</a:t>
            </a:r>
            <a:r>
              <a:rPr lang="en-US" altLang="zh-TW" sz="2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line</a:t>
            </a:r>
            <a:r>
              <a:rPr lang="zh-TW" altLang="en-US" sz="2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給老師。</a:t>
            </a:r>
            <a:endParaRPr lang="zh-TW" altLang="en-US" sz="2200" b="0" dirty="0">
              <a:effectLst/>
            </a:endParaRPr>
          </a:p>
          <a:p>
            <a:pPr marL="228600" rtl="0">
              <a:spcBef>
                <a:spcPts val="0"/>
              </a:spcBef>
              <a:spcAft>
                <a:spcPts val="0"/>
              </a:spcAft>
            </a:pPr>
            <a:r>
              <a:rPr lang="zh-TW" altLang="en-US" sz="2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臨時請假請家長早上打老師手機</a:t>
            </a:r>
            <a:r>
              <a:rPr lang="en-US" altLang="zh-TW" sz="2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0922847161</a:t>
            </a:r>
            <a:r>
              <a:rPr lang="zh-TW" altLang="en-US" sz="2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或班級電話</a:t>
            </a:r>
            <a:r>
              <a:rPr lang="en-US" altLang="zh-TW" sz="2200" b="0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3076626</a:t>
            </a:r>
            <a:r>
              <a:rPr lang="zh-TW" altLang="en-US" sz="2200" b="0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轉</a:t>
            </a:r>
            <a:r>
              <a:rPr lang="en-US" altLang="zh-TW" sz="2200" b="0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101</a:t>
            </a:r>
            <a:r>
              <a:rPr lang="zh-TW" altLang="en-US" sz="2200" b="0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zh-TW" altLang="en-US" sz="2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並告知請假原因。</a:t>
            </a:r>
            <a:endParaRPr lang="zh-TW" altLang="en-US" sz="2200" b="0" dirty="0">
              <a:effectLst/>
            </a:endParaRPr>
          </a:p>
          <a:p>
            <a:pPr marL="228600" rtl="0">
              <a:spcBef>
                <a:spcPts val="0"/>
              </a:spcBef>
              <a:spcAft>
                <a:spcPts val="0"/>
              </a:spcAft>
            </a:pPr>
            <a:r>
              <a:rPr lang="zh-TW" altLang="en-US" sz="2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請事假連續三天以上 ，請提前一週時間請假 讓營養師有作業時間 ，才可以申請午餐費退費。</a:t>
            </a:r>
            <a:endParaRPr lang="zh-TW" altLang="en-US" sz="2200" b="0" dirty="0">
              <a:effectLst/>
            </a:endParaRPr>
          </a:p>
          <a:p>
            <a:pPr marL="228600" rtl="0">
              <a:spcBef>
                <a:spcPts val="0"/>
              </a:spcBef>
              <a:spcAft>
                <a:spcPts val="0"/>
              </a:spcAft>
            </a:pPr>
            <a:r>
              <a:rPr lang="zh-TW" altLang="en-US" sz="2200" b="0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若有發燒 、腹瀉、感冒症狀時 ，一定要帶孩子去看醫生，並盡量請假在休息。</a:t>
            </a:r>
            <a:endParaRPr lang="zh-TW" altLang="en-US" sz="2200" b="0" dirty="0">
              <a:effectLst/>
            </a:endParaRPr>
          </a:p>
          <a:p>
            <a:pPr marL="228600" rtl="0">
              <a:spcBef>
                <a:spcPts val="0"/>
              </a:spcBef>
              <a:spcAft>
                <a:spcPts val="0"/>
              </a:spcAft>
            </a:pPr>
            <a:r>
              <a:rPr lang="zh-TW" altLang="en-US" sz="2200" b="0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同住家人或孩子確診時 請告知老師 並讓孩子在家隔離</a:t>
            </a:r>
            <a:r>
              <a:rPr lang="en-US" altLang="zh-TW" sz="2200" b="0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7</a:t>
            </a:r>
            <a:r>
              <a:rPr lang="zh-TW" altLang="en-US" sz="2200" b="0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天觀察，</a:t>
            </a:r>
            <a:r>
              <a:rPr lang="zh-TW" altLang="en-US" sz="2200" dirty="0"/>
              <a:t>之後無症狀才能來上課。</a:t>
            </a:r>
            <a:endParaRPr lang="zh-TW" altLang="en-US" sz="2200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zh-TW" altLang="en-US" sz="2200" dirty="0"/>
              <a:t>請防疫假請跟老師領取假單填寫，若確診或因家人確診居隔</a:t>
            </a:r>
            <a:r>
              <a:rPr lang="zh-TW" altLang="en-US" sz="2200" b="1" i="0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無法親自交請假單給導師者，請提出佐證證明</a:t>
            </a:r>
            <a:r>
              <a:rPr lang="en-US" altLang="zh-TW" sz="2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</a:t>
            </a:r>
            <a:r>
              <a:rPr lang="zh-TW" altLang="en-US" sz="2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如手寫假單或用  </a:t>
            </a:r>
            <a:r>
              <a:rPr lang="en-US" altLang="zh-TW" sz="2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LINE</a:t>
            </a:r>
            <a:r>
              <a:rPr lang="zh-TW" altLang="en-US" sz="2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，拍照或截圖傳給導師</a:t>
            </a:r>
            <a:r>
              <a:rPr lang="en-US" altLang="zh-TW" sz="2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..</a:t>
            </a:r>
            <a:r>
              <a:rPr lang="zh-TW" altLang="en-US" sz="2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等等</a:t>
            </a:r>
            <a:r>
              <a:rPr lang="en-US" altLang="zh-TW" sz="2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)</a:t>
            </a:r>
            <a:r>
              <a:rPr lang="zh-TW" altLang="en-US" sz="2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，傳給導師，再交生教組辦理。</a:t>
            </a:r>
            <a:endParaRPr lang="zh-TW" altLang="en-US" sz="2200" b="0" dirty="0">
              <a:effectLst/>
            </a:endParaRPr>
          </a:p>
          <a:p>
            <a:pPr marL="0" indent="0">
              <a:buNone/>
            </a:pPr>
            <a:br>
              <a:rPr lang="zh-TW" altLang="en-US" sz="2200" dirty="0"/>
            </a:br>
            <a:endParaRPr lang="zh-TW" altLang="en-US" sz="2200" dirty="0"/>
          </a:p>
        </p:txBody>
      </p:sp>
    </p:spTree>
    <p:extLst>
      <p:ext uri="{BB962C8B-B14F-4D97-AF65-F5344CB8AC3E}">
        <p14:creationId xmlns:p14="http://schemas.microsoft.com/office/powerpoint/2010/main" val="22402583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9B86115-6A0D-2BA3-CA38-9FAFC5064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672" y="624110"/>
            <a:ext cx="7274768" cy="788666"/>
          </a:xfrm>
        </p:spPr>
        <p:txBody>
          <a:bodyPr>
            <a:normAutofit fontScale="90000"/>
          </a:bodyPr>
          <a:lstStyle/>
          <a:p>
            <a:r>
              <a:rPr lang="zh-TW" altLang="en-US" sz="5400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疫情停課期間</a:t>
            </a:r>
            <a:r>
              <a:rPr lang="en-US" altLang="zh-TW" sz="5400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5400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線上授課 </a:t>
            </a:r>
            <a:br>
              <a:rPr lang="zh-TW" altLang="en-US" b="0" dirty="0">
                <a:effectLst/>
              </a:rPr>
            </a:b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4A8F55C-0FDC-45A2-807D-072F35146F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412776"/>
            <a:ext cx="8282880" cy="3777622"/>
          </a:xfrm>
        </p:spPr>
        <p:txBody>
          <a:bodyPr>
            <a:noAutofit/>
          </a:bodyPr>
          <a:lstStyle/>
          <a:p>
            <a:pPr marL="228600" rtl="0">
              <a:spcBef>
                <a:spcPts val="0"/>
              </a:spcBef>
              <a:spcAft>
                <a:spcPts val="0"/>
              </a:spcAft>
            </a:pPr>
            <a:r>
              <a:rPr lang="zh-TW" altLang="en-US" sz="2800" b="0" i="0" u="none" strike="noStrike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登入線上教室方式</a:t>
            </a:r>
            <a:endParaRPr lang="zh-TW" altLang="en-US" sz="2800" b="0" dirty="0"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R="102235" rtl="0">
              <a:spcBef>
                <a:spcPts val="0"/>
              </a:spcBef>
              <a:spcAft>
                <a:spcPts val="0"/>
              </a:spcAft>
            </a:pPr>
            <a:r>
              <a:rPr lang="zh-TW" altLang="en-US" sz="2800" b="0" i="0" u="none" strike="noStrike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 學校首頁 </a:t>
            </a:r>
            <a:r>
              <a:rPr lang="en-US" altLang="zh-TW" sz="2800" b="0" i="0" u="none" strike="noStrike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800" b="0" i="0" u="none" strike="noStrike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線上教室 </a:t>
            </a:r>
            <a:r>
              <a:rPr lang="en-US" altLang="zh-TW" sz="2800" b="0" i="0" u="none" strike="noStrike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800" b="0" i="0" u="none" strike="noStrike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選擇班級 </a:t>
            </a:r>
            <a:r>
              <a:rPr lang="en-US" altLang="zh-TW" sz="2800" b="0" i="0" u="none" strike="noStrike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800" b="0" i="0" u="none" strike="noStrike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「直播教室」</a:t>
            </a:r>
            <a:r>
              <a:rPr lang="en-US" altLang="zh-TW" sz="2800" b="0" i="0" u="none" strike="noStrike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800" b="0" i="0" u="none" strike="noStrike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輸入「班級座號」後（如：</a:t>
            </a:r>
            <a:r>
              <a:rPr lang="en-US" altLang="zh-TW" sz="2800" b="0" i="0" u="none" strike="noStrike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10125</a:t>
            </a:r>
            <a:r>
              <a:rPr lang="zh-TW" altLang="en-US" sz="2800" b="0" i="0" u="none" strike="noStrike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  <a:r>
              <a:rPr lang="en-US" altLang="zh-TW" sz="2800" b="0" i="0" u="none" strike="noStrike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800" b="0" i="0" u="none" strike="noStrike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點選加入即可進到班級直播教室。</a:t>
            </a:r>
            <a:endParaRPr lang="zh-TW" altLang="en-US" sz="2800" b="0" dirty="0"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04800" marR="102235" rtl="0">
              <a:spcBef>
                <a:spcPts val="0"/>
              </a:spcBef>
              <a:spcAft>
                <a:spcPts val="0"/>
              </a:spcAft>
            </a:pPr>
            <a:r>
              <a:rPr lang="en-US" altLang="zh-TW" sz="2800" b="0" i="0" u="none" strike="noStrike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【</a:t>
            </a:r>
            <a:r>
              <a:rPr lang="zh-TW" altLang="en-US" sz="2800" b="0" i="0" u="none" strike="noStrike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線上課表</a:t>
            </a:r>
            <a:r>
              <a:rPr lang="en-US" altLang="zh-TW" sz="2800" b="0" i="0" u="none" strike="noStrike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2800" b="0" i="0" u="none" strike="noStrike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請至學校首頁 </a:t>
            </a:r>
            <a:r>
              <a:rPr lang="en-US" altLang="zh-TW" sz="2800" b="0" i="0" u="none" strike="noStrike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800" b="0" i="0" u="none" strike="noStrike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線上教室 </a:t>
            </a:r>
            <a:r>
              <a:rPr lang="en-US" altLang="zh-TW" sz="2800" b="0" i="0" u="none" strike="noStrike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800" b="0" i="0" u="none" strike="noStrike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選擇班級 </a:t>
            </a:r>
            <a:r>
              <a:rPr lang="en-US" altLang="zh-TW" sz="2800" b="0" i="0" u="none" strike="noStrike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800" b="0" i="0" u="none" strike="noStrike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「班級教室」</a:t>
            </a:r>
            <a:r>
              <a:rPr lang="en-US" altLang="zh-TW" sz="2800" b="0" i="0" u="none" strike="noStrike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】</a:t>
            </a:r>
            <a:endParaRPr lang="zh-TW" altLang="en-US" sz="2800" b="0" dirty="0"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04800" marR="102235" rtl="0">
              <a:spcBef>
                <a:spcPts val="0"/>
              </a:spcBef>
              <a:spcAft>
                <a:spcPts val="0"/>
              </a:spcAft>
            </a:pPr>
            <a:r>
              <a:rPr lang="zh-TW" altLang="en-US" sz="2800" b="0" i="0" u="none" strike="noStrike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請檢視家中電腦設備是否有鏡頭和麥克風 </a:t>
            </a:r>
            <a:endParaRPr lang="zh-TW" altLang="en-US" sz="2800" b="0" dirty="0"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04800" marR="102235" rtl="0">
              <a:spcBef>
                <a:spcPts val="0"/>
              </a:spcBef>
              <a:spcAft>
                <a:spcPts val="0"/>
              </a:spcAft>
            </a:pPr>
            <a:r>
              <a:rPr lang="zh-TW" altLang="en-US" sz="2800" b="0" i="0" u="none" strike="noStrike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避免用手機上課  至少轉化成鏡像在電視大螢幕觀看</a:t>
            </a:r>
            <a:endParaRPr lang="zh-TW" altLang="en-US" sz="2800" b="0" dirty="0"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04800" marR="102235" rtl="0">
              <a:spcBef>
                <a:spcPts val="0"/>
              </a:spcBef>
              <a:spcAft>
                <a:spcPts val="0"/>
              </a:spcAft>
            </a:pPr>
            <a:r>
              <a:rPr lang="zh-TW" altLang="en-US" sz="2800" b="0" i="0" u="none" strike="noStrike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學校可以免費借用平板</a:t>
            </a:r>
            <a:endParaRPr lang="zh-TW" altLang="en-US" sz="2800" b="0" dirty="0"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br>
              <a:rPr lang="zh-TW" altLang="en-US" sz="2800" dirty="0"/>
            </a:b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3817176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699792" y="318621"/>
            <a:ext cx="6589199" cy="1080120"/>
          </a:xfrm>
        </p:spPr>
        <p:txBody>
          <a:bodyPr>
            <a:normAutofit/>
          </a:bodyPr>
          <a:lstStyle/>
          <a:p>
            <a:r>
              <a:rPr lang="zh-TW" altLang="en-US" sz="5400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一起來閱讀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04ECFD73-C5D2-A2DD-23BD-1BE4FD8DD51A}"/>
              </a:ext>
            </a:extLst>
          </p:cNvPr>
          <p:cNvSpPr txBox="1"/>
          <p:nvPr/>
        </p:nvSpPr>
        <p:spPr>
          <a:xfrm>
            <a:off x="1403648" y="1340768"/>
            <a:ext cx="63367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400" b="0" i="0" u="none" strike="noStrike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親師生閱讀活動，請大家配合辦理。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E97EA7A4-DBCB-48F5-B1BD-799A04E87E72}"/>
              </a:ext>
            </a:extLst>
          </p:cNvPr>
          <p:cNvSpPr txBox="1"/>
          <p:nvPr/>
        </p:nvSpPr>
        <p:spPr>
          <a:xfrm>
            <a:off x="1043608" y="1802433"/>
            <a:ext cx="7525303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zh-TW" altLang="en-US" sz="2400" b="0" i="0" u="none" strike="noStrike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一、親子閱讀：</a:t>
            </a:r>
            <a:endParaRPr lang="zh-TW" altLang="en-US" b="0" dirty="0"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zh-TW" altLang="en-US" sz="2400" b="0" i="0" u="none" strike="noStrike" dirty="0">
                <a:solidFill>
                  <a:srgbClr val="222222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    請學生和家人共讀</a:t>
            </a:r>
            <a:r>
              <a:rPr lang="en-US" altLang="zh-TW" sz="2400" b="0" i="0" u="none" strike="noStrike" dirty="0">
                <a:solidFill>
                  <a:srgbClr val="222222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b="0" i="0" u="none" strike="noStrike" dirty="0">
                <a:solidFill>
                  <a:srgbClr val="222222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建議可週末進行</a:t>
            </a:r>
            <a:r>
              <a:rPr lang="en-US" altLang="zh-TW" sz="2400" b="0" i="0" u="none" strike="noStrike" dirty="0">
                <a:solidFill>
                  <a:srgbClr val="222222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400" b="0" i="0" u="none" strike="noStrike" dirty="0">
                <a:solidFill>
                  <a:srgbClr val="222222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，每週上傳一張親子共讀照片加文字說明，孩子可獲得一張「午休</a:t>
            </a:r>
            <a:r>
              <a:rPr lang="en-US" altLang="zh-TW" sz="2400" b="0" i="0" u="none" strike="noStrike" dirty="0">
                <a:solidFill>
                  <a:srgbClr val="222222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VIP</a:t>
            </a:r>
            <a:r>
              <a:rPr lang="zh-TW" altLang="en-US" sz="2400" b="0" i="0" u="none" strike="noStrike" dirty="0">
                <a:solidFill>
                  <a:srgbClr val="222222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卡」及親子閱讀</a:t>
            </a:r>
            <a:r>
              <a:rPr lang="en-US" altLang="zh-TW" sz="2400" b="0" i="0" u="none" strike="noStrike" dirty="0">
                <a:solidFill>
                  <a:srgbClr val="222222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400" b="0" i="0" u="none" strike="noStrike" dirty="0">
                <a:solidFill>
                  <a:srgbClr val="222222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點的獎勵，集滿</a:t>
            </a:r>
            <a:r>
              <a:rPr lang="en-US" altLang="zh-TW" sz="2400" b="0" i="0" u="none" strike="noStrike" dirty="0">
                <a:solidFill>
                  <a:srgbClr val="222222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sz="2400" b="0" i="0" u="none" strike="noStrike" dirty="0">
                <a:solidFill>
                  <a:srgbClr val="222222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點，除公開頒發獎狀表揚外，孩子可向學校許願一本喜歡的書，並擁有優先且長達一個月的借閱期限。</a:t>
            </a:r>
            <a:endParaRPr lang="zh-TW" altLang="en-US" b="0" dirty="0"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b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001F5D0C-4FCC-2ADE-CD01-A36679C16B64}"/>
              </a:ext>
            </a:extLst>
          </p:cNvPr>
          <p:cNvSpPr txBox="1"/>
          <p:nvPr/>
        </p:nvSpPr>
        <p:spPr>
          <a:xfrm>
            <a:off x="1061660" y="4178404"/>
            <a:ext cx="7704856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zh-TW" altLang="en-US" sz="2400" b="0" i="0" u="none" strike="noStrike" dirty="0">
                <a:solidFill>
                  <a:srgbClr val="222222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二、班級身教式</a:t>
            </a:r>
            <a:r>
              <a:rPr lang="zh-TW" altLang="en-US" dirty="0">
                <a:solidFill>
                  <a:srgbClr val="22222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寧靜</a:t>
            </a:r>
            <a:r>
              <a:rPr lang="zh-TW" altLang="en-US" sz="2400" b="0" i="0" u="none" strike="noStrike" dirty="0">
                <a:solidFill>
                  <a:srgbClr val="222222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閱讀：</a:t>
            </a:r>
            <a:endParaRPr lang="en-US" altLang="zh-TW" sz="2400" b="0" i="0" u="none" strike="noStrike" dirty="0">
              <a:solidFill>
                <a:srgbClr val="222222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zh-TW" altLang="en-US" sz="2400" b="0" i="0" u="none" strike="noStrike" dirty="0">
                <a:solidFill>
                  <a:srgbClr val="222222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    每週四、五晨光時間</a:t>
            </a:r>
            <a:r>
              <a:rPr lang="en-US" altLang="zh-TW" dirty="0">
                <a:solidFill>
                  <a:srgbClr val="22222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08:10~08:30</a:t>
            </a:r>
            <a:r>
              <a:rPr lang="zh-TW" altLang="en-US" dirty="0">
                <a:solidFill>
                  <a:srgbClr val="22222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dirty="0">
                <a:solidFill>
                  <a:srgbClr val="22222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400" b="0" i="0" u="none" strike="noStrike" dirty="0">
                <a:solidFill>
                  <a:srgbClr val="222222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每</a:t>
            </a:r>
            <a:r>
              <a:rPr lang="zh-TW" altLang="en-US" dirty="0">
                <a:solidFill>
                  <a:srgbClr val="22222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週至少</a:t>
            </a:r>
            <a:r>
              <a:rPr lang="en-US" altLang="zh-TW" sz="2400" b="0" i="0" u="none" strike="noStrike" dirty="0">
                <a:solidFill>
                  <a:srgbClr val="222222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2400" b="0" i="0" u="none" strike="noStrike" dirty="0">
                <a:solidFill>
                  <a:srgbClr val="222222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天</a:t>
            </a:r>
            <a:endParaRPr lang="en-US" altLang="zh-TW" sz="2400" b="0" i="0" u="none" strike="noStrike" dirty="0">
              <a:solidFill>
                <a:srgbClr val="222222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zh-TW" altLang="en-US" sz="2400" b="0" i="0" u="none" strike="noStrike" dirty="0">
                <a:solidFill>
                  <a:srgbClr val="222222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晨讀，以建立學生閱讀習慣。</a:t>
            </a:r>
            <a:endParaRPr lang="en-US" altLang="zh-TW" sz="2400" b="0" i="0" u="none" strike="noStrike" dirty="0">
              <a:solidFill>
                <a:srgbClr val="222222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altLang="zh-TW" sz="2400" b="0" i="0" u="none" strike="noStrike" dirty="0">
              <a:solidFill>
                <a:srgbClr val="222222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zh-TW" altLang="en-US" dirty="0">
                <a:solidFill>
                  <a:srgbClr val="22222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三、讀經認證：不需背誦，熟讀唐詩請家長在讀經卡認證即可兌換晶幣點數。</a:t>
            </a:r>
            <a:b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8E04D2B3-6FBF-398D-0724-F8987A5813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" t="34116"/>
          <a:stretch>
            <a:fillRect/>
          </a:stretch>
        </p:blipFill>
        <p:spPr bwMode="auto">
          <a:xfrm flipV="1">
            <a:off x="3210609" y="6084242"/>
            <a:ext cx="5904656" cy="73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9781020"/>
      </p:ext>
    </p:extLst>
  </p:cSld>
  <p:clrMapOvr>
    <a:masterClrMapping/>
  </p:clrMapOvr>
</p:sld>
</file>

<file path=ppt/theme/theme1.xml><?xml version="1.0" encoding="utf-8"?>
<a:theme xmlns:a="http://schemas.openxmlformats.org/drawingml/2006/main" name="絲縷">
  <a:themeElements>
    <a:clrScheme name="絲縷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絲縷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絲縷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1694</TotalTime>
  <Words>1191</Words>
  <Application>Microsoft Office PowerPoint</Application>
  <PresentationFormat>如螢幕大小 (4:3)</PresentationFormat>
  <Paragraphs>142</Paragraphs>
  <Slides>24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24</vt:i4>
      </vt:variant>
    </vt:vector>
  </HeadingPairs>
  <TitlesOfParts>
    <vt:vector size="31" baseType="lpstr">
      <vt:lpstr>標楷體</vt:lpstr>
      <vt:lpstr>Arial</vt:lpstr>
      <vt:lpstr>Calibri</vt:lpstr>
      <vt:lpstr>Century Gothic</vt:lpstr>
      <vt:lpstr>Times New Roman</vt:lpstr>
      <vt:lpstr>Wingdings 3</vt:lpstr>
      <vt:lpstr>絲縷</vt:lpstr>
      <vt:lpstr> 1.教師教學理念 2.學校生活相關 3.注音符號的學習 4.提案討論 </vt:lpstr>
      <vt:lpstr>晨光時間安排  8:00~8:30</vt:lpstr>
      <vt:lpstr>學校生活相關</vt:lpstr>
      <vt:lpstr>學校生活相關</vt:lpstr>
      <vt:lpstr>學校生活相關</vt:lpstr>
      <vt:lpstr>學校生活相關-喝水與上廁所</vt:lpstr>
      <vt:lpstr>想請假怎麼辦？ </vt:lpstr>
      <vt:lpstr>疫情停課期間-線上授課  </vt:lpstr>
      <vt:lpstr>一起來閱讀</vt:lpstr>
      <vt:lpstr>閱讀護照使用說明</vt:lpstr>
      <vt:lpstr>閱讀護照裡有好書推薦，班級共讀書目 大家可以多加使用。</vt:lpstr>
      <vt:lpstr>每登錄一本書，核發10點晶幣點數~升等後還會再核發點數，請認真努力的閱讀!</vt:lpstr>
      <vt:lpstr>登錄方式</vt:lpstr>
      <vt:lpstr>彈性課程-ICT資訊課</vt:lpstr>
      <vt:lpstr>彈性課程-I數課(愛數課)</vt:lpstr>
      <vt:lpstr>I數課照片</vt:lpstr>
      <vt:lpstr>注音教學       ~別讓注音壓垮小一生的信心</vt:lpstr>
      <vt:lpstr>PowerPoint 簡報</vt:lpstr>
      <vt:lpstr>善用注音符號卡 (習作後面有附件可使用)</vt:lpstr>
      <vt:lpstr>注音符號遊戲</vt:lpstr>
      <vt:lpstr>特別的注音符號</vt:lpstr>
      <vt:lpstr>二拼音的位置以中線區隔 三拼音中間的字體寫在中線上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注音符號的學習輔導 及家庭配合原則</dc:title>
  <dc:creator>user</dc:creator>
  <cp:lastModifiedBy>欣恣 蔡</cp:lastModifiedBy>
  <cp:revision>197</cp:revision>
  <dcterms:created xsi:type="dcterms:W3CDTF">2015-07-06T06:47:01Z</dcterms:created>
  <dcterms:modified xsi:type="dcterms:W3CDTF">2022-09-13T11:43:54Z</dcterms:modified>
</cp:coreProperties>
</file>