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</p:sldMasterIdLst>
  <p:notesMasterIdLst>
    <p:notesMasterId r:id="rId25"/>
  </p:notesMasterIdLst>
  <p:sldIdLst>
    <p:sldId id="256" r:id="rId10"/>
    <p:sldId id="268" r:id="rId11"/>
    <p:sldId id="299" r:id="rId12"/>
    <p:sldId id="266" r:id="rId13"/>
    <p:sldId id="270" r:id="rId14"/>
    <p:sldId id="274" r:id="rId15"/>
    <p:sldId id="287" r:id="rId16"/>
    <p:sldId id="297" r:id="rId17"/>
    <p:sldId id="298" r:id="rId18"/>
    <p:sldId id="294" r:id="rId19"/>
    <p:sldId id="267" r:id="rId20"/>
    <p:sldId id="301" r:id="rId21"/>
    <p:sldId id="300" r:id="rId22"/>
    <p:sldId id="273" r:id="rId23"/>
    <p:sldId id="302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668"/>
    <a:srgbClr val="24896B"/>
    <a:srgbClr val="F68F19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87549" autoAdjust="0"/>
  </p:normalViewPr>
  <p:slideViewPr>
    <p:cSldViewPr snapToGrid="0" showGuides="1">
      <p:cViewPr varScale="1">
        <p:scale>
          <a:sx n="100" d="100"/>
          <a:sy n="100" d="100"/>
        </p:scale>
        <p:origin x="594" y="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CD600-F3BC-4719-A158-3CA4973C68D5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13919A4-2C29-44A8-8D2D-4415AD7F1586}">
      <dgm:prSet phldrT="[文字]"/>
      <dgm:spPr/>
      <dgm:t>
        <a:bodyPr/>
        <a:lstStyle/>
        <a:p>
          <a:r>
            <a:rPr lang="zh-TW" altLang="en-US" dirty="0">
              <a:solidFill>
                <a:srgbClr val="FF0000"/>
              </a:solidFill>
            </a:rPr>
            <a:t>方式</a:t>
          </a:r>
        </a:p>
      </dgm:t>
    </dgm:pt>
    <dgm:pt modelId="{B33D89F2-CAFA-42BC-887C-84FC3D652ACB}" type="parTrans" cxnId="{43AA1740-6CF0-4C40-B1F7-65EE39AC3B05}">
      <dgm:prSet/>
      <dgm:spPr/>
      <dgm:t>
        <a:bodyPr/>
        <a:lstStyle/>
        <a:p>
          <a:endParaRPr lang="zh-TW" altLang="en-US"/>
        </a:p>
      </dgm:t>
    </dgm:pt>
    <dgm:pt modelId="{A614F1A0-8693-41B3-9F35-F3CCA4F503D5}" type="sibTrans" cxnId="{43AA1740-6CF0-4C40-B1F7-65EE39AC3B05}">
      <dgm:prSet/>
      <dgm:spPr/>
      <dgm:t>
        <a:bodyPr/>
        <a:lstStyle/>
        <a:p>
          <a:endParaRPr lang="zh-TW" altLang="en-US"/>
        </a:p>
      </dgm:t>
    </dgm:pt>
    <dgm:pt modelId="{187DE148-86C3-44C3-B21A-AD7352F37FB1}">
      <dgm:prSet phldrT="[文字]" custT="1"/>
      <dgm:spPr/>
      <dgm:t>
        <a:bodyPr/>
        <a:lstStyle/>
        <a:p>
          <a:r>
            <a:rPr lang="zh-TW" altLang="zh-TW" sz="3500" dirty="0"/>
            <a:t>一</a:t>
          </a:r>
          <a:r>
            <a:rPr lang="en-US" altLang="zh-TW" sz="3500" dirty="0"/>
            <a:t>.</a:t>
          </a:r>
          <a:r>
            <a:rPr lang="zh-TW" altLang="zh-TW" sz="3500" dirty="0"/>
            <a:t>團體分數爬格子</a:t>
          </a:r>
          <a:r>
            <a:rPr lang="zh-TW" altLang="en-US" sz="35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zh-TW" altLang="en-US" sz="3500" dirty="0"/>
            <a:t>如獎勵辦法所列</a:t>
          </a:r>
        </a:p>
      </dgm:t>
    </dgm:pt>
    <dgm:pt modelId="{C03AED61-33B4-462F-9990-8C6F788CF947}" type="parTrans" cxnId="{EBB809CF-475C-43A2-A2D4-F1557D6045AE}">
      <dgm:prSet/>
      <dgm:spPr/>
      <dgm:t>
        <a:bodyPr/>
        <a:lstStyle/>
        <a:p>
          <a:endParaRPr lang="zh-TW" altLang="en-US"/>
        </a:p>
      </dgm:t>
    </dgm:pt>
    <dgm:pt modelId="{2D7CC9D9-97BC-4BBD-AC31-4317AF827EE4}" type="sibTrans" cxnId="{EBB809CF-475C-43A2-A2D4-F1557D6045AE}">
      <dgm:prSet/>
      <dgm:spPr/>
      <dgm:t>
        <a:bodyPr/>
        <a:lstStyle/>
        <a:p>
          <a:endParaRPr lang="zh-TW" altLang="en-US"/>
        </a:p>
      </dgm:t>
    </dgm:pt>
    <dgm:pt modelId="{4BEE8094-0E43-4D40-AD9B-4200A11C0803}">
      <dgm:prSet phldrT="[文字]"/>
      <dgm:spPr/>
      <dgm:t>
        <a:bodyPr/>
        <a:lstStyle/>
        <a:p>
          <a:r>
            <a:rPr lang="zh-TW" altLang="en-US" dirty="0"/>
            <a:t>打掃認真者每月跟著慶生會獎勵</a:t>
          </a:r>
        </a:p>
      </dgm:t>
    </dgm:pt>
    <dgm:pt modelId="{7B67141F-4C41-4121-9E43-4CDF42DE0E75}" type="parTrans" cxnId="{20FA69D2-1A48-4C63-8475-CDB317B93B98}">
      <dgm:prSet/>
      <dgm:spPr/>
      <dgm:t>
        <a:bodyPr/>
        <a:lstStyle/>
        <a:p>
          <a:endParaRPr lang="zh-TW" altLang="en-US"/>
        </a:p>
      </dgm:t>
    </dgm:pt>
    <dgm:pt modelId="{26980DA2-4A16-4541-AAE1-0B44B8290974}" type="sibTrans" cxnId="{20FA69D2-1A48-4C63-8475-CDB317B93B98}">
      <dgm:prSet/>
      <dgm:spPr/>
      <dgm:t>
        <a:bodyPr/>
        <a:lstStyle/>
        <a:p>
          <a:endParaRPr lang="zh-TW" altLang="en-US"/>
        </a:p>
      </dgm:t>
    </dgm:pt>
    <dgm:pt modelId="{B96A816F-16E1-4A92-953E-3B5BD68A75E6}">
      <dgm:prSet phldrT="[文字]" phldr="1"/>
      <dgm:spPr/>
      <dgm:t>
        <a:bodyPr/>
        <a:lstStyle/>
        <a:p>
          <a:endParaRPr lang="zh-TW" altLang="en-US"/>
        </a:p>
      </dgm:t>
    </dgm:pt>
    <dgm:pt modelId="{19BBC98C-1108-4DEE-971E-23D7CB8E69EF}" type="parTrans" cxnId="{B818EBF5-BAEC-40F2-B511-DADF77099655}">
      <dgm:prSet/>
      <dgm:spPr/>
      <dgm:t>
        <a:bodyPr/>
        <a:lstStyle/>
        <a:p>
          <a:endParaRPr lang="zh-TW" altLang="en-US"/>
        </a:p>
      </dgm:t>
    </dgm:pt>
    <dgm:pt modelId="{2E22BD65-84C7-4A36-945A-947CC0E7C3BB}" type="sibTrans" cxnId="{B818EBF5-BAEC-40F2-B511-DADF77099655}">
      <dgm:prSet/>
      <dgm:spPr/>
      <dgm:t>
        <a:bodyPr/>
        <a:lstStyle/>
        <a:p>
          <a:endParaRPr lang="zh-TW" altLang="en-US"/>
        </a:p>
      </dgm:t>
    </dgm:pt>
    <dgm:pt modelId="{9B7D748A-04DD-4FAA-B871-655E734996AC}">
      <dgm:prSet phldrT="[文字]" phldr="1"/>
      <dgm:spPr/>
      <dgm:t>
        <a:bodyPr/>
        <a:lstStyle/>
        <a:p>
          <a:endParaRPr lang="zh-TW" altLang="en-US" dirty="0"/>
        </a:p>
      </dgm:t>
    </dgm:pt>
    <dgm:pt modelId="{36BBD7A4-604F-44E5-9A39-0DF7A81A955A}" type="parTrans" cxnId="{00092A6F-9958-4EFE-9778-9BBC2B380367}">
      <dgm:prSet/>
      <dgm:spPr/>
      <dgm:t>
        <a:bodyPr/>
        <a:lstStyle/>
        <a:p>
          <a:endParaRPr lang="zh-TW" altLang="en-US"/>
        </a:p>
      </dgm:t>
    </dgm:pt>
    <dgm:pt modelId="{6F715E6F-5933-49A4-B5F0-9C5396122EE3}" type="sibTrans" cxnId="{00092A6F-9958-4EFE-9778-9BBC2B380367}">
      <dgm:prSet/>
      <dgm:spPr/>
      <dgm:t>
        <a:bodyPr/>
        <a:lstStyle/>
        <a:p>
          <a:endParaRPr lang="zh-TW" altLang="en-US"/>
        </a:p>
      </dgm:t>
    </dgm:pt>
    <dgm:pt modelId="{B42159F3-89F5-4F8E-AFAF-5B23845CBEA4}">
      <dgm:prSet custT="1"/>
      <dgm:spPr/>
      <dgm:t>
        <a:bodyPr/>
        <a:lstStyle/>
        <a:p>
          <a:endParaRPr lang="en-US" altLang="zh-TW" sz="3600" dirty="0"/>
        </a:p>
        <a:p>
          <a:r>
            <a:rPr lang="zh-TW" altLang="en-US" sz="3600" dirty="0"/>
            <a:t>二</a:t>
          </a:r>
          <a:r>
            <a:rPr lang="en-US" altLang="zh-TW" sz="3600" dirty="0"/>
            <a:t>.</a:t>
          </a:r>
          <a:r>
            <a:rPr lang="zh-TW" altLang="en-US" sz="3600" dirty="0"/>
            <a:t>做家事每件</a:t>
          </a:r>
          <a:r>
            <a:rPr lang="en-US" altLang="zh-TW" sz="3600" dirty="0"/>
            <a:t>+</a:t>
          </a:r>
          <a:r>
            <a:rPr lang="en-US" altLang="en-US" sz="3600" dirty="0"/>
            <a:t>2</a:t>
          </a:r>
          <a:r>
            <a:rPr lang="zh-TW" altLang="en-US" sz="3600" dirty="0"/>
            <a:t>分</a:t>
          </a:r>
          <a:r>
            <a:rPr lang="zh-TW" altLang="en-US" sz="3600" dirty="0">
              <a:latin typeface="PMingLiU" panose="02020500000000000000" pitchFamily="18" charset="-120"/>
              <a:ea typeface="PMingLiU" panose="02020500000000000000" pitchFamily="18" charset="-120"/>
            </a:rPr>
            <a:t>，親子共讀</a:t>
          </a:r>
          <a:r>
            <a:rPr lang="en-US" altLang="zh-TW" sz="3600" dirty="0">
              <a:latin typeface="PMingLiU" panose="02020500000000000000" pitchFamily="18" charset="-120"/>
              <a:ea typeface="PMingLiU" panose="02020500000000000000" pitchFamily="18" charset="-120"/>
            </a:rPr>
            <a:t>+5</a:t>
          </a:r>
          <a:r>
            <a:rPr lang="zh-TW" altLang="en-US" sz="3600" dirty="0">
              <a:latin typeface="PMingLiU" panose="02020500000000000000" pitchFamily="18" charset="-120"/>
              <a:ea typeface="PMingLiU" panose="02020500000000000000" pitchFamily="18" charset="-120"/>
            </a:rPr>
            <a:t>分</a:t>
          </a:r>
          <a:endParaRPr lang="zh-TW" altLang="en-US" sz="3600" dirty="0"/>
        </a:p>
      </dgm:t>
    </dgm:pt>
    <dgm:pt modelId="{003C977C-3DB4-4837-9790-2CEA2B8C945D}" type="parTrans" cxnId="{3C1AAF36-06FA-4E82-8F21-870907A6CC18}">
      <dgm:prSet/>
      <dgm:spPr/>
      <dgm:t>
        <a:bodyPr/>
        <a:lstStyle/>
        <a:p>
          <a:endParaRPr lang="zh-TW" altLang="en-US"/>
        </a:p>
      </dgm:t>
    </dgm:pt>
    <dgm:pt modelId="{FA26025E-71EC-42A6-A4B0-4DC20954E7A0}" type="sibTrans" cxnId="{3C1AAF36-06FA-4E82-8F21-870907A6CC18}">
      <dgm:prSet/>
      <dgm:spPr/>
      <dgm:t>
        <a:bodyPr/>
        <a:lstStyle/>
        <a:p>
          <a:endParaRPr lang="zh-TW" altLang="en-US"/>
        </a:p>
      </dgm:t>
    </dgm:pt>
    <dgm:pt modelId="{A6D85331-A572-488D-B93A-499A2416B7B4}">
      <dgm:prSet/>
      <dgm:spPr/>
      <dgm:t>
        <a:bodyPr/>
        <a:lstStyle/>
        <a:p>
          <a:r>
            <a:rPr lang="zh-TW" altLang="en-US" dirty="0"/>
            <a:t>每週統計貼點點在榮譽榜</a:t>
          </a:r>
        </a:p>
      </dgm:t>
    </dgm:pt>
    <dgm:pt modelId="{21D2B490-4707-42E3-B02E-2D045AC40081}" type="parTrans" cxnId="{4277A21D-6407-4E55-A00B-1D825C8FD666}">
      <dgm:prSet/>
      <dgm:spPr/>
      <dgm:t>
        <a:bodyPr/>
        <a:lstStyle/>
        <a:p>
          <a:endParaRPr lang="zh-TW" altLang="en-US"/>
        </a:p>
      </dgm:t>
    </dgm:pt>
    <dgm:pt modelId="{33C31609-FA4D-4651-AA9E-998ECBA64AEE}" type="sibTrans" cxnId="{4277A21D-6407-4E55-A00B-1D825C8FD666}">
      <dgm:prSet/>
      <dgm:spPr/>
      <dgm:t>
        <a:bodyPr/>
        <a:lstStyle/>
        <a:p>
          <a:endParaRPr lang="zh-TW" altLang="en-US"/>
        </a:p>
      </dgm:t>
    </dgm:pt>
    <dgm:pt modelId="{23A57A54-AA55-471A-827F-F2ADFC2A36BD}" type="pres">
      <dgm:prSet presAssocID="{B32CD600-F3BC-4719-A158-3CA4973C68D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61E47A-F11C-4E9D-A642-D2E797DD25FF}" type="pres">
      <dgm:prSet presAssocID="{B32CD600-F3BC-4719-A158-3CA4973C68D5}" presName="matrix" presStyleCnt="0"/>
      <dgm:spPr/>
    </dgm:pt>
    <dgm:pt modelId="{4A014263-65F3-40A2-9707-B4245BE715DC}" type="pres">
      <dgm:prSet presAssocID="{B32CD600-F3BC-4719-A158-3CA4973C68D5}" presName="tile1" presStyleLbl="node1" presStyleIdx="0" presStyleCnt="4" custScaleX="98885" custScaleY="54492" custLinFactNeighborX="558" custLinFactNeighborY="-13864"/>
      <dgm:spPr/>
    </dgm:pt>
    <dgm:pt modelId="{8B622924-62A0-4CDD-A71F-90D6373A3323}" type="pres">
      <dgm:prSet presAssocID="{B32CD600-F3BC-4719-A158-3CA4973C68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487ADF2-4E7E-436A-AFB8-1C7BA4C6C0F1}" type="pres">
      <dgm:prSet presAssocID="{B32CD600-F3BC-4719-A158-3CA4973C68D5}" presName="tile2" presStyleLbl="node1" presStyleIdx="1" presStyleCnt="4" custScaleY="51853" custLinFactNeighborX="1185" custLinFactNeighborY="-15514"/>
      <dgm:spPr/>
    </dgm:pt>
    <dgm:pt modelId="{3B7EE1BC-A48A-4F1E-B99A-7E676DE0D9C6}" type="pres">
      <dgm:prSet presAssocID="{B32CD600-F3BC-4719-A158-3CA4973C68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8DABFB-5242-4B78-8EE1-5FADA6A4D2B2}" type="pres">
      <dgm:prSet presAssocID="{B32CD600-F3BC-4719-A158-3CA4973C68D5}" presName="tile3" presStyleLbl="node1" presStyleIdx="2" presStyleCnt="4" custScaleY="52537" custLinFactNeighborX="-2314" custLinFactNeighborY="-60085"/>
      <dgm:spPr/>
    </dgm:pt>
    <dgm:pt modelId="{31B0357F-3413-437A-A5F3-26B100CC82BD}" type="pres">
      <dgm:prSet presAssocID="{B32CD600-F3BC-4719-A158-3CA4973C68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766681-7C42-4B73-8E39-F59B288F9283}" type="pres">
      <dgm:prSet presAssocID="{B32CD600-F3BC-4719-A158-3CA4973C68D5}" presName="tile4" presStyleLbl="node1" presStyleIdx="3" presStyleCnt="4" custScaleY="55499" custLinFactNeighborX="-974" custLinFactNeighborY="-62467"/>
      <dgm:spPr/>
    </dgm:pt>
    <dgm:pt modelId="{EE8A99B4-7C26-41B0-AD7D-3B7EC592346D}" type="pres">
      <dgm:prSet presAssocID="{B32CD600-F3BC-4719-A158-3CA4973C68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D375A27-1803-4385-A262-986AD06C7F38}" type="pres">
      <dgm:prSet presAssocID="{B32CD600-F3BC-4719-A158-3CA4973C68D5}" presName="centerTile" presStyleLbl="fgShp" presStyleIdx="0" presStyleCnt="1" custScaleX="110091" custScaleY="73568" custLinFactNeighborX="-1624" custLinFactNeighborY="-76136">
        <dgm:presLayoutVars>
          <dgm:chMax val="0"/>
          <dgm:chPref val="0"/>
        </dgm:presLayoutVars>
      </dgm:prSet>
      <dgm:spPr/>
    </dgm:pt>
  </dgm:ptLst>
  <dgm:cxnLst>
    <dgm:cxn modelId="{4277A21D-6407-4E55-A00B-1D825C8FD666}" srcId="{013919A4-2C29-44A8-8D2D-4415AD7F1586}" destId="{A6D85331-A572-488D-B93A-499A2416B7B4}" srcOrd="2" destOrd="0" parTransId="{21D2B490-4707-42E3-B02E-2D045AC40081}" sibTransId="{33C31609-FA4D-4651-AA9E-998ECBA64AEE}"/>
    <dgm:cxn modelId="{91C48735-CC81-4538-9F2D-7A3CB94706E4}" type="presOf" srcId="{B42159F3-89F5-4F8E-AFAF-5B23845CBEA4}" destId="{3B7EE1BC-A48A-4F1E-B99A-7E676DE0D9C6}" srcOrd="1" destOrd="0" presId="urn:microsoft.com/office/officeart/2005/8/layout/matrix1"/>
    <dgm:cxn modelId="{3C1AAF36-06FA-4E82-8F21-870907A6CC18}" srcId="{013919A4-2C29-44A8-8D2D-4415AD7F1586}" destId="{B42159F3-89F5-4F8E-AFAF-5B23845CBEA4}" srcOrd="1" destOrd="0" parTransId="{003C977C-3DB4-4837-9790-2CEA2B8C945D}" sibTransId="{FA26025E-71EC-42A6-A4B0-4DC20954E7A0}"/>
    <dgm:cxn modelId="{43AA1740-6CF0-4C40-B1F7-65EE39AC3B05}" srcId="{B32CD600-F3BC-4719-A158-3CA4973C68D5}" destId="{013919A4-2C29-44A8-8D2D-4415AD7F1586}" srcOrd="0" destOrd="0" parTransId="{B33D89F2-CAFA-42BC-887C-84FC3D652ACB}" sibTransId="{A614F1A0-8693-41B3-9F35-F3CCA4F503D5}"/>
    <dgm:cxn modelId="{89DC5763-0CB8-4316-AA2C-17BB5EED18AD}" type="presOf" srcId="{B42159F3-89F5-4F8E-AFAF-5B23845CBEA4}" destId="{5487ADF2-4E7E-436A-AFB8-1C7BA4C6C0F1}" srcOrd="0" destOrd="0" presId="urn:microsoft.com/office/officeart/2005/8/layout/matrix1"/>
    <dgm:cxn modelId="{7CE58864-DAE4-4AC9-A1D1-3802AF962C27}" type="presOf" srcId="{013919A4-2C29-44A8-8D2D-4415AD7F1586}" destId="{AD375A27-1803-4385-A262-986AD06C7F38}" srcOrd="0" destOrd="0" presId="urn:microsoft.com/office/officeart/2005/8/layout/matrix1"/>
    <dgm:cxn modelId="{00092A6F-9958-4EFE-9778-9BBC2B380367}" srcId="{013919A4-2C29-44A8-8D2D-4415AD7F1586}" destId="{9B7D748A-04DD-4FAA-B871-655E734996AC}" srcOrd="5" destOrd="0" parTransId="{36BBD7A4-604F-44E5-9A39-0DF7A81A955A}" sibTransId="{6F715E6F-5933-49A4-B5F0-9C5396122EE3}"/>
    <dgm:cxn modelId="{393D7A71-835A-4FF9-BD29-38A684467391}" type="presOf" srcId="{4BEE8094-0E43-4D40-AD9B-4200A11C0803}" destId="{EE8A99B4-7C26-41B0-AD7D-3B7EC592346D}" srcOrd="1" destOrd="0" presId="urn:microsoft.com/office/officeart/2005/8/layout/matrix1"/>
    <dgm:cxn modelId="{8AD52076-BF84-4A03-9051-7ABD974243DC}" type="presOf" srcId="{A6D85331-A572-488D-B93A-499A2416B7B4}" destId="{31B0357F-3413-437A-A5F3-26B100CC82BD}" srcOrd="1" destOrd="0" presId="urn:microsoft.com/office/officeart/2005/8/layout/matrix1"/>
    <dgm:cxn modelId="{224FC57E-886C-4897-A181-9BBFE8FAAC7E}" type="presOf" srcId="{B32CD600-F3BC-4719-A158-3CA4973C68D5}" destId="{23A57A54-AA55-471A-827F-F2ADFC2A36BD}" srcOrd="0" destOrd="0" presId="urn:microsoft.com/office/officeart/2005/8/layout/matrix1"/>
    <dgm:cxn modelId="{0CFFB998-CDAD-4072-823C-565DC9E4E21A}" type="presOf" srcId="{4BEE8094-0E43-4D40-AD9B-4200A11C0803}" destId="{10766681-7C42-4B73-8E39-F59B288F9283}" srcOrd="0" destOrd="0" presId="urn:microsoft.com/office/officeart/2005/8/layout/matrix1"/>
    <dgm:cxn modelId="{EBB809CF-475C-43A2-A2D4-F1557D6045AE}" srcId="{013919A4-2C29-44A8-8D2D-4415AD7F1586}" destId="{187DE148-86C3-44C3-B21A-AD7352F37FB1}" srcOrd="0" destOrd="0" parTransId="{C03AED61-33B4-462F-9990-8C6F788CF947}" sibTransId="{2D7CC9D9-97BC-4BBD-AC31-4317AF827EE4}"/>
    <dgm:cxn modelId="{20FA69D2-1A48-4C63-8475-CDB317B93B98}" srcId="{013919A4-2C29-44A8-8D2D-4415AD7F1586}" destId="{4BEE8094-0E43-4D40-AD9B-4200A11C0803}" srcOrd="3" destOrd="0" parTransId="{7B67141F-4C41-4121-9E43-4CDF42DE0E75}" sibTransId="{26980DA2-4A16-4541-AAE1-0B44B8290974}"/>
    <dgm:cxn modelId="{8513DFD6-7602-4A16-A288-E5570CB22580}" type="presOf" srcId="{187DE148-86C3-44C3-B21A-AD7352F37FB1}" destId="{8B622924-62A0-4CDD-A71F-90D6373A3323}" srcOrd="1" destOrd="0" presId="urn:microsoft.com/office/officeart/2005/8/layout/matrix1"/>
    <dgm:cxn modelId="{0C0D95E2-17BE-4BF4-9E30-376C45E3AFCC}" type="presOf" srcId="{A6D85331-A572-488D-B93A-499A2416B7B4}" destId="{388DABFB-5242-4B78-8EE1-5FADA6A4D2B2}" srcOrd="0" destOrd="0" presId="urn:microsoft.com/office/officeart/2005/8/layout/matrix1"/>
    <dgm:cxn modelId="{C18760F0-A394-4ADF-AD8D-4532C2B302AC}" type="presOf" srcId="{187DE148-86C3-44C3-B21A-AD7352F37FB1}" destId="{4A014263-65F3-40A2-9707-B4245BE715DC}" srcOrd="0" destOrd="0" presId="urn:microsoft.com/office/officeart/2005/8/layout/matrix1"/>
    <dgm:cxn modelId="{B818EBF5-BAEC-40F2-B511-DADF77099655}" srcId="{013919A4-2C29-44A8-8D2D-4415AD7F1586}" destId="{B96A816F-16E1-4A92-953E-3B5BD68A75E6}" srcOrd="4" destOrd="0" parTransId="{19BBC98C-1108-4DEE-971E-23D7CB8E69EF}" sibTransId="{2E22BD65-84C7-4A36-945A-947CC0E7C3BB}"/>
    <dgm:cxn modelId="{4C7A03A1-2D9B-474D-BB21-774D4DB77940}" type="presParOf" srcId="{23A57A54-AA55-471A-827F-F2ADFC2A36BD}" destId="{AB61E47A-F11C-4E9D-A642-D2E797DD25FF}" srcOrd="0" destOrd="0" presId="urn:microsoft.com/office/officeart/2005/8/layout/matrix1"/>
    <dgm:cxn modelId="{2B5E46D1-F8F0-4EB1-BEC8-98DDA93DA6C4}" type="presParOf" srcId="{AB61E47A-F11C-4E9D-A642-D2E797DD25FF}" destId="{4A014263-65F3-40A2-9707-B4245BE715DC}" srcOrd="0" destOrd="0" presId="urn:microsoft.com/office/officeart/2005/8/layout/matrix1"/>
    <dgm:cxn modelId="{44A659BE-2C42-43C5-979B-18F2E6764C51}" type="presParOf" srcId="{AB61E47A-F11C-4E9D-A642-D2E797DD25FF}" destId="{8B622924-62A0-4CDD-A71F-90D6373A3323}" srcOrd="1" destOrd="0" presId="urn:microsoft.com/office/officeart/2005/8/layout/matrix1"/>
    <dgm:cxn modelId="{C1207C54-3DA1-46D1-84FD-8EAAAC724E30}" type="presParOf" srcId="{AB61E47A-F11C-4E9D-A642-D2E797DD25FF}" destId="{5487ADF2-4E7E-436A-AFB8-1C7BA4C6C0F1}" srcOrd="2" destOrd="0" presId="urn:microsoft.com/office/officeart/2005/8/layout/matrix1"/>
    <dgm:cxn modelId="{4DA0B61C-7665-4D33-9A80-289C4EE0586A}" type="presParOf" srcId="{AB61E47A-F11C-4E9D-A642-D2E797DD25FF}" destId="{3B7EE1BC-A48A-4F1E-B99A-7E676DE0D9C6}" srcOrd="3" destOrd="0" presId="urn:microsoft.com/office/officeart/2005/8/layout/matrix1"/>
    <dgm:cxn modelId="{76E75279-1ECA-4C15-8280-DB02B5F69449}" type="presParOf" srcId="{AB61E47A-F11C-4E9D-A642-D2E797DD25FF}" destId="{388DABFB-5242-4B78-8EE1-5FADA6A4D2B2}" srcOrd="4" destOrd="0" presId="urn:microsoft.com/office/officeart/2005/8/layout/matrix1"/>
    <dgm:cxn modelId="{AD8EDC9B-FF17-4825-8E12-85184CD26A70}" type="presParOf" srcId="{AB61E47A-F11C-4E9D-A642-D2E797DD25FF}" destId="{31B0357F-3413-437A-A5F3-26B100CC82BD}" srcOrd="5" destOrd="0" presId="urn:microsoft.com/office/officeart/2005/8/layout/matrix1"/>
    <dgm:cxn modelId="{C523E892-D09E-4522-B1CD-6F24AE7E400E}" type="presParOf" srcId="{AB61E47A-F11C-4E9D-A642-D2E797DD25FF}" destId="{10766681-7C42-4B73-8E39-F59B288F9283}" srcOrd="6" destOrd="0" presId="urn:microsoft.com/office/officeart/2005/8/layout/matrix1"/>
    <dgm:cxn modelId="{1CDD3AF6-7424-4293-93E7-8D7CEE6F8A92}" type="presParOf" srcId="{AB61E47A-F11C-4E9D-A642-D2E797DD25FF}" destId="{EE8A99B4-7C26-41B0-AD7D-3B7EC592346D}" srcOrd="7" destOrd="0" presId="urn:microsoft.com/office/officeart/2005/8/layout/matrix1"/>
    <dgm:cxn modelId="{9E0328E5-A022-4D01-922E-C29915C8A4BF}" type="presParOf" srcId="{23A57A54-AA55-471A-827F-F2ADFC2A36BD}" destId="{AD375A27-1803-4385-A262-986AD06C7F3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14263-65F3-40A2-9707-B4245BE715DC}">
      <dsp:nvSpPr>
        <dsp:cNvPr id="0" name=""/>
        <dsp:cNvSpPr/>
      </dsp:nvSpPr>
      <dsp:spPr>
        <a:xfrm rot="16200000">
          <a:off x="761818" y="-350939"/>
          <a:ext cx="2324143" cy="376288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3500" kern="1200" dirty="0"/>
            <a:t>一</a:t>
          </a:r>
          <a:r>
            <a:rPr lang="en-US" altLang="zh-TW" sz="3500" kern="1200" dirty="0"/>
            <a:t>.</a:t>
          </a:r>
          <a:r>
            <a:rPr lang="zh-TW" altLang="zh-TW" sz="3500" kern="1200" dirty="0"/>
            <a:t>團體分數爬格子</a:t>
          </a:r>
          <a:r>
            <a:rPr lang="zh-TW" altLang="en-US" sz="3500" kern="1200" dirty="0">
              <a:latin typeface="PMingLiU" panose="02020500000000000000" pitchFamily="18" charset="-120"/>
              <a:ea typeface="PMingLiU" panose="02020500000000000000" pitchFamily="18" charset="-120"/>
            </a:rPr>
            <a:t>。</a:t>
          </a:r>
          <a:r>
            <a:rPr lang="zh-TW" altLang="en-US" sz="3500" kern="1200" dirty="0"/>
            <a:t>如獎勵辦法所列</a:t>
          </a:r>
        </a:p>
      </dsp:txBody>
      <dsp:txXfrm rot="5400000">
        <a:off x="42448" y="368431"/>
        <a:ext cx="3762883" cy="1743107"/>
      </dsp:txXfrm>
    </dsp:sp>
    <dsp:sp modelId="{5487ADF2-4E7E-436A-AFB8-1C7BA4C6C0F1}">
      <dsp:nvSpPr>
        <dsp:cNvPr id="0" name=""/>
        <dsp:cNvSpPr/>
      </dsp:nvSpPr>
      <dsp:spPr>
        <a:xfrm>
          <a:off x="3805313" y="354334"/>
          <a:ext cx="3805313" cy="221158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二</a:t>
          </a:r>
          <a:r>
            <a:rPr lang="en-US" altLang="zh-TW" sz="3600" kern="1200" dirty="0"/>
            <a:t>.</a:t>
          </a:r>
          <a:r>
            <a:rPr lang="zh-TW" altLang="en-US" sz="3600" kern="1200" dirty="0"/>
            <a:t>做家事每件</a:t>
          </a:r>
          <a:r>
            <a:rPr lang="en-US" altLang="zh-TW" sz="3600" kern="1200" dirty="0"/>
            <a:t>+</a:t>
          </a:r>
          <a:r>
            <a:rPr lang="en-US" altLang="en-US" sz="3600" kern="1200" dirty="0"/>
            <a:t>2</a:t>
          </a:r>
          <a:r>
            <a:rPr lang="zh-TW" altLang="en-US" sz="3600" kern="1200" dirty="0"/>
            <a:t>分</a:t>
          </a:r>
          <a:r>
            <a:rPr lang="zh-TW" altLang="en-US" sz="3600" kern="1200" dirty="0">
              <a:latin typeface="PMingLiU" panose="02020500000000000000" pitchFamily="18" charset="-120"/>
              <a:ea typeface="PMingLiU" panose="02020500000000000000" pitchFamily="18" charset="-120"/>
            </a:rPr>
            <a:t>，親子共讀</a:t>
          </a:r>
          <a:r>
            <a:rPr lang="en-US" altLang="zh-TW" sz="3600" kern="1200" dirty="0">
              <a:latin typeface="PMingLiU" panose="02020500000000000000" pitchFamily="18" charset="-120"/>
              <a:ea typeface="PMingLiU" panose="02020500000000000000" pitchFamily="18" charset="-120"/>
            </a:rPr>
            <a:t>+5</a:t>
          </a:r>
          <a:r>
            <a:rPr lang="zh-TW" altLang="en-US" sz="3600" kern="1200" dirty="0">
              <a:latin typeface="PMingLiU" panose="02020500000000000000" pitchFamily="18" charset="-120"/>
              <a:ea typeface="PMingLiU" panose="02020500000000000000" pitchFamily="18" charset="-120"/>
            </a:rPr>
            <a:t>分</a:t>
          </a:r>
          <a:endParaRPr lang="zh-TW" altLang="en-US" sz="3600" kern="1200" dirty="0"/>
        </a:p>
      </dsp:txBody>
      <dsp:txXfrm>
        <a:off x="3805313" y="354334"/>
        <a:ext cx="3805313" cy="1658690"/>
      </dsp:txXfrm>
    </dsp:sp>
    <dsp:sp modelId="{388DABFB-5242-4B78-8EE1-5FADA6A4D2B2}">
      <dsp:nvSpPr>
        <dsp:cNvPr id="0" name=""/>
        <dsp:cNvSpPr/>
      </dsp:nvSpPr>
      <dsp:spPr>
        <a:xfrm rot="10800000">
          <a:off x="0" y="2703855"/>
          <a:ext cx="3805313" cy="224076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每週統計貼點點在榮譽榜</a:t>
          </a:r>
        </a:p>
      </dsp:txBody>
      <dsp:txXfrm rot="10800000">
        <a:off x="0" y="3264045"/>
        <a:ext cx="3805313" cy="1680570"/>
      </dsp:txXfrm>
    </dsp:sp>
    <dsp:sp modelId="{10766681-7C42-4B73-8E39-F59B288F9283}">
      <dsp:nvSpPr>
        <dsp:cNvPr id="0" name=""/>
        <dsp:cNvSpPr/>
      </dsp:nvSpPr>
      <dsp:spPr>
        <a:xfrm rot="5400000">
          <a:off x="4487359" y="1819983"/>
          <a:ext cx="2367092" cy="380531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打掃認真者每月跟著慶生會獎勵</a:t>
          </a:r>
        </a:p>
      </dsp:txBody>
      <dsp:txXfrm rot="-5400000">
        <a:off x="3768248" y="3130867"/>
        <a:ext cx="3805313" cy="1775319"/>
      </dsp:txXfrm>
    </dsp:sp>
    <dsp:sp modelId="{AD375A27-1803-4385-A262-986AD06C7F38}">
      <dsp:nvSpPr>
        <dsp:cNvPr id="0" name=""/>
        <dsp:cNvSpPr/>
      </dsp:nvSpPr>
      <dsp:spPr>
        <a:xfrm>
          <a:off x="2511441" y="1857028"/>
          <a:ext cx="2513584" cy="1568877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solidFill>
                <a:srgbClr val="FF0000"/>
              </a:solidFill>
            </a:rPr>
            <a:t>方式</a:t>
          </a:r>
        </a:p>
      </dsp:txBody>
      <dsp:txXfrm>
        <a:off x="2588027" y="1933614"/>
        <a:ext cx="2360412" cy="1415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4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7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33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34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03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45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 err="1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jp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709306-8320-4874-9444-0E33C3ABE3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40" y="-49456"/>
            <a:ext cx="12429453" cy="6857107"/>
          </a:xfrm>
          <a:prstGeom prst="rect">
            <a:avLst/>
          </a:prstGeom>
        </p:spPr>
      </p:pic>
      <p:sp>
        <p:nvSpPr>
          <p:cNvPr id="4" name="18">
            <a:extLst>
              <a:ext uri="{FF2B5EF4-FFF2-40B4-BE49-F238E27FC236}">
                <a16:creationId xmlns:a16="http://schemas.microsoft.com/office/drawing/2014/main" id="{D1BA0DC3-7069-4714-B506-2DE1C28DE02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5350" y="997744"/>
            <a:ext cx="1179868" cy="110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7199" dirty="0">
                <a:solidFill>
                  <a:srgbClr val="30A6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宋体" pitchFamily="2" charset="-122"/>
              </a:rPr>
              <a:t>一</a:t>
            </a:r>
            <a:endParaRPr lang="en-US" altLang="zh-CN" sz="7199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  <p:sp>
        <p:nvSpPr>
          <p:cNvPr id="6" name="18">
            <a:extLst>
              <a:ext uri="{FF2B5EF4-FFF2-40B4-BE49-F238E27FC236}">
                <a16:creationId xmlns:a16="http://schemas.microsoft.com/office/drawing/2014/main" id="{A92BF960-F89B-4C04-BE6F-98038421333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83378" y="2271231"/>
            <a:ext cx="1055333" cy="110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7199" dirty="0">
                <a:solidFill>
                  <a:srgbClr val="30A6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宋体" pitchFamily="2" charset="-122"/>
              </a:rPr>
              <a:t>會</a:t>
            </a:r>
            <a:endParaRPr lang="en-US" altLang="zh-CN" sz="7199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  <p:sp>
        <p:nvSpPr>
          <p:cNvPr id="7" name="18">
            <a:extLst>
              <a:ext uri="{FF2B5EF4-FFF2-40B4-BE49-F238E27FC236}">
                <a16:creationId xmlns:a16="http://schemas.microsoft.com/office/drawing/2014/main" id="{06411C2B-E2AE-445F-B2C6-D3F2DE95F6D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67710" y="647512"/>
            <a:ext cx="1179868" cy="147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9599" dirty="0">
                <a:solidFill>
                  <a:srgbClr val="30A6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宋体" pitchFamily="2" charset="-122"/>
              </a:rPr>
              <a:t>中</a:t>
            </a:r>
            <a:endParaRPr lang="en-US" altLang="zh-CN" sz="9599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  <p:sp>
        <p:nvSpPr>
          <p:cNvPr id="8" name="18">
            <a:extLst>
              <a:ext uri="{FF2B5EF4-FFF2-40B4-BE49-F238E27FC236}">
                <a16:creationId xmlns:a16="http://schemas.microsoft.com/office/drawing/2014/main" id="{EC466C12-78BB-45C4-A852-A3EA4732010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673446">
            <a:off x="5915717" y="757434"/>
            <a:ext cx="1075705" cy="12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0" dirty="0">
                <a:solidFill>
                  <a:srgbClr val="30A6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宋体" pitchFamily="2" charset="-122"/>
              </a:rPr>
              <a:t>丙</a:t>
            </a:r>
            <a:endParaRPr lang="en-US" altLang="zh-CN" sz="8000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  <p:sp>
        <p:nvSpPr>
          <p:cNvPr id="9" name="18">
            <a:extLst>
              <a:ext uri="{FF2B5EF4-FFF2-40B4-BE49-F238E27FC236}">
                <a16:creationId xmlns:a16="http://schemas.microsoft.com/office/drawing/2014/main" id="{06A54E30-AAC6-4EA8-A37F-1021920DDAF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81373" y="1782505"/>
            <a:ext cx="560146" cy="147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9599" dirty="0">
                <a:solidFill>
                  <a:srgbClr val="30A6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宋体" pitchFamily="2" charset="-122"/>
              </a:rPr>
              <a:t>山</a:t>
            </a:r>
            <a:endParaRPr lang="en-US" altLang="zh-CN" sz="9599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  <p:sp>
        <p:nvSpPr>
          <p:cNvPr id="10" name="18">
            <a:extLst>
              <a:ext uri="{FF2B5EF4-FFF2-40B4-BE49-F238E27FC236}">
                <a16:creationId xmlns:a16="http://schemas.microsoft.com/office/drawing/2014/main" id="{3A805A4F-D2B0-4A7F-8AF9-27CDD842BF4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56167" y="2228026"/>
            <a:ext cx="2327211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7200" dirty="0">
                <a:solidFill>
                  <a:srgbClr val="30A6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宋体" pitchFamily="2" charset="-122"/>
              </a:rPr>
              <a:t>班</a:t>
            </a:r>
            <a:endParaRPr lang="en-US" altLang="zh-CN" sz="7200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F992BE33-C018-48C7-BE9C-06ABDF08567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71359" y="1016796"/>
            <a:ext cx="1644015" cy="110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7199" dirty="0">
                <a:solidFill>
                  <a:srgbClr val="30A6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宋体" pitchFamily="2" charset="-122"/>
              </a:rPr>
              <a:t>親</a:t>
            </a:r>
            <a:endParaRPr lang="en-US" altLang="zh-CN" sz="7199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4F0671-92CC-45F0-9A6F-E155E355833E}"/>
              </a:ext>
            </a:extLst>
          </p:cNvPr>
          <p:cNvSpPr txBox="1"/>
          <p:nvPr/>
        </p:nvSpPr>
        <p:spPr>
          <a:xfrm>
            <a:off x="3147374" y="3411476"/>
            <a:ext cx="6298382" cy="109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6000" dirty="0">
                <a:solidFill>
                  <a:srgbClr val="FF0000"/>
                </a:solidFill>
                <a:latin typeface="Century Gothic" panose="020B0502020202020204" pitchFamily="34" charset="0"/>
                <a:ea typeface="汉仪黑荔枝体简" panose="00020600040101010101" pitchFamily="18" charset="-122"/>
              </a:rPr>
              <a:t>歡迎加入一年丙班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6D2F2B7-D9FD-403C-8009-295DB7994DDE}"/>
              </a:ext>
            </a:extLst>
          </p:cNvPr>
          <p:cNvCxnSpPr>
            <a:cxnSpLocks/>
          </p:cNvCxnSpPr>
          <p:nvPr/>
        </p:nvCxnSpPr>
        <p:spPr>
          <a:xfrm>
            <a:off x="3658484" y="3329323"/>
            <a:ext cx="52761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8">
            <a:extLst>
              <a:ext uri="{FF2B5EF4-FFF2-40B4-BE49-F238E27FC236}">
                <a16:creationId xmlns:a16="http://schemas.microsoft.com/office/drawing/2014/main" id="{35168D66-110D-43D1-B0CF-F6A72539D99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46357" y="1104268"/>
            <a:ext cx="126237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6600" dirty="0">
              <a:solidFill>
                <a:srgbClr val="30A6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4F08C-B381-4C39-A679-E7E737A8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 </a:t>
            </a:r>
            <a:r>
              <a:rPr lang="en-US" altLang="zh-TW" sz="4000" dirty="0"/>
              <a:t>111</a:t>
            </a:r>
            <a:r>
              <a:rPr lang="zh-TW" altLang="en-US" sz="4000" dirty="0"/>
              <a:t>學年度第一學期定期成績評量命題範圍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2A2BCDF-0C62-44AD-A357-DB3B3628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範圍如下</a:t>
            </a:r>
            <a:r>
              <a:rPr kumimoji="0" lang="zh-TW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235A39E2-AC07-4163-ACD5-B2FDAE850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280657"/>
              </p:ext>
            </p:extLst>
          </p:nvPr>
        </p:nvGraphicFramePr>
        <p:xfrm>
          <a:off x="1270000" y="1849120"/>
          <a:ext cx="9469120" cy="3891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815">
                  <a:extLst>
                    <a:ext uri="{9D8B030D-6E8A-4147-A177-3AD203B41FA5}">
                      <a16:colId xmlns:a16="http://schemas.microsoft.com/office/drawing/2014/main" val="3468785555"/>
                    </a:ext>
                  </a:extLst>
                </a:gridCol>
                <a:gridCol w="3465640">
                  <a:extLst>
                    <a:ext uri="{9D8B030D-6E8A-4147-A177-3AD203B41FA5}">
                      <a16:colId xmlns:a16="http://schemas.microsoft.com/office/drawing/2014/main" val="3880783986"/>
                    </a:ext>
                  </a:extLst>
                </a:gridCol>
                <a:gridCol w="3306748">
                  <a:extLst>
                    <a:ext uri="{9D8B030D-6E8A-4147-A177-3AD203B41FA5}">
                      <a16:colId xmlns:a16="http://schemas.microsoft.com/office/drawing/2014/main" val="2730193919"/>
                    </a:ext>
                  </a:extLst>
                </a:gridCol>
                <a:gridCol w="1158917">
                  <a:extLst>
                    <a:ext uri="{9D8B030D-6E8A-4147-A177-3AD203B41FA5}">
                      <a16:colId xmlns:a16="http://schemas.microsoft.com/office/drawing/2014/main" val="2983486444"/>
                    </a:ext>
                  </a:extLst>
                </a:gridCol>
              </a:tblGrid>
              <a:tr h="75934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月考科目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國語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數學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生活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637902"/>
                  </a:ext>
                </a:extLst>
              </a:tr>
              <a:tr h="77101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第一次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不考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不考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89788"/>
                  </a:ext>
                </a:extLst>
              </a:tr>
              <a:tr h="16015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第二次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第一課〜第九課（首冊）</a:t>
                      </a: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第一課〜第三課（一上）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第一單元〜第六單元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931084"/>
                  </a:ext>
                </a:extLst>
              </a:tr>
              <a:tr h="75934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第三次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第四課〜第八課（一上）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第七單元〜第九單元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全冊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46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4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546F6D-D5EE-4F51-B789-D58B5E5AA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4"/>
            <a:ext cx="12190413" cy="67169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DAA5D19-BF2C-48EA-8B38-70F19BBFACD5}"/>
              </a:ext>
            </a:extLst>
          </p:cNvPr>
          <p:cNvGrpSpPr/>
          <p:nvPr/>
        </p:nvGrpSpPr>
        <p:grpSpPr>
          <a:xfrm rot="16200000">
            <a:off x="5435960" y="-2310679"/>
            <a:ext cx="1015283" cy="6969757"/>
            <a:chOff x="3852580" y="1760830"/>
            <a:chExt cx="978090" cy="3470577"/>
          </a:xfrm>
          <a:solidFill>
            <a:srgbClr val="30A668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F2F6F2A-4433-4FA6-BBDB-4A58F4D4ABCC}"/>
                </a:ext>
              </a:extLst>
            </p:cNvPr>
            <p:cNvSpPr/>
            <p:nvPr/>
          </p:nvSpPr>
          <p:spPr>
            <a:xfrm rot="5400000">
              <a:off x="2698006" y="2915404"/>
              <a:ext cx="3287238" cy="978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" name="文本框 283">
              <a:extLst>
                <a:ext uri="{FF2B5EF4-FFF2-40B4-BE49-F238E27FC236}">
                  <a16:creationId xmlns:a16="http://schemas.microsoft.com/office/drawing/2014/main" id="{F98C7F83-E8FD-44D0-8413-DCEB127DCD02}"/>
                </a:ext>
              </a:extLst>
            </p:cNvPr>
            <p:cNvSpPr txBox="1"/>
            <p:nvPr/>
          </p:nvSpPr>
          <p:spPr>
            <a:xfrm>
              <a:off x="3982425" y="1769994"/>
              <a:ext cx="711605" cy="3461413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FF0000"/>
                  </a:solidFill>
                </a:rPr>
                <a:t>學期評量各項實施方式百分比</a:t>
              </a:r>
              <a:endParaRPr lang="zh-CN" altLang="en-US" sz="2400" spc="3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A7296D3-808E-4720-B6F7-85E38CF5B506}"/>
              </a:ext>
            </a:extLst>
          </p:cNvPr>
          <p:cNvSpPr/>
          <p:nvPr/>
        </p:nvSpPr>
        <p:spPr>
          <a:xfrm>
            <a:off x="1943100" y="1879619"/>
            <a:ext cx="7962900" cy="390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800" dirty="0"/>
              <a:t>  </a:t>
            </a:r>
            <a:r>
              <a:rPr lang="en-US" altLang="zh-TW" sz="2800" dirty="0"/>
              <a:t>1.</a:t>
            </a:r>
            <a:r>
              <a:rPr lang="zh-TW" altLang="en-US" sz="2800" dirty="0"/>
              <a:t>國語：紙筆測驗</a:t>
            </a:r>
            <a:r>
              <a:rPr lang="en-US" altLang="zh-TW" sz="2800" dirty="0"/>
              <a:t>50</a:t>
            </a:r>
            <a:r>
              <a:rPr lang="zh-TW" altLang="en-US" sz="2800" dirty="0"/>
              <a:t>％，口頭評量</a:t>
            </a:r>
            <a:r>
              <a:rPr lang="en-US" altLang="zh-TW" sz="2800" dirty="0"/>
              <a:t>20</a:t>
            </a:r>
            <a:r>
              <a:rPr lang="zh-TW" altLang="en-US" sz="2800" dirty="0"/>
              <a:t>％，作業評量</a:t>
            </a:r>
            <a:r>
              <a:rPr lang="en-US" altLang="zh-TW" sz="2800" dirty="0"/>
              <a:t>20</a:t>
            </a:r>
            <a:r>
              <a:rPr lang="zh-TW" altLang="en-US" sz="2800" dirty="0"/>
              <a:t>％，學習態度</a:t>
            </a:r>
            <a:r>
              <a:rPr lang="en-US" altLang="zh-TW" sz="2800" dirty="0"/>
              <a:t>10</a:t>
            </a:r>
            <a:r>
              <a:rPr lang="zh-TW" altLang="en-US" sz="2800" dirty="0"/>
              <a:t>％。</a:t>
            </a:r>
          </a:p>
          <a:p>
            <a:pPr algn="just">
              <a:lnSpc>
                <a:spcPct val="150000"/>
              </a:lnSpc>
            </a:pPr>
            <a:r>
              <a:rPr lang="en-US" altLang="zh-TW" sz="2800" dirty="0"/>
              <a:t>2.</a:t>
            </a:r>
            <a:r>
              <a:rPr lang="zh-TW" altLang="en-US" sz="2800" dirty="0"/>
              <a:t>數學：紙筆測驗</a:t>
            </a:r>
            <a:r>
              <a:rPr lang="en-US" altLang="zh-TW" sz="2800" dirty="0"/>
              <a:t>50</a:t>
            </a:r>
            <a:r>
              <a:rPr lang="zh-TW" altLang="en-US" sz="2800" dirty="0"/>
              <a:t>％，口頭評量</a:t>
            </a:r>
            <a:r>
              <a:rPr lang="en-US" altLang="zh-TW" sz="2800" dirty="0"/>
              <a:t>20</a:t>
            </a:r>
            <a:r>
              <a:rPr lang="zh-TW" altLang="en-US" sz="2800" dirty="0"/>
              <a:t>％，作業評量</a:t>
            </a:r>
            <a:r>
              <a:rPr lang="en-US" altLang="zh-TW" sz="2800" dirty="0"/>
              <a:t>20</a:t>
            </a:r>
            <a:r>
              <a:rPr lang="zh-TW" altLang="en-US" sz="2800" dirty="0"/>
              <a:t>％，學習態度</a:t>
            </a:r>
            <a:r>
              <a:rPr lang="en-US" altLang="zh-TW" sz="2800" dirty="0"/>
              <a:t>10</a:t>
            </a:r>
            <a:r>
              <a:rPr lang="zh-TW" altLang="en-US" sz="2800" dirty="0"/>
              <a:t>％。</a:t>
            </a:r>
          </a:p>
          <a:p>
            <a:pPr algn="just">
              <a:lnSpc>
                <a:spcPct val="150000"/>
              </a:lnSpc>
            </a:pPr>
            <a:r>
              <a:rPr lang="en-US" altLang="zh-TW" sz="2800" dirty="0"/>
              <a:t>3.</a:t>
            </a:r>
            <a:r>
              <a:rPr lang="zh-TW" altLang="en-US" sz="2800" dirty="0"/>
              <a:t>生活：紙筆測驗</a:t>
            </a:r>
            <a:r>
              <a:rPr lang="en-US" altLang="zh-TW" sz="2800" dirty="0"/>
              <a:t>50</a:t>
            </a:r>
            <a:r>
              <a:rPr lang="zh-TW" altLang="en-US" sz="2800" dirty="0"/>
              <a:t>％，口頭評量</a:t>
            </a:r>
            <a:r>
              <a:rPr lang="en-US" altLang="zh-TW" sz="2800" dirty="0"/>
              <a:t>10</a:t>
            </a:r>
            <a:r>
              <a:rPr lang="zh-TW" altLang="en-US" sz="2800" dirty="0"/>
              <a:t>％，作業評量</a:t>
            </a:r>
            <a:r>
              <a:rPr lang="en-US" altLang="zh-TW" sz="2800" dirty="0"/>
              <a:t>20</a:t>
            </a:r>
            <a:r>
              <a:rPr lang="zh-TW" altLang="en-US" sz="2800" dirty="0"/>
              <a:t>％，實作評量</a:t>
            </a:r>
            <a:r>
              <a:rPr lang="en-US" altLang="zh-TW" sz="2800" dirty="0"/>
              <a:t>20</a:t>
            </a:r>
            <a:r>
              <a:rPr lang="zh-TW" altLang="en-US" sz="2800" dirty="0"/>
              <a:t>％。</a:t>
            </a:r>
          </a:p>
        </p:txBody>
      </p:sp>
    </p:spTree>
    <p:extLst>
      <p:ext uri="{BB962C8B-B14F-4D97-AF65-F5344CB8AC3E}">
        <p14:creationId xmlns:p14="http://schemas.microsoft.com/office/powerpoint/2010/main" val="32863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5FA0C-34FD-4534-A9C9-37E9B486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老師要做的事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484FA5-F46A-4143-8338-5201E0CE77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國語方面</a:t>
            </a:r>
          </a:p>
          <a:p>
            <a:pPr marL="0" indent="0">
              <a:buNone/>
            </a:pPr>
            <a:r>
              <a:rPr lang="zh-TW" altLang="en-US" dirty="0"/>
              <a:t>☆發出正確的音，說標準國語。（請孩子大聲說）</a:t>
            </a:r>
          </a:p>
          <a:p>
            <a:pPr marL="0" indent="0">
              <a:buNone/>
            </a:pPr>
            <a:r>
              <a:rPr lang="zh-TW" altLang="en-US" dirty="0"/>
              <a:t>☆認識沒學過的字，擴大閱讀範圍。（每週至少閱讀一書）</a:t>
            </a:r>
          </a:p>
          <a:p>
            <a:pPr marL="0" indent="0">
              <a:buNone/>
            </a:pPr>
            <a:r>
              <a:rPr lang="zh-TW" altLang="en-US" dirty="0"/>
              <a:t>☆不需依賴老師，可隨時自我學習。（坐姿要端正）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6E530C-5AFD-47FD-86C9-8437F2BDF0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數學方面</a:t>
            </a:r>
          </a:p>
          <a:p>
            <a:r>
              <a:rPr lang="zh-TW" altLang="en-US" dirty="0"/>
              <a:t>☆</a:t>
            </a:r>
            <a:r>
              <a:rPr lang="en-US" altLang="zh-TW" dirty="0"/>
              <a:t>.</a:t>
            </a:r>
            <a:r>
              <a:rPr lang="zh-TW" altLang="en-US" dirty="0"/>
              <a:t>具體化，搭配生活情境練習。</a:t>
            </a:r>
          </a:p>
          <a:p>
            <a:r>
              <a:rPr lang="zh-TW" altLang="en-US" dirty="0"/>
              <a:t>☆熟練度</a:t>
            </a:r>
            <a:r>
              <a:rPr lang="en-US" altLang="zh-TW" dirty="0"/>
              <a:t>:</a:t>
            </a:r>
            <a:r>
              <a:rPr lang="zh-TW" altLang="en-US" dirty="0"/>
              <a:t>專心聽、多讀了解題意、多練習</a:t>
            </a:r>
          </a:p>
          <a:p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88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5D0B89-7AD1-4389-9B2B-BA00A756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請家長配合事項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22DBEC-D9CB-4368-8B36-2EC524BE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72" y="1270000"/>
            <a:ext cx="10514231" cy="50495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altLang="zh-TW" sz="3000" dirty="0"/>
              <a:t>Play</a:t>
            </a:r>
            <a:r>
              <a:rPr lang="zh-TW" altLang="en-US" sz="3000" dirty="0"/>
              <a:t>商店下載雲林縣智慧校園</a:t>
            </a:r>
            <a:r>
              <a:rPr lang="en-US" altLang="zh-TW" sz="3000" dirty="0"/>
              <a:t>APP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zh-TW" altLang="en-US" sz="3000" dirty="0"/>
              <a:t>每週協助親子共讀至少一本書</a:t>
            </a:r>
            <a:endParaRPr lang="en-US" altLang="zh-TW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zh-TW" altLang="en-US" sz="3000" dirty="0"/>
              <a:t>每天的上學到校時間是</a:t>
            </a:r>
            <a:r>
              <a:rPr lang="en-US" altLang="zh-TW" sz="3000" dirty="0"/>
              <a:t>7</a:t>
            </a:r>
            <a:r>
              <a:rPr lang="zh-TW" altLang="en-US" sz="3000" dirty="0"/>
              <a:t>：</a:t>
            </a:r>
            <a:r>
              <a:rPr lang="en-US" altLang="zh-TW" sz="3000" dirty="0"/>
              <a:t>20~7</a:t>
            </a:r>
            <a:r>
              <a:rPr lang="zh-TW" altLang="en-US" sz="3000" dirty="0"/>
              <a:t>：</a:t>
            </a:r>
            <a:r>
              <a:rPr lang="en-US" altLang="zh-TW" sz="3000" dirty="0"/>
              <a:t>30</a:t>
            </a:r>
            <a:r>
              <a:rPr lang="zh-TW" altLang="en-US" sz="3000" dirty="0"/>
              <a:t>。因導護老師</a:t>
            </a:r>
            <a:r>
              <a:rPr lang="en-US" altLang="zh-TW" sz="3000" dirty="0"/>
              <a:t>7</a:t>
            </a:r>
            <a:r>
              <a:rPr lang="zh-TW" altLang="en-US" sz="3000" dirty="0"/>
              <a:t>：</a:t>
            </a:r>
            <a:r>
              <a:rPr lang="en-US" altLang="zh-TW" sz="3000" dirty="0"/>
              <a:t>15</a:t>
            </a:r>
            <a:r>
              <a:rPr lang="zh-TW" altLang="en-US" sz="3000" dirty="0"/>
              <a:t>在崗哨護衛孩子平安到校</a:t>
            </a:r>
            <a:endParaRPr lang="en-US" altLang="zh-TW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zh-TW" altLang="en-US" sz="3000" dirty="0"/>
              <a:t>睡覺前請指導小朋友整理書包和準備的文具，養成為自己負責的好習慣。</a:t>
            </a:r>
            <a:endParaRPr lang="en-US" altLang="zh-TW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zh-TW" altLang="en-US" sz="3000" dirty="0"/>
              <a:t>孩子每天幫忙做家事，是增進親子溝通的時間，也能建立勤勞的觀念與好習慣。</a:t>
            </a:r>
            <a:endParaRPr lang="en-US" altLang="zh-TW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zh-TW" altLang="en-US" sz="3000" dirty="0"/>
              <a:t>傾聽、陪伴是親子間最好溝通的橋樑，有家長的陪伴孩子們每天練習， 一定能會學好的。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706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DC09990-EC51-4249-9E54-A52E25BDB66E}"/>
              </a:ext>
            </a:extLst>
          </p:cNvPr>
          <p:cNvGrpSpPr/>
          <p:nvPr/>
        </p:nvGrpSpPr>
        <p:grpSpPr>
          <a:xfrm>
            <a:off x="1904665" y="414820"/>
            <a:ext cx="8428055" cy="1231106"/>
            <a:chOff x="-1317031" y="730872"/>
            <a:chExt cx="8230501" cy="123126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FF1A621-48B3-45F5-9888-A9A006D90CC2}"/>
                </a:ext>
              </a:extLst>
            </p:cNvPr>
            <p:cNvSpPr/>
            <p:nvPr/>
          </p:nvSpPr>
          <p:spPr>
            <a:xfrm flipV="1">
              <a:off x="5415181" y="1013934"/>
              <a:ext cx="1498289" cy="45725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FED0AC09-276B-4882-A787-EDFD94451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19" y="730872"/>
              <a:ext cx="5109662" cy="123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zh-TW" altLang="en-US" sz="4000" dirty="0">
                  <a:solidFill>
                    <a:srgbClr val="FF5050"/>
                  </a:solidFill>
                </a:rPr>
                <a:t>獨立思考是引領</a:t>
              </a:r>
              <a:endParaRPr lang="en-US" altLang="zh-TW" sz="4000" dirty="0">
                <a:solidFill>
                  <a:srgbClr val="FF5050"/>
                </a:solidFill>
              </a:endParaRPr>
            </a:p>
            <a:p>
              <a:pPr algn="ctr"/>
              <a:r>
                <a:rPr lang="zh-TW" altLang="en-US" sz="4000" dirty="0">
                  <a:solidFill>
                    <a:srgbClr val="FF5050"/>
                  </a:solidFill>
                </a:rPr>
                <a:t>孩子一生的金礦</a:t>
              </a:r>
              <a:endParaRPr lang="zh-CN" altLang="en-US" sz="4000" dirty="0">
                <a:solidFill>
                  <a:srgbClr val="30A668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87A6507-B9DF-4BE1-98F7-25AE39054B82}"/>
                </a:ext>
              </a:extLst>
            </p:cNvPr>
            <p:cNvSpPr/>
            <p:nvPr/>
          </p:nvSpPr>
          <p:spPr>
            <a:xfrm flipV="1">
              <a:off x="-1317031" y="984494"/>
              <a:ext cx="1811065" cy="52301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50AAADEF-7DA0-468A-AC41-D22D3ADABFFC}"/>
              </a:ext>
            </a:extLst>
          </p:cNvPr>
          <p:cNvSpPr/>
          <p:nvPr/>
        </p:nvSpPr>
        <p:spPr bwMode="auto">
          <a:xfrm>
            <a:off x="4725438" y="2811850"/>
            <a:ext cx="2589762" cy="2021692"/>
          </a:xfrm>
          <a:prstGeom prst="ellipse">
            <a:avLst/>
          </a:prstGeom>
          <a:solidFill>
            <a:srgbClr val="30A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zh-TW" sz="4000" dirty="0"/>
              <a:t>領袖的五個好習慣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8529252F-A843-43F6-8F2B-A806BA2006E3}"/>
              </a:ext>
            </a:extLst>
          </p:cNvPr>
          <p:cNvSpPr/>
          <p:nvPr/>
        </p:nvSpPr>
        <p:spPr>
          <a:xfrm rot="18670540">
            <a:off x="5051569" y="2180691"/>
            <a:ext cx="347437" cy="623358"/>
          </a:xfrm>
          <a:prstGeom prst="triangle">
            <a:avLst>
              <a:gd name="adj" fmla="val 61298"/>
            </a:avLst>
          </a:prstGeom>
          <a:solidFill>
            <a:srgbClr val="30A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7CF7832C-A08D-42E3-8391-04C9D9D02699}"/>
              </a:ext>
            </a:extLst>
          </p:cNvPr>
          <p:cNvSpPr/>
          <p:nvPr/>
        </p:nvSpPr>
        <p:spPr>
          <a:xfrm rot="15591026">
            <a:off x="4711707" y="3873899"/>
            <a:ext cx="345372" cy="261134"/>
          </a:xfrm>
          <a:prstGeom prst="triangle">
            <a:avLst/>
          </a:prstGeom>
          <a:solidFill>
            <a:srgbClr val="30A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BC7EB1F3-B816-4B7E-AD41-20D9018ED15F}"/>
              </a:ext>
            </a:extLst>
          </p:cNvPr>
          <p:cNvSpPr/>
          <p:nvPr/>
        </p:nvSpPr>
        <p:spPr>
          <a:xfrm rot="12358297">
            <a:off x="4753003" y="4575177"/>
            <a:ext cx="347056" cy="527025"/>
          </a:xfrm>
          <a:prstGeom prst="triangle">
            <a:avLst>
              <a:gd name="adj" fmla="val 54253"/>
            </a:avLst>
          </a:prstGeom>
          <a:solidFill>
            <a:srgbClr val="30A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919E7ED-44FE-4116-A68D-33507CD29945}"/>
              </a:ext>
            </a:extLst>
          </p:cNvPr>
          <p:cNvGrpSpPr/>
          <p:nvPr/>
        </p:nvGrpSpPr>
        <p:grpSpPr>
          <a:xfrm flipH="1">
            <a:off x="7050888" y="2504387"/>
            <a:ext cx="725046" cy="2333790"/>
            <a:chOff x="6502816" y="2623570"/>
            <a:chExt cx="683197" cy="2119149"/>
          </a:xfrm>
          <a:solidFill>
            <a:srgbClr val="30A668"/>
          </a:solidFill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01A8950A-6CB3-4B57-B4FB-79C6CD117EB6}"/>
                </a:ext>
              </a:extLst>
            </p:cNvPr>
            <p:cNvSpPr/>
            <p:nvPr/>
          </p:nvSpPr>
          <p:spPr>
            <a:xfrm rot="18670540">
              <a:off x="6631800" y="2494586"/>
              <a:ext cx="325968" cy="58393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0848F128-827A-4E5B-8813-B2BB07474F73}"/>
                </a:ext>
              </a:extLst>
            </p:cNvPr>
            <p:cNvSpPr/>
            <p:nvPr/>
          </p:nvSpPr>
          <p:spPr>
            <a:xfrm rot="14130007">
              <a:off x="6746743" y="4303449"/>
              <a:ext cx="314119" cy="5644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4">
            <a:extLst>
              <a:ext uri="{FF2B5EF4-FFF2-40B4-BE49-F238E27FC236}">
                <a16:creationId xmlns:a16="http://schemas.microsoft.com/office/drawing/2014/main" id="{3372D223-3240-45FB-84B2-EACC15B99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987" y="4203907"/>
            <a:ext cx="3891250" cy="8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u="sng" dirty="0">
                <a:solidFill>
                  <a:srgbClr val="000000"/>
                </a:solidFill>
              </a:rPr>
              <a:t>5.</a:t>
            </a:r>
            <a:r>
              <a:rPr lang="zh-TW" altLang="en-US" sz="3600" u="sng" dirty="0">
                <a:solidFill>
                  <a:srgbClr val="000000"/>
                </a:solidFill>
              </a:rPr>
              <a:t>有錯必改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8">
            <a:extLst>
              <a:ext uri="{FF2B5EF4-FFF2-40B4-BE49-F238E27FC236}">
                <a16:creationId xmlns:a16="http://schemas.microsoft.com/office/drawing/2014/main" id="{50CA6793-79ED-4389-8B29-3610ACAC5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943" y="1602025"/>
            <a:ext cx="4520478" cy="75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</a:rPr>
              <a:t>4.</a:t>
            </a:r>
            <a:r>
              <a:rPr lang="zh-TW" altLang="en-US" sz="3200" dirty="0">
                <a:solidFill>
                  <a:srgbClr val="000000"/>
                </a:solidFill>
              </a:rPr>
              <a:t>學會選擇懂得取捨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0">
            <a:extLst>
              <a:ext uri="{FF2B5EF4-FFF2-40B4-BE49-F238E27FC236}">
                <a16:creationId xmlns:a16="http://schemas.microsoft.com/office/drawing/2014/main" id="{3DEE12E6-5B16-453E-AA12-0687245C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23" y="1649465"/>
            <a:ext cx="3797072" cy="13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600" kern="100" dirty="0">
                <a:latin typeface="Times New Roman" panose="02020603050405020304" pitchFamily="18" charset="0"/>
              </a:rPr>
              <a:t> 1.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參與家務培養責任感</a:t>
            </a: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4" name="矩形 22">
            <a:extLst>
              <a:ext uri="{FF2B5EF4-FFF2-40B4-BE49-F238E27FC236}">
                <a16:creationId xmlns:a16="http://schemas.microsoft.com/office/drawing/2014/main" id="{BB66C21E-B775-4B43-B257-8A33E793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63" y="3017155"/>
            <a:ext cx="4012638" cy="8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3600" dirty="0"/>
              <a:t>2.</a:t>
            </a:r>
            <a:r>
              <a:rPr lang="zh-TW" altLang="en-US" sz="3600" dirty="0"/>
              <a:t>養成閱讀的習慣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3">
            <a:extLst>
              <a:ext uri="{FF2B5EF4-FFF2-40B4-BE49-F238E27FC236}">
                <a16:creationId xmlns:a16="http://schemas.microsoft.com/office/drawing/2014/main" id="{5C88065F-A8E1-4773-B459-E11B6014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850" y="4894007"/>
            <a:ext cx="1811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id="{4F0DB943-8F9D-4BDD-B0DC-600E228E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50" y="4833542"/>
            <a:ext cx="4866219" cy="8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3600" dirty="0">
                <a:solidFill>
                  <a:srgbClr val="000000"/>
                </a:solidFill>
              </a:rPr>
              <a:t>3.</a:t>
            </a:r>
            <a:r>
              <a:rPr lang="zh-TW" altLang="en-US" sz="3600" dirty="0">
                <a:solidFill>
                  <a:srgbClr val="000000"/>
                </a:solidFill>
              </a:rPr>
              <a:t>有規律的生活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91933">
            <a:off x="4382324" y="3273957"/>
            <a:ext cx="45724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ACC891-4DE5-4C8C-9994-20DB5A4D4FF6}"/>
              </a:ext>
            </a:extLst>
          </p:cNvPr>
          <p:cNvSpPr/>
          <p:nvPr/>
        </p:nvSpPr>
        <p:spPr>
          <a:xfrm>
            <a:off x="1332706" y="800100"/>
            <a:ext cx="9525000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/>
              <a:t>老師的聯絡</a:t>
            </a:r>
            <a:endParaRPr lang="en-US" altLang="zh-TW" sz="2800" dirty="0"/>
          </a:p>
          <a:p>
            <a:pPr>
              <a:lnSpc>
                <a:spcPct val="120000"/>
              </a:lnSpc>
            </a:pPr>
            <a:r>
              <a:rPr lang="en-US" altLang="zh-TW" sz="2800" dirty="0"/>
              <a:t>1.</a:t>
            </a:r>
            <a:r>
              <a:rPr lang="zh-TW" altLang="en-US" sz="2800" dirty="0"/>
              <a:t>學校電話：</a:t>
            </a:r>
            <a:r>
              <a:rPr lang="en-US" altLang="zh-TW" sz="2800" dirty="0"/>
              <a:t>05-5862039</a:t>
            </a:r>
            <a:r>
              <a:rPr lang="zh-TW" altLang="en-US" sz="2800" dirty="0"/>
              <a:t>轉</a:t>
            </a:r>
            <a:r>
              <a:rPr lang="en-US" altLang="zh-TW" sz="2800" dirty="0"/>
              <a:t>317</a:t>
            </a:r>
            <a:r>
              <a:rPr lang="zh-TW" altLang="en-US" sz="2800" dirty="0"/>
              <a:t>（班級電話）</a:t>
            </a:r>
          </a:p>
          <a:p>
            <a:pPr>
              <a:lnSpc>
                <a:spcPct val="120000"/>
              </a:lnSpc>
            </a:pPr>
            <a:r>
              <a:rPr lang="en-US" altLang="zh-TW" sz="2800" dirty="0"/>
              <a:t>2.</a:t>
            </a:r>
            <a:r>
              <a:rPr lang="zh-TW" altLang="en-US" sz="2800" dirty="0"/>
              <a:t>老師手機：</a:t>
            </a:r>
            <a:r>
              <a:rPr lang="en-US" altLang="zh-TW" sz="2800" dirty="0"/>
              <a:t>0935699246</a:t>
            </a:r>
            <a:r>
              <a:rPr lang="zh-TW" altLang="en-US" sz="2800" dirty="0"/>
              <a:t>或</a:t>
            </a:r>
            <a:r>
              <a:rPr lang="en-US" altLang="zh-TW" sz="2800" dirty="0"/>
              <a:t>LINE(</a:t>
            </a:r>
            <a:r>
              <a:rPr lang="zh-TW" altLang="en-US" sz="2800" dirty="0"/>
              <a:t>未接時再麻煩</a:t>
            </a:r>
            <a:r>
              <a:rPr lang="en-US" altLang="zh-TW" sz="2800" dirty="0"/>
              <a:t>LINE</a:t>
            </a:r>
            <a:r>
              <a:rPr lang="zh-TW" altLang="en-US" sz="2800" dirty="0"/>
              <a:t>留言，因為有</a:t>
            </a:r>
            <a:endParaRPr lang="en-US" altLang="zh-TW" sz="2800" dirty="0"/>
          </a:p>
          <a:p>
            <a:pPr>
              <a:lnSpc>
                <a:spcPct val="120000"/>
              </a:lnSpc>
            </a:pPr>
            <a:r>
              <a:rPr lang="zh-TW" altLang="en-US" sz="2800" dirty="0"/>
              <a:t>    時在上課，無法接聽到您的來電。</a:t>
            </a:r>
            <a:r>
              <a:rPr lang="en-US" altLang="zh-TW" sz="2800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zh-TW" sz="2800" dirty="0"/>
              <a:t>3.</a:t>
            </a:r>
            <a:r>
              <a:rPr lang="zh-TW" altLang="en-US" sz="2800" dirty="0"/>
              <a:t>聯絡時間：</a:t>
            </a:r>
          </a:p>
          <a:p>
            <a:pPr>
              <a:lnSpc>
                <a:spcPct val="120000"/>
              </a:lnSpc>
            </a:pPr>
            <a:r>
              <a:rPr lang="zh-TW" altLang="en-US" sz="2800" dirty="0"/>
              <a:t>★下午 </a:t>
            </a:r>
            <a:r>
              <a:rPr lang="en-US" altLang="zh-TW" sz="2800" dirty="0"/>
              <a:t>2</a:t>
            </a:r>
            <a:r>
              <a:rPr lang="zh-TW" altLang="en-US" sz="2800" dirty="0"/>
              <a:t>：</a:t>
            </a:r>
            <a:r>
              <a:rPr lang="en-US" altLang="zh-TW" sz="2800" dirty="0"/>
              <a:t>00〜4</a:t>
            </a:r>
            <a:r>
              <a:rPr lang="zh-TW" altLang="en-US" sz="2800" dirty="0"/>
              <a:t>：</a:t>
            </a:r>
            <a:r>
              <a:rPr lang="en-US" altLang="zh-TW" sz="2800" dirty="0"/>
              <a:t>00</a:t>
            </a:r>
            <a:r>
              <a:rPr lang="zh-TW" altLang="en-US" sz="2800" dirty="0"/>
              <a:t>（學校）或親自到學校找老師</a:t>
            </a:r>
          </a:p>
          <a:p>
            <a:pPr>
              <a:lnSpc>
                <a:spcPct val="120000"/>
              </a:lnSpc>
            </a:pPr>
            <a:r>
              <a:rPr lang="zh-TW" altLang="en-US" sz="2800" dirty="0"/>
              <a:t>★晚上 </a:t>
            </a:r>
            <a:r>
              <a:rPr lang="en-US" altLang="zh-TW" sz="2800" dirty="0"/>
              <a:t>6</a:t>
            </a:r>
            <a:r>
              <a:rPr lang="zh-TW" altLang="en-US" sz="2800" dirty="0"/>
              <a:t>：</a:t>
            </a:r>
            <a:r>
              <a:rPr lang="en-US" altLang="zh-TW" sz="2800" dirty="0"/>
              <a:t>00〜10</a:t>
            </a:r>
            <a:r>
              <a:rPr lang="zh-TW" altLang="en-US" sz="2800" dirty="0"/>
              <a:t>：</a:t>
            </a:r>
            <a:r>
              <a:rPr lang="en-US" altLang="zh-TW" sz="2800" dirty="0"/>
              <a:t>00</a:t>
            </a:r>
            <a:r>
              <a:rPr lang="zh-TW" altLang="en-US" sz="2800" dirty="0"/>
              <a:t>（家裡） </a:t>
            </a:r>
            <a:endParaRPr lang="en-US" altLang="zh-TW" sz="2800" dirty="0"/>
          </a:p>
          <a:p>
            <a:pPr>
              <a:lnSpc>
                <a:spcPct val="120000"/>
              </a:lnSpc>
            </a:pPr>
            <a:endParaRPr lang="en-US" altLang="zh-TW" sz="2800" dirty="0"/>
          </a:p>
          <a:p>
            <a:pPr algn="ctr">
              <a:lnSpc>
                <a:spcPct val="120000"/>
              </a:lnSpc>
            </a:pPr>
            <a:r>
              <a:rPr lang="zh-TW" altLang="en-US" sz="2800" dirty="0"/>
              <a:t>感謝家長們撥空參與今天的班親會和建議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91041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546F6D-D5EE-4F51-B789-D58B5E5AA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DAA5D19-BF2C-48EA-8B38-70F19BBFACD5}"/>
              </a:ext>
            </a:extLst>
          </p:cNvPr>
          <p:cNvGrpSpPr/>
          <p:nvPr/>
        </p:nvGrpSpPr>
        <p:grpSpPr>
          <a:xfrm rot="16200000">
            <a:off x="3040101" y="-547161"/>
            <a:ext cx="5989877" cy="8215532"/>
            <a:chOff x="954255" y="-53960"/>
            <a:chExt cx="4856852" cy="6404671"/>
          </a:xfrm>
          <a:solidFill>
            <a:srgbClr val="30A668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F2F6F2A-4433-4FA6-BBDB-4A58F4D4ABCC}"/>
                </a:ext>
              </a:extLst>
            </p:cNvPr>
            <p:cNvSpPr/>
            <p:nvPr/>
          </p:nvSpPr>
          <p:spPr>
            <a:xfrm rot="5400000">
              <a:off x="-1759036" y="2659331"/>
              <a:ext cx="6404671" cy="978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學校安排欣賞參觀課讓學習活動更豐富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" name="文本框 283">
              <a:extLst>
                <a:ext uri="{FF2B5EF4-FFF2-40B4-BE49-F238E27FC236}">
                  <a16:creationId xmlns:a16="http://schemas.microsoft.com/office/drawing/2014/main" id="{F98C7F83-E8FD-44D0-8413-DCEB127DCD02}"/>
                </a:ext>
              </a:extLst>
            </p:cNvPr>
            <p:cNvSpPr txBox="1"/>
            <p:nvPr/>
          </p:nvSpPr>
          <p:spPr>
            <a:xfrm>
              <a:off x="5262078" y="594469"/>
              <a:ext cx="549029" cy="5205725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3200" spc="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暑假作業展</a:t>
              </a:r>
              <a:endParaRPr lang="zh-CN" altLang="en-US" sz="3200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A7296D3-808E-4720-B6F7-85E38CF5B506}"/>
              </a:ext>
            </a:extLst>
          </p:cNvPr>
          <p:cNvSpPr/>
          <p:nvPr/>
        </p:nvSpPr>
        <p:spPr>
          <a:xfrm>
            <a:off x="4448029" y="2762130"/>
            <a:ext cx="3569743" cy="769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dirty="0">
                <a:solidFill>
                  <a:srgbClr val="30A668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教学内容说明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27A7FD-6539-4582-B36B-B4909BAD2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06" y="1808440"/>
            <a:ext cx="3657600" cy="29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459BB-5DCB-4D70-AE18-8F4A4C5E7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/>
              <a:t>       我們都是丟紙飛機的那隻手，感謝您讓我一起擔任孩子的生命舵手，我會努力地和您一起，丟出飛得平穩長遠的紙飛機。飛過寬廣的草原，感受生命成長及蛻變的喜悅。</a:t>
            </a:r>
            <a:br>
              <a:rPr lang="zh-TW" altLang="en-US" sz="3200" dirty="0"/>
            </a:br>
            <a:r>
              <a:rPr lang="zh-TW" altLang="en-US" sz="3200" dirty="0"/>
              <a:t>           </a:t>
            </a:r>
            <a:r>
              <a:rPr lang="zh-TW" altLang="en-US" sz="3200" b="1" dirty="0"/>
              <a:t>「相信孩子成就他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最好的自己」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40BCDA3-568D-4CD8-8A6A-F3C0D85D2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769360"/>
            <a:ext cx="9142810" cy="196760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「品格」與「態度」的學習是對於時間管理和面對壓力能力，所以我們共同用著欣賞的眼光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/>
              <a:t>及耐心的期待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dirty="0"/>
              <a:t>展望他們的未來。</a:t>
            </a:r>
          </a:p>
        </p:txBody>
      </p:sp>
    </p:spTree>
    <p:extLst>
      <p:ext uri="{BB962C8B-B14F-4D97-AF65-F5344CB8AC3E}">
        <p14:creationId xmlns:p14="http://schemas.microsoft.com/office/powerpoint/2010/main" val="316628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DC09990-EC51-4249-9E54-A52E25BDB66E}"/>
              </a:ext>
            </a:extLst>
          </p:cNvPr>
          <p:cNvGrpSpPr/>
          <p:nvPr/>
        </p:nvGrpSpPr>
        <p:grpSpPr>
          <a:xfrm>
            <a:off x="1781337" y="530647"/>
            <a:ext cx="8373216" cy="984885"/>
            <a:chOff x="-1317031" y="293867"/>
            <a:chExt cx="8149211" cy="132837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FF1A621-48B3-45F5-9888-A9A006D90CC2}"/>
                </a:ext>
              </a:extLst>
            </p:cNvPr>
            <p:cNvSpPr/>
            <p:nvPr/>
          </p:nvSpPr>
          <p:spPr>
            <a:xfrm flipV="1">
              <a:off x="4378886" y="958057"/>
              <a:ext cx="2453294" cy="45719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FED0AC09-276B-4882-A787-EDFD94451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12605" y="293867"/>
              <a:ext cx="7267160" cy="1328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FF5050"/>
                  </a:solidFill>
                </a:rPr>
                <a:t>芷儀老師？</a:t>
              </a:r>
              <a:endParaRPr lang="en-US" altLang="zh-CN" sz="3200" spc="600" dirty="0">
                <a:solidFill>
                  <a:srgbClr val="30A668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 eaLnBrk="1" hangingPunct="1"/>
              <a:endParaRPr lang="zh-CN" altLang="en-US" sz="3200" dirty="0">
                <a:solidFill>
                  <a:srgbClr val="30A668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87A6507-B9DF-4BE1-98F7-25AE39054B82}"/>
                </a:ext>
              </a:extLst>
            </p:cNvPr>
            <p:cNvSpPr/>
            <p:nvPr/>
          </p:nvSpPr>
          <p:spPr>
            <a:xfrm flipV="1">
              <a:off x="-1317031" y="991076"/>
              <a:ext cx="2453294" cy="45719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4DD280-E490-4D77-85C7-A40627402C39}"/>
              </a:ext>
            </a:extLst>
          </p:cNvPr>
          <p:cNvGrpSpPr/>
          <p:nvPr/>
        </p:nvGrpSpPr>
        <p:grpSpPr>
          <a:xfrm>
            <a:off x="1165094" y="1269117"/>
            <a:ext cx="4629005" cy="4364423"/>
            <a:chOff x="6459260" y="1628712"/>
            <a:chExt cx="5022149" cy="4695583"/>
          </a:xfrm>
        </p:grpSpPr>
        <p:sp>
          <p:nvSpPr>
            <p:cNvPr id="8" name="矩形 83">
              <a:extLst>
                <a:ext uri="{FF2B5EF4-FFF2-40B4-BE49-F238E27FC236}">
                  <a16:creationId xmlns:a16="http://schemas.microsoft.com/office/drawing/2014/main" id="{9C84EAAC-979E-4210-BDDA-90F698E0B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rgbClr val="30A668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A997C0-377F-412A-BCC2-DFE7B1CE5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A668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5114635-4FA8-494D-9212-A437CD9BE60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A668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65A1D44D-7C19-4F38-8C7E-546A83F8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91" y="1231837"/>
            <a:ext cx="4363649" cy="446144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C8AA6AB-F21E-4438-8727-BAFBCB8755E3}"/>
              </a:ext>
            </a:extLst>
          </p:cNvPr>
          <p:cNvSpPr/>
          <p:nvPr/>
        </p:nvSpPr>
        <p:spPr>
          <a:xfrm>
            <a:off x="1221288" y="1790090"/>
            <a:ext cx="4482441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1.學歷:嘉義大學諮商與輔導碩士畢業</a:t>
            </a:r>
            <a:r>
              <a:rPr kumimoji="0" lang="en-US" altLang="zh-TW" sz="3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                                     </a:t>
            </a:r>
            <a:r>
              <a:rPr kumimoji="0" lang="en-US" altLang="zh-TW" sz="3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2.教學資歷:二十幾年</a:t>
            </a:r>
            <a:endParaRPr kumimoji="0" lang="en-US" altLang="zh-TW" sz="32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軟正黑體"/>
              </a:rPr>
              <a:t>3. </a:t>
            </a:r>
            <a:r>
              <a:rPr kumimoji="0" lang="en-US" altLang="zh-TW" sz="3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軟正黑體"/>
              </a:rPr>
              <a:t>論文:父母的教養態度與孩子自我概</a:t>
            </a:r>
            <a:r>
              <a:rPr kumimoji="0" lang="en-US" altLang="zh-TW" sz="3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念</a:t>
            </a:r>
            <a:r>
              <a:rPr kumimoji="0" lang="zh-TW" altLang="en-US" sz="3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及挫折容忍力之相關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78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DC09990-EC51-4249-9E54-A52E25BDB66E}"/>
              </a:ext>
            </a:extLst>
          </p:cNvPr>
          <p:cNvGrpSpPr/>
          <p:nvPr/>
        </p:nvGrpSpPr>
        <p:grpSpPr>
          <a:xfrm>
            <a:off x="2059226" y="61339"/>
            <a:ext cx="8148150" cy="1477328"/>
            <a:chOff x="-1317031" y="521870"/>
            <a:chExt cx="8149211" cy="8723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FF1A621-48B3-45F5-9888-A9A006D90CC2}"/>
                </a:ext>
              </a:extLst>
            </p:cNvPr>
            <p:cNvSpPr/>
            <p:nvPr/>
          </p:nvSpPr>
          <p:spPr>
            <a:xfrm flipV="1">
              <a:off x="4378886" y="958057"/>
              <a:ext cx="2453294" cy="45719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FED0AC09-276B-4882-A787-EDFD94451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563" y="521870"/>
              <a:ext cx="3733056" cy="87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zh-TW" altLang="en-US" sz="4800" dirty="0">
                  <a:solidFill>
                    <a:srgbClr val="FF5050"/>
                  </a:solidFill>
                </a:rPr>
                <a:t>新課綱</a:t>
              </a:r>
              <a:endParaRPr lang="en-US" altLang="zh-TW" sz="4800" dirty="0">
                <a:solidFill>
                  <a:srgbClr val="FF5050"/>
                </a:solidFill>
              </a:endParaRPr>
            </a:p>
            <a:p>
              <a:pPr algn="ctr"/>
              <a:r>
                <a:rPr lang="zh-TW" altLang="en-US" sz="4800" dirty="0">
                  <a:solidFill>
                    <a:srgbClr val="FF5050"/>
                  </a:solidFill>
                </a:rPr>
                <a:t>教育理念</a:t>
              </a:r>
              <a:endParaRPr lang="zh-CN" altLang="en-US" sz="3200" dirty="0">
                <a:solidFill>
                  <a:srgbClr val="30A668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87A6507-B9DF-4BE1-98F7-25AE39054B82}"/>
                </a:ext>
              </a:extLst>
            </p:cNvPr>
            <p:cNvSpPr/>
            <p:nvPr/>
          </p:nvSpPr>
          <p:spPr>
            <a:xfrm flipV="1">
              <a:off x="-1317031" y="991076"/>
              <a:ext cx="2453294" cy="45719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5E643E-FBC4-449B-A2C7-FA214E88BB0F}"/>
              </a:ext>
            </a:extLst>
          </p:cNvPr>
          <p:cNvGrpSpPr/>
          <p:nvPr/>
        </p:nvGrpSpPr>
        <p:grpSpPr>
          <a:xfrm>
            <a:off x="2565410" y="2033505"/>
            <a:ext cx="7264391" cy="3763138"/>
            <a:chOff x="4077739" y="1549953"/>
            <a:chExt cx="4479223" cy="4332471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1920C3E-8C89-4DD8-A871-FF2A6547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748" y="1981766"/>
              <a:ext cx="1152417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2B58293C-095B-4596-841D-3FA96522C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769" y="2186659"/>
              <a:ext cx="890156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3BCA17B8-B3D9-4904-A342-4624F932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86" y="2774534"/>
              <a:ext cx="1152417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532E6BD8-D717-411B-9AA1-1E973FD95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397" y="2751556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B6CAA5DE-3B1D-49E4-8631-A84F222A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947" y="3186239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418028B0-F90C-412E-A26A-D01448EA2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008" y="3534752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831EDE4A-726D-4E3C-88B7-5CBF8B286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4890152-C906-4FDE-B73E-723812DC5C49}"/>
                </a:ext>
              </a:extLst>
            </p:cNvPr>
            <p:cNvSpPr/>
            <p:nvPr/>
          </p:nvSpPr>
          <p:spPr bwMode="auto">
            <a:xfrm>
              <a:off x="4751578" y="2263255"/>
              <a:ext cx="2691526" cy="3619169"/>
            </a:xfrm>
            <a:custGeom>
              <a:avLst/>
              <a:gdLst>
                <a:gd name="T0" fmla="*/ 203 w 595"/>
                <a:gd name="T1" fmla="*/ 800 h 800"/>
                <a:gd name="T2" fmla="*/ 419 w 595"/>
                <a:gd name="T3" fmla="*/ 800 h 800"/>
                <a:gd name="T4" fmla="*/ 335 w 595"/>
                <a:gd name="T5" fmla="*/ 556 h 800"/>
                <a:gd name="T6" fmla="*/ 473 w 595"/>
                <a:gd name="T7" fmla="*/ 332 h 800"/>
                <a:gd name="T8" fmla="*/ 587 w 595"/>
                <a:gd name="T9" fmla="*/ 344 h 800"/>
                <a:gd name="T10" fmla="*/ 388 w 595"/>
                <a:gd name="T11" fmla="*/ 338 h 800"/>
                <a:gd name="T12" fmla="*/ 463 w 595"/>
                <a:gd name="T13" fmla="*/ 247 h 800"/>
                <a:gd name="T14" fmla="*/ 595 w 595"/>
                <a:gd name="T15" fmla="*/ 210 h 800"/>
                <a:gd name="T16" fmla="*/ 484 w 595"/>
                <a:gd name="T17" fmla="*/ 219 h 800"/>
                <a:gd name="T18" fmla="*/ 498 w 595"/>
                <a:gd name="T19" fmla="*/ 102 h 800"/>
                <a:gd name="T20" fmla="*/ 476 w 595"/>
                <a:gd name="T21" fmla="*/ 209 h 800"/>
                <a:gd name="T22" fmla="*/ 324 w 595"/>
                <a:gd name="T23" fmla="*/ 342 h 800"/>
                <a:gd name="T24" fmla="*/ 322 w 595"/>
                <a:gd name="T25" fmla="*/ 187 h 800"/>
                <a:gd name="T26" fmla="*/ 394 w 595"/>
                <a:gd name="T27" fmla="*/ 95 h 800"/>
                <a:gd name="T28" fmla="*/ 309 w 595"/>
                <a:gd name="T29" fmla="*/ 170 h 800"/>
                <a:gd name="T30" fmla="*/ 272 w 595"/>
                <a:gd name="T31" fmla="*/ 61 h 800"/>
                <a:gd name="T32" fmla="*/ 178 w 595"/>
                <a:gd name="T33" fmla="*/ 0 h 800"/>
                <a:gd name="T34" fmla="*/ 273 w 595"/>
                <a:gd name="T35" fmla="*/ 135 h 800"/>
                <a:gd name="T36" fmla="*/ 207 w 595"/>
                <a:gd name="T37" fmla="*/ 96 h 800"/>
                <a:gd name="T38" fmla="*/ 108 w 595"/>
                <a:gd name="T39" fmla="*/ 91 h 800"/>
                <a:gd name="T40" fmla="*/ 59 w 595"/>
                <a:gd name="T41" fmla="*/ 60 h 800"/>
                <a:gd name="T42" fmla="*/ 115 w 595"/>
                <a:gd name="T43" fmla="*/ 102 h 800"/>
                <a:gd name="T44" fmla="*/ 227 w 595"/>
                <a:gd name="T45" fmla="*/ 124 h 800"/>
                <a:gd name="T46" fmla="*/ 282 w 595"/>
                <a:gd name="T47" fmla="*/ 203 h 800"/>
                <a:gd name="T48" fmla="*/ 274 w 595"/>
                <a:gd name="T49" fmla="*/ 424 h 800"/>
                <a:gd name="T50" fmla="*/ 217 w 595"/>
                <a:gd name="T51" fmla="*/ 372 h 800"/>
                <a:gd name="T52" fmla="*/ 136 w 595"/>
                <a:gd name="T53" fmla="*/ 299 h 800"/>
                <a:gd name="T54" fmla="*/ 123 w 595"/>
                <a:gd name="T55" fmla="*/ 209 h 800"/>
                <a:gd name="T56" fmla="*/ 130 w 595"/>
                <a:gd name="T57" fmla="*/ 312 h 800"/>
                <a:gd name="T58" fmla="*/ 0 w 595"/>
                <a:gd name="T59" fmla="*/ 318 h 800"/>
                <a:gd name="T60" fmla="*/ 131 w 595"/>
                <a:gd name="T61" fmla="*/ 330 h 800"/>
                <a:gd name="T62" fmla="*/ 230 w 595"/>
                <a:gd name="T63" fmla="*/ 430 h 800"/>
                <a:gd name="T64" fmla="*/ 257 w 595"/>
                <a:gd name="T65" fmla="*/ 485 h 800"/>
                <a:gd name="T66" fmla="*/ 92 w 595"/>
                <a:gd name="T67" fmla="*/ 502 h 800"/>
                <a:gd name="T68" fmla="*/ 190 w 595"/>
                <a:gd name="T69" fmla="*/ 482 h 800"/>
                <a:gd name="T70" fmla="*/ 275 w 595"/>
                <a:gd name="T71" fmla="*/ 605 h 800"/>
                <a:gd name="T72" fmla="*/ 203 w 595"/>
                <a:gd name="T7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" h="800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026BE634-FE9D-411A-BCC3-F23477838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739" y="2383895"/>
              <a:ext cx="1370648" cy="1599901"/>
            </a:xfrm>
            <a:prstGeom prst="ellipse">
              <a:avLst/>
            </a:prstGeom>
            <a:solidFill>
              <a:srgbClr val="30A668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zh-TW" altLang="en-US" sz="3200" dirty="0"/>
                <a:t>自發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7CC0F92-03E0-4C8D-B466-FE76D7F61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073" y="1549953"/>
              <a:ext cx="1370648" cy="1461073"/>
            </a:xfrm>
            <a:prstGeom prst="ellipse">
              <a:avLst/>
            </a:prstGeom>
            <a:solidFill>
              <a:srgbClr val="30A668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zh-TW" altLang="en-US" sz="3200" dirty="0"/>
                <a:t>互動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38C9BC01-37FC-45C3-843F-A30EBB20B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8953" y="2007614"/>
              <a:ext cx="1468009" cy="1527137"/>
            </a:xfrm>
            <a:prstGeom prst="ellipse">
              <a:avLst/>
            </a:prstGeom>
            <a:solidFill>
              <a:srgbClr val="30A668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zh-TW" altLang="en-US" sz="3200" dirty="0"/>
                <a:t>共好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65938" y="5581995"/>
            <a:ext cx="10335986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99CC"/>
                </a:solidFill>
              </a:rPr>
              <a:t>學習</a:t>
            </a:r>
            <a:r>
              <a:rPr lang="zh-TW" altLang="en-US" sz="3600" dirty="0">
                <a:solidFill>
                  <a:srgbClr val="000000"/>
                </a:solidFill>
              </a:rPr>
              <a:t>是我們的權利，目標成為終身學習者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7081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DC09990-EC51-4249-9E54-A52E25BDB66E}"/>
              </a:ext>
            </a:extLst>
          </p:cNvPr>
          <p:cNvGrpSpPr/>
          <p:nvPr/>
        </p:nvGrpSpPr>
        <p:grpSpPr>
          <a:xfrm>
            <a:off x="2059226" y="423016"/>
            <a:ext cx="8148150" cy="1261884"/>
            <a:chOff x="-1317031" y="783961"/>
            <a:chExt cx="8149211" cy="126204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FF1A621-48B3-45F5-9888-A9A006D90CC2}"/>
                </a:ext>
              </a:extLst>
            </p:cNvPr>
            <p:cNvSpPr/>
            <p:nvPr/>
          </p:nvSpPr>
          <p:spPr>
            <a:xfrm flipV="1">
              <a:off x="4378886" y="958057"/>
              <a:ext cx="2453294" cy="45719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FED0AC09-276B-4882-A787-EDFD94451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45" y="783961"/>
              <a:ext cx="5121307" cy="12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FF5050"/>
                  </a:solidFill>
                </a:rPr>
                <a:t>班級經營目標</a:t>
              </a:r>
              <a:endParaRPr lang="en-US" altLang="zh-TW" sz="3200" dirty="0">
                <a:solidFill>
                  <a:srgbClr val="FF5050"/>
                </a:solidFill>
              </a:endParaRPr>
            </a:p>
            <a:p>
              <a:pPr algn="ctr"/>
              <a:r>
                <a:rPr lang="zh-TW" altLang="zh-TW" dirty="0"/>
                <a:t>「相信孩子成就他</a:t>
              </a:r>
              <a:r>
                <a:rPr lang="en-US" altLang="zh-TW" dirty="0"/>
                <a:t>-</a:t>
              </a:r>
              <a:r>
                <a:rPr lang="zh-TW" altLang="zh-TW" dirty="0"/>
                <a:t>最好的自己</a:t>
              </a:r>
            </a:p>
            <a:p>
              <a:pPr algn="ctr"/>
              <a:endParaRPr lang="en-US" altLang="zh-CN" sz="3200" spc="600" dirty="0">
                <a:solidFill>
                  <a:srgbClr val="30A668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87A6507-B9DF-4BE1-98F7-25AE39054B82}"/>
                </a:ext>
              </a:extLst>
            </p:cNvPr>
            <p:cNvSpPr/>
            <p:nvPr/>
          </p:nvSpPr>
          <p:spPr>
            <a:xfrm flipV="1">
              <a:off x="-1317031" y="991076"/>
              <a:ext cx="2453294" cy="45719"/>
            </a:xfrm>
            <a:prstGeom prst="rect">
              <a:avLst/>
            </a:prstGeom>
            <a:solidFill>
              <a:srgbClr val="30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BF6887-D5E0-4709-A7D5-80339DA3E2E9}"/>
              </a:ext>
            </a:extLst>
          </p:cNvPr>
          <p:cNvGrpSpPr/>
          <p:nvPr/>
        </p:nvGrpSpPr>
        <p:grpSpPr>
          <a:xfrm flipH="1">
            <a:off x="4512200" y="1581974"/>
            <a:ext cx="3499685" cy="4240173"/>
            <a:chOff x="1044570" y="1880018"/>
            <a:chExt cx="5899150" cy="4235220"/>
          </a:xfrm>
        </p:grpSpPr>
        <p:sp>
          <p:nvSpPr>
            <p:cNvPr id="9" name="品 2">
              <a:extLst>
                <a:ext uri="{FF2B5EF4-FFF2-40B4-BE49-F238E27FC236}">
                  <a16:creationId xmlns:a16="http://schemas.microsoft.com/office/drawing/2014/main" id="{0EDA4480-2157-4155-B33A-508A4F93F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290" y="1880018"/>
              <a:ext cx="2966630" cy="1961590"/>
            </a:xfrm>
            <a:prstGeom prst="rect">
              <a:avLst/>
            </a:prstGeom>
            <a:solidFill>
              <a:srgbClr val="30A668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TW" altLang="en-US" sz="2400" dirty="0">
                  <a:solidFill>
                    <a:srgbClr val="FF0000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品格</a:t>
              </a:r>
              <a:endPara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15">
              <a:extLst>
                <a:ext uri="{FF2B5EF4-FFF2-40B4-BE49-F238E27FC236}">
                  <a16:creationId xmlns:a16="http://schemas.microsoft.com/office/drawing/2014/main" id="{86483391-5384-4780-925A-0E512E8D75F2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6480" y="2776861"/>
              <a:ext cx="5837238" cy="305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9">
              <a:extLst>
                <a:ext uri="{FF2B5EF4-FFF2-40B4-BE49-F238E27FC236}">
                  <a16:creationId xmlns:a16="http://schemas.microsoft.com/office/drawing/2014/main" id="{D3A1B693-81E0-4385-ACEF-8A6830A27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288" y="4471389"/>
              <a:ext cx="2966631" cy="1643849"/>
            </a:xfrm>
            <a:prstGeom prst="rect">
              <a:avLst/>
            </a:prstGeom>
            <a:solidFill>
              <a:srgbClr val="30A668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TW" altLang="en-US" sz="2400" dirty="0">
                  <a:solidFill>
                    <a:srgbClr val="FF0000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能力</a:t>
              </a:r>
              <a:endPara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15">
              <a:extLst>
                <a:ext uri="{FF2B5EF4-FFF2-40B4-BE49-F238E27FC236}">
                  <a16:creationId xmlns:a16="http://schemas.microsoft.com/office/drawing/2014/main" id="{AE2F88F9-A67D-41C6-8209-CD53FB276F1B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044570" y="4780948"/>
              <a:ext cx="5899150" cy="334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这里输入简</a:t>
              </a:r>
            </a:p>
          </p:txBody>
        </p:sp>
        <p:sp>
          <p:nvSpPr>
            <p:cNvPr id="13" name="12">
              <a:extLst>
                <a:ext uri="{FF2B5EF4-FFF2-40B4-BE49-F238E27FC236}">
                  <a16:creationId xmlns:a16="http://schemas.microsoft.com/office/drawing/2014/main" id="{9A7FCDAE-1376-4A62-AA04-B79BFE9F6CD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55675" y="2085630"/>
              <a:ext cx="449807" cy="399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endParaRPr lang="zh-CN" altLang="en-US" sz="2000" b="1" dirty="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692546" y="2084893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/>
              <a:t>由他律到自律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707770" y="3060435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 dirty="0"/>
              <a:t>積極主動學習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707770" y="4239443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 dirty="0"/>
              <a:t>樂於助人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692546" y="5238671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 dirty="0"/>
              <a:t>由內心喜歡及肯定自己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794967" y="1435162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 dirty="0"/>
              <a:t>接受失敗並勇於承擔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794966" y="2440174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/>
            <a:r>
              <a:rPr lang="zh-CN" altLang="zh-TW" dirty="0"/>
              <a:t>發現自己的優點，勇於接納自己的缺點。</a:t>
            </a:r>
            <a:endParaRPr lang="zh-TW" altLang="zh-TW" dirty="0"/>
          </a:p>
        </p:txBody>
      </p:sp>
      <p:sp>
        <p:nvSpPr>
          <p:cNvPr id="22" name="矩形 21"/>
          <p:cNvSpPr/>
          <p:nvPr/>
        </p:nvSpPr>
        <p:spPr>
          <a:xfrm>
            <a:off x="7804574" y="3505864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 dirty="0"/>
              <a:t>承認錯誤，不再犯同樣的錯誤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794522" y="4504221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 dirty="0"/>
              <a:t>站在自己最能夠發光的地方照亮別人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887328" y="5570932"/>
            <a:ext cx="2534621" cy="759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TW" dirty="0"/>
              <a:t>擁有自己獨到的見解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10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9">
            <a:extLst>
              <a:ext uri="{FF2B5EF4-FFF2-40B4-BE49-F238E27FC236}">
                <a16:creationId xmlns:a16="http://schemas.microsoft.com/office/drawing/2014/main" id="{1DC43C63-AB5B-4DCB-81FB-8364343C1E63}"/>
              </a:ext>
            </a:extLst>
          </p:cNvPr>
          <p:cNvSpPr txBox="1"/>
          <p:nvPr/>
        </p:nvSpPr>
        <p:spPr>
          <a:xfrm>
            <a:off x="1461782" y="1983762"/>
            <a:ext cx="25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7031B549-01E9-46FA-8E67-61662643F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04221"/>
              </p:ext>
            </p:extLst>
          </p:nvPr>
        </p:nvGraphicFramePr>
        <p:xfrm>
          <a:off x="2326973" y="1432560"/>
          <a:ext cx="7610626" cy="853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2E34589C-1CF9-4083-9DE1-F1AF5564BE29}"/>
              </a:ext>
            </a:extLst>
          </p:cNvPr>
          <p:cNvSpPr/>
          <p:nvPr/>
        </p:nvSpPr>
        <p:spPr>
          <a:xfrm>
            <a:off x="1262743" y="581011"/>
            <a:ext cx="9739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以獎勵來激勵孩子行為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525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375A27-1803-4385-A262-986AD06C7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AD375A27-1803-4385-A262-986AD06C7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D375A27-1803-4385-A262-986AD06C7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AD375A27-1803-4385-A262-986AD06C7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014263-65F3-40A2-9707-B4245BE71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4A014263-65F3-40A2-9707-B4245BE71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4A014263-65F3-40A2-9707-B4245BE71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4A014263-65F3-40A2-9707-B4245BE71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87ADF2-4E7E-436A-AFB8-1C7BA4C6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graphicEl>
                                              <a:dgm id="{5487ADF2-4E7E-436A-AFB8-1C7BA4C6C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5487ADF2-4E7E-436A-AFB8-1C7BA4C6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5487ADF2-4E7E-436A-AFB8-1C7BA4C6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8DABFB-5242-4B78-8EE1-5FADA6A4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graphicEl>
                                              <a:dgm id="{388DABFB-5242-4B78-8EE1-5FADA6A4D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388DABFB-5242-4B78-8EE1-5FADA6A4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388DABFB-5242-4B78-8EE1-5FADA6A4D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0766681-7C42-4B73-8E39-F59B288F9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graphicEl>
                                              <a:dgm id="{10766681-7C42-4B73-8E39-F59B288F9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10766681-7C42-4B73-8E39-F59B288F9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10766681-7C42-4B73-8E39-F59B288F9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A25246-3812-45A2-B877-8183DEC5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FF8549-4507-432A-B886-EEAEDAC9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altLang="zh-TW" b="1" dirty="0"/>
              <a:t>(一)</a:t>
            </a:r>
            <a:r>
              <a:rPr lang="en-US" altLang="zh-TW" b="1" dirty="0" err="1"/>
              <a:t>培養孩子尊重、盡責、合群、守律和禮貌的團體精神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(二)</a:t>
            </a:r>
            <a:r>
              <a:rPr lang="en-US" altLang="zh-TW" b="1" dirty="0" err="1"/>
              <a:t>用愛心接受孩子，讓孩子能疼惜自己關心別人快樂學習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(三)</a:t>
            </a:r>
            <a:r>
              <a:rPr lang="en-US" altLang="zh-TW" b="1" dirty="0" err="1"/>
              <a:t>營造安全和諧學習空間，讓兒童快樂的學習健康的成長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(四)</a:t>
            </a:r>
            <a:r>
              <a:rPr lang="en-US" altLang="zh-TW" b="1" dirty="0" err="1"/>
              <a:t>讓孩子能主動學習，打造自己學習的藍圖，進而幫助別人合作學習</a:t>
            </a:r>
            <a:r>
              <a:rPr lang="en-US" altLang="zh-TW" sz="3600" b="1" dirty="0"/>
              <a:t>。</a:t>
            </a:r>
          </a:p>
          <a:p>
            <a:pPr fontAlgn="t"/>
            <a:r>
              <a:rPr lang="en-US" altLang="zh-TW" b="1" spc="-1" dirty="0">
                <a:latin typeface="Poor Richard" panose="02080502050505020702" pitchFamily="18" charset="0"/>
                <a:ea typeface="新細明體"/>
              </a:rPr>
              <a:t>(</a:t>
            </a:r>
            <a:r>
              <a:rPr lang="en-US" altLang="zh-TW" b="1" spc="-1" dirty="0">
                <a:latin typeface="新細明體"/>
                <a:ea typeface="新細明體"/>
              </a:rPr>
              <a:t>五</a:t>
            </a:r>
            <a:r>
              <a:rPr lang="en-US" altLang="zh-TW" b="1" spc="-1" dirty="0">
                <a:latin typeface="Calibri"/>
                <a:ea typeface="新細明體"/>
              </a:rPr>
              <a:t>) </a:t>
            </a:r>
            <a:r>
              <a:rPr lang="en-US" altLang="zh-TW" b="1" spc="-1" dirty="0" err="1">
                <a:latin typeface="Calibri"/>
                <a:ea typeface="新細明體"/>
              </a:rPr>
              <a:t>從事基本能力的學習與培養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845BEF9-FE6C-4F57-BF54-247318F4DDD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238068" y="447040"/>
            <a:ext cx="3909718" cy="10031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45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350EF-C5C8-4694-A61B-D50DB60E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0DA14C-E1B5-40DA-879E-C80D0B4D6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altLang="zh-TW" b="1" dirty="0"/>
              <a:t>(六)</a:t>
            </a:r>
            <a:r>
              <a:rPr lang="en-US" altLang="zh-TW" b="1" dirty="0" err="1"/>
              <a:t>引導孩子思考、鼓勵自主學習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(七)</a:t>
            </a:r>
            <a:r>
              <a:rPr lang="en-US" altLang="zh-TW" b="1" dirty="0" err="1"/>
              <a:t>適時運用不同形式教學，增加學習面向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(八)</a:t>
            </a:r>
            <a:r>
              <a:rPr lang="en-US" altLang="zh-TW" b="1" dirty="0" err="1"/>
              <a:t>以榮譽榜及獎勵制度鼓勵學生學習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(九)</a:t>
            </a:r>
            <a:r>
              <a:rPr lang="en-US" altLang="zh-TW" b="1" dirty="0" err="1"/>
              <a:t>家長與教師合作，協助孩子有效的快樂學習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(十) </a:t>
            </a:r>
            <a:r>
              <a:rPr lang="en-US" altLang="zh-TW" b="1" dirty="0" err="1"/>
              <a:t>以紙筆測驗、作業、課堂表現及學習態度等項目來多元評量孩子的學習</a:t>
            </a:r>
            <a:r>
              <a:rPr lang="en-US" altLang="zh-TW" b="1" dirty="0"/>
              <a:t>。</a:t>
            </a:r>
            <a:endParaRPr lang="zh-TW" altLang="zh-TW" dirty="0"/>
          </a:p>
          <a:p>
            <a:pPr fontAlgn="t"/>
            <a:r>
              <a:rPr lang="en-US" altLang="zh-TW" b="1" dirty="0"/>
              <a:t>(</a:t>
            </a:r>
            <a:r>
              <a:rPr lang="en-US" altLang="zh-TW" b="1" dirty="0" err="1"/>
              <a:t>十一</a:t>
            </a:r>
            <a:r>
              <a:rPr lang="en-US" altLang="zh-TW" b="1" dirty="0"/>
              <a:t>)</a:t>
            </a:r>
            <a:r>
              <a:rPr lang="en-US" altLang="zh-TW" b="1" dirty="0" err="1"/>
              <a:t>多元化</a:t>
            </a:r>
            <a:r>
              <a:rPr lang="en-US" altLang="zh-TW" b="1" dirty="0"/>
              <a:t>： </a:t>
            </a:r>
            <a:r>
              <a:rPr lang="en-US" altLang="zh-TW" b="1" dirty="0" err="1"/>
              <a:t>教室內規劃學習區，有圖書角、遊戲角、美勞角、作品展示區，提供學生多元學習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024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865</Words>
  <Application>Microsoft Office PowerPoint</Application>
  <PresentationFormat>自訂</PresentationFormat>
  <Paragraphs>120</Paragraphs>
  <Slides>15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15</vt:i4>
      </vt:variant>
    </vt:vector>
  </HeadingPairs>
  <TitlesOfParts>
    <vt:vector size="45" baseType="lpstr">
      <vt:lpstr>等线</vt:lpstr>
      <vt:lpstr>等线 Light</vt:lpstr>
      <vt:lpstr>LiHei Pro</vt:lpstr>
      <vt:lpstr>微软雅黑</vt:lpstr>
      <vt:lpstr>Open Sans Extrabold</vt:lpstr>
      <vt:lpstr>Signika</vt:lpstr>
      <vt:lpstr>宋体</vt:lpstr>
      <vt:lpstr>华文新魏</vt:lpstr>
      <vt:lpstr>汉仪黑荔枝体简</vt:lpstr>
      <vt:lpstr>华康海报体W12(P)</vt:lpstr>
      <vt:lpstr>迷你简汉真广标</vt:lpstr>
      <vt:lpstr>微軟正黑體</vt:lpstr>
      <vt:lpstr>PMingLiU</vt:lpstr>
      <vt:lpstr>PMingLiU</vt:lpstr>
      <vt:lpstr>標楷體</vt:lpstr>
      <vt:lpstr>Arial</vt:lpstr>
      <vt:lpstr>Calibri</vt:lpstr>
      <vt:lpstr>Century Gothic</vt:lpstr>
      <vt:lpstr>Impact</vt:lpstr>
      <vt:lpstr>Poor Richard</vt:lpstr>
      <vt:lpstr>Times New Roman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簡報</vt:lpstr>
      <vt:lpstr>PowerPoint 簡報</vt:lpstr>
      <vt:lpstr>       我們都是丟紙飛機的那隻手，感謝您讓我一起擔任孩子的生命舵手，我會努力地和您一起，丟出飛得平穩長遠的紙飛機。飛過寬廣的草原，感受生命成長及蛻變的喜悅。            「相信孩子成就他-最好的自己」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111學年度第一學期定期成績評量命題範圍</vt:lpstr>
      <vt:lpstr>PowerPoint 簡報</vt:lpstr>
      <vt:lpstr>老師要做的事</vt:lpstr>
      <vt:lpstr>請家長配合事項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Administrator</cp:lastModifiedBy>
  <cp:revision>3264</cp:revision>
  <dcterms:created xsi:type="dcterms:W3CDTF">2015-12-01T09:06:39Z</dcterms:created>
  <dcterms:modified xsi:type="dcterms:W3CDTF">2022-09-21T08:06:24Z</dcterms:modified>
</cp:coreProperties>
</file>