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8" r:id="rId3"/>
    <p:sldId id="261" r:id="rId4"/>
    <p:sldId id="259" r:id="rId5"/>
    <p:sldId id="260" r:id="rId6"/>
    <p:sldId id="279" r:id="rId7"/>
    <p:sldId id="280" r:id="rId8"/>
    <p:sldId id="281" r:id="rId9"/>
    <p:sldId id="282" r:id="rId10"/>
    <p:sldId id="278" r:id="rId11"/>
    <p:sldId id="264" r:id="rId12"/>
    <p:sldId id="283" r:id="rId13"/>
    <p:sldId id="265" r:id="rId14"/>
    <p:sldId id="269" r:id="rId15"/>
    <p:sldId id="262" r:id="rId16"/>
    <p:sldId id="263" r:id="rId17"/>
    <p:sldId id="270" r:id="rId18"/>
    <p:sldId id="274" r:id="rId19"/>
    <p:sldId id="276" r:id="rId20"/>
  </p:sldIdLst>
  <p:sldSz cx="18288000" cy="10287000"/>
  <p:notesSz cx="6858000" cy="9144000"/>
  <p:embeddedFontLst>
    <p:embeddedFont>
      <p:font typeface="標楷體" panose="03000509000000000000" pitchFamily="65" charset="-12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anose="02020500000000000000" charset="0"/>
      <p:regular r:id="rId27"/>
      <p:bold r:id="rId28"/>
      <p:italic r:id="rId29"/>
      <p:boldItalic r:id="rId30"/>
    </p:embeddedFont>
    <p:embeddedFont>
      <p:font typeface="Nunito SemiBold" panose="02020500000000000000" charset="0"/>
      <p:regular r:id="rId31"/>
      <p:bold r:id="rId32"/>
      <p:italic r:id="rId33"/>
      <p:boldItalic r:id="rId34"/>
    </p:embeddedFont>
    <p:embeddedFont>
      <p:font typeface="Paytone One" panose="02020500000000000000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84123D-EC7A-4182-A39B-DB72195FDC9A}">
  <a:tblStyle styleId="{7684123D-EC7A-4182-A39B-DB72195FDC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61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0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99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67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09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68350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50" y="369063"/>
            <a:ext cx="16629299" cy="95488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81098" y="4252718"/>
            <a:ext cx="12925800" cy="172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484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學校日內容說明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308355" y="2424068"/>
            <a:ext cx="5671289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關渡國小</a:t>
            </a:r>
            <a:r>
              <a:rPr 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 </a:t>
            </a:r>
            <a:r>
              <a:rPr lang="en-US" altLang="zh-TW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504</a:t>
            </a:r>
            <a:endParaRPr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380732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0" y="0"/>
                </a:moveTo>
                <a:lnTo>
                  <a:pt x="2652557" y="0"/>
                </a:lnTo>
                <a:lnTo>
                  <a:pt x="2652557" y="120571"/>
                </a:lnTo>
                <a:lnTo>
                  <a:pt x="0" y="120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flipH="1">
            <a:off x="12254711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2652557" y="0"/>
                </a:moveTo>
                <a:lnTo>
                  <a:pt x="0" y="0"/>
                </a:lnTo>
                <a:lnTo>
                  <a:pt x="0" y="120571"/>
                </a:lnTo>
                <a:lnTo>
                  <a:pt x="2652557" y="120571"/>
                </a:lnTo>
                <a:lnTo>
                  <a:pt x="265255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000" y="7209997"/>
            <a:ext cx="1477575" cy="119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5475" y="7145800"/>
            <a:ext cx="1499900" cy="1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343700" y="1463564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000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本學期重要行事曆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9BC54BC-3CCD-4EE1-B68D-07B4C24B8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204" y="2646050"/>
            <a:ext cx="11847082" cy="6610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教學說明</a:t>
            </a:r>
            <a:endParaRPr lang="zh-TW" altLang="en-US" sz="8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64" y="2633686"/>
            <a:ext cx="5711324" cy="12790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 flipH="1">
            <a:off x="14174785" y="5968677"/>
            <a:ext cx="3816451" cy="4727586"/>
          </a:xfrm>
          <a:custGeom>
            <a:avLst/>
            <a:gdLst/>
            <a:ahLst/>
            <a:cxnLst/>
            <a:rect l="l" t="t" r="r" b="b"/>
            <a:pathLst>
              <a:path w="3816451" h="4727586" extrusionOk="0">
                <a:moveTo>
                  <a:pt x="3816451" y="0"/>
                </a:moveTo>
                <a:lnTo>
                  <a:pt x="0" y="0"/>
                </a:lnTo>
                <a:lnTo>
                  <a:pt x="0" y="4727586"/>
                </a:lnTo>
                <a:lnTo>
                  <a:pt x="3816451" y="4727586"/>
                </a:lnTo>
                <a:lnTo>
                  <a:pt x="381645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21"/>
          <p:cNvSpPr txBox="1"/>
          <p:nvPr/>
        </p:nvSpPr>
        <p:spPr>
          <a:xfrm>
            <a:off x="7093537" y="1670321"/>
            <a:ext cx="4100926" cy="223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648500" y="1496497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4999"/>
              </a:lnSpc>
            </a:pPr>
            <a:r>
              <a:rPr lang="zh-TW" altLang="en-US" sz="7000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導師課授課方式說明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23DCAC-2184-4B3F-9F7F-E9434836A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001" y="2924363"/>
            <a:ext cx="12666907" cy="61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39750" y="496475"/>
            <a:ext cx="17010749" cy="92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-243782" y="7127280"/>
            <a:ext cx="1586332" cy="2377337"/>
          </a:xfrm>
          <a:custGeom>
            <a:avLst/>
            <a:gdLst/>
            <a:ahLst/>
            <a:cxnLst/>
            <a:rect l="l" t="t" r="r" b="b"/>
            <a:pathLst>
              <a:path w="1586332" h="2377337" extrusionOk="0">
                <a:moveTo>
                  <a:pt x="0" y="0"/>
                </a:moveTo>
                <a:lnTo>
                  <a:pt x="1586332" y="0"/>
                </a:lnTo>
                <a:lnTo>
                  <a:pt x="1586332" y="2377337"/>
                </a:lnTo>
                <a:lnTo>
                  <a:pt x="0" y="2377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1" name="Google Shape;221;p22"/>
          <p:cNvSpPr/>
          <p:nvPr/>
        </p:nvSpPr>
        <p:spPr>
          <a:xfrm rot="4238343">
            <a:off x="11683072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2" name="Google Shape;222;p22"/>
          <p:cNvSpPr/>
          <p:nvPr/>
        </p:nvSpPr>
        <p:spPr>
          <a:xfrm rot="4238343">
            <a:off x="2012657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22"/>
          <p:cNvSpPr txBox="1"/>
          <p:nvPr/>
        </p:nvSpPr>
        <p:spPr>
          <a:xfrm>
            <a:off x="3217673" y="2131060"/>
            <a:ext cx="8050278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1001"/>
              </a:lnSpc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導師課成績計算說明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2007101" y="3754910"/>
            <a:ext cx="336492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平時成績 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60%</a:t>
            </a:r>
            <a:endParaRPr sz="4000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7406782" y="3714509"/>
            <a:ext cx="46524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期中考與期末考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40%</a:t>
            </a:r>
            <a:endParaRPr sz="4000" dirty="0">
              <a:solidFill>
                <a:srgbClr val="FFFFFF"/>
              </a:solidFill>
              <a:latin typeface="Nunito SemiBold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1907129" y="6503032"/>
            <a:ext cx="3564867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作業成績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(50%)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課堂表現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(30%)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態度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(20%)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7938" y="4631878"/>
            <a:ext cx="1518125" cy="15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15749" y="4711655"/>
            <a:ext cx="1634529" cy="15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9279" y="-808118"/>
            <a:ext cx="6201099" cy="1139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/>
          <p:nvPr/>
        </p:nvSpPr>
        <p:spPr>
          <a:xfrm>
            <a:off x="977337" y="706452"/>
            <a:ext cx="2465966" cy="2479490"/>
          </a:xfrm>
          <a:custGeom>
            <a:avLst/>
            <a:gdLst/>
            <a:ahLst/>
            <a:cxnLst/>
            <a:rect l="l" t="t" r="r" b="b"/>
            <a:pathLst>
              <a:path w="2465966" h="2479490" extrusionOk="0">
                <a:moveTo>
                  <a:pt x="0" y="0"/>
                </a:moveTo>
                <a:lnTo>
                  <a:pt x="2465966" y="0"/>
                </a:lnTo>
                <a:lnTo>
                  <a:pt x="2465966" y="2479490"/>
                </a:lnTo>
                <a:lnTo>
                  <a:pt x="0" y="2479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9" name="Google Shape;299;p26"/>
          <p:cNvSpPr txBox="1"/>
          <p:nvPr/>
        </p:nvSpPr>
        <p:spPr>
          <a:xfrm>
            <a:off x="5372472" y="3997305"/>
            <a:ext cx="75432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lang="zh-TW" altLang="en-US" sz="8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0" name="Google Shape;300;p26"/>
          <p:cNvSpPr txBox="1"/>
          <p:nvPr/>
        </p:nvSpPr>
        <p:spPr>
          <a:xfrm>
            <a:off x="7093537" y="1670321"/>
            <a:ext cx="4100926" cy="223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-38100" y="7769044"/>
            <a:ext cx="3632638" cy="2556056"/>
          </a:xfrm>
          <a:custGeom>
            <a:avLst/>
            <a:gdLst/>
            <a:ahLst/>
            <a:cxnLst/>
            <a:rect l="l" t="t" r="r" b="b"/>
            <a:pathLst>
              <a:path w="3632638" h="2556056" extrusionOk="0">
                <a:moveTo>
                  <a:pt x="0" y="0"/>
                </a:moveTo>
                <a:lnTo>
                  <a:pt x="3632638" y="0"/>
                </a:lnTo>
                <a:lnTo>
                  <a:pt x="3632638" y="2556056"/>
                </a:lnTo>
                <a:lnTo>
                  <a:pt x="0" y="2556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02" name="Google Shape;30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83978" y="1370625"/>
            <a:ext cx="4596949" cy="1348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171684" y="1164908"/>
            <a:ext cx="13944632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再麻煩各位家長了！</a:t>
            </a:r>
            <a:r>
              <a:rPr 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 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579224" y="3065302"/>
            <a:ext cx="15663747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上學時間為</a:t>
            </a: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7:30-7:50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，請讓孩子準時上學；如需請假請告知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上學期間請儘量不讓孩子攜帶零食，養成定時定量的習慣。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學用品有名字很好，文具夠用就好，書包輕點會更好！ 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各項繳費單請依時限繳納，須上網填報之活動請務必依時完成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5.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孩子的考卷請簽名，訂正時如尚有不懂處，請孩子先翻閱課本，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無法解答再請學生來問我。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6.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請善用聯絡簿，並注意發放的資料。</a:t>
            </a: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5325" y="1361125"/>
            <a:ext cx="1822350" cy="1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1800" y="1226024"/>
            <a:ext cx="1822350" cy="1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3957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2738623" y="1738121"/>
            <a:ext cx="5562600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班網與線上課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1786369" y="5140806"/>
            <a:ext cx="632890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30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可從校網連結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https://</a:t>
            </a:r>
            <a:r>
              <a:rPr lang="en-US" altLang="zh-TW" sz="12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class.tn.edu.tw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/modules/</a:t>
            </a:r>
            <a:r>
              <a:rPr lang="en-US" altLang="zh-TW" sz="12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tad_web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/</a:t>
            </a:r>
            <a:r>
              <a:rPr lang="en-US" altLang="zh-TW" sz="12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index.php?WebID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=12656</a:t>
            </a:r>
            <a:endParaRPr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9815894" y="5120800"/>
            <a:ext cx="3442906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3000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Google classroom</a:t>
            </a:r>
            <a:r>
              <a:rPr lang="zh-TW" altLang="en-US" sz="3000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</a:t>
            </a:r>
            <a:r>
              <a:rPr lang="zh-TW" altLang="en-US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課程代碼</a:t>
            </a:r>
            <a:r>
              <a:rPr lang="en-US" altLang="zh-TW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:</a:t>
            </a:r>
            <a:r>
              <a:rPr lang="en-US" altLang="zh-TW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tr7e34v</a:t>
            </a:r>
            <a:r>
              <a:rPr lang="zh-TW" altLang="en-US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 SemiBold"/>
              </a:rPr>
              <a:t> </a:t>
            </a:r>
            <a:endParaRPr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36250" y="7191044"/>
            <a:ext cx="6551750" cy="810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4BEBEE2-8AB2-4242-A9CA-D041174D1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238" y="3685370"/>
            <a:ext cx="2931915" cy="133985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2676D82-1E0B-48A1-8E37-EFE90547C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578" y="3478005"/>
            <a:ext cx="2313858" cy="154721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67F1352-D7AF-4E8D-B8AD-D06723669A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438" r="17972"/>
          <a:stretch/>
        </p:blipFill>
        <p:spPr>
          <a:xfrm>
            <a:off x="2991394" y="6157726"/>
            <a:ext cx="3775166" cy="31889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F8181CD-26F7-4894-98E9-703A30444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5751" y="6157726"/>
            <a:ext cx="3063192" cy="213117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344F69A-9A86-47E6-AE83-331B2266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94" y="-3157982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ea typeface="Google Sans"/>
              </a:rPr>
              <a:t>課程代碼</a:t>
            </a:r>
            <a:endParaRPr kumimoji="0" lang="zh-TW" altLang="zh-TW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007B83"/>
                </a:solidFill>
                <a:effectLst/>
                <a:latin typeface="Arial" panose="020B0604020202020204" pitchFamily="34" charset="0"/>
                <a:ea typeface="Google Sans"/>
              </a:rPr>
              <a:t>tr7e34v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3F362D-5ECD-4090-AB58-F9479701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ea typeface="Google Sans"/>
              </a:rPr>
              <a:t>課程代碼</a:t>
            </a:r>
            <a:endParaRPr kumimoji="0" lang="zh-TW" altLang="zh-TW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007B83"/>
                </a:solidFill>
                <a:effectLst/>
                <a:latin typeface="Arial" panose="020B0604020202020204" pitchFamily="34" charset="0"/>
                <a:ea typeface="Google Sans"/>
              </a:rPr>
              <a:t>tr7e34v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2033228" y="7041471"/>
            <a:ext cx="5418404" cy="2472763"/>
          </a:xfrm>
          <a:custGeom>
            <a:avLst/>
            <a:gdLst/>
            <a:ahLst/>
            <a:cxnLst/>
            <a:rect l="l" t="t" r="r" b="b"/>
            <a:pathLst>
              <a:path w="5418404" h="2472763" extrusionOk="0">
                <a:moveTo>
                  <a:pt x="0" y="0"/>
                </a:moveTo>
                <a:lnTo>
                  <a:pt x="5418404" y="0"/>
                </a:lnTo>
                <a:lnTo>
                  <a:pt x="5418404" y="2472763"/>
                </a:lnTo>
                <a:lnTo>
                  <a:pt x="0" y="2472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0" name="Google Shape;310;p27"/>
          <p:cNvSpPr/>
          <p:nvPr/>
        </p:nvSpPr>
        <p:spPr>
          <a:xfrm>
            <a:off x="6075972" y="6208556"/>
            <a:ext cx="1375660" cy="1207142"/>
          </a:xfrm>
          <a:custGeom>
            <a:avLst/>
            <a:gdLst/>
            <a:ahLst/>
            <a:cxnLst/>
            <a:rect l="l" t="t" r="r" b="b"/>
            <a:pathLst>
              <a:path w="1375660" h="1207142" extrusionOk="0">
                <a:moveTo>
                  <a:pt x="0" y="0"/>
                </a:moveTo>
                <a:lnTo>
                  <a:pt x="1375660" y="0"/>
                </a:lnTo>
                <a:lnTo>
                  <a:pt x="1375660" y="1207142"/>
                </a:lnTo>
                <a:lnTo>
                  <a:pt x="0" y="1207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1" name="Google Shape;311;p27"/>
          <p:cNvSpPr txBox="1"/>
          <p:nvPr/>
        </p:nvSpPr>
        <p:spPr>
          <a:xfrm>
            <a:off x="2027278" y="2538095"/>
            <a:ext cx="6604493" cy="13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聯絡導師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10039175" y="1433936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10067801" y="3584915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 dirty="0"/>
          </a:p>
        </p:txBody>
      </p:sp>
      <p:sp>
        <p:nvSpPr>
          <p:cNvPr id="314" name="Google Shape;314;p27"/>
          <p:cNvSpPr txBox="1"/>
          <p:nvPr/>
        </p:nvSpPr>
        <p:spPr>
          <a:xfrm>
            <a:off x="10106925" y="5822261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 dirty="0"/>
          </a:p>
        </p:txBody>
      </p:sp>
      <p:sp>
        <p:nvSpPr>
          <p:cNvPr id="315" name="Google Shape;315;p27"/>
          <p:cNvSpPr txBox="1"/>
          <p:nvPr/>
        </p:nvSpPr>
        <p:spPr>
          <a:xfrm>
            <a:off x="12197302" y="6174707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手機</a:t>
            </a:r>
            <a:r>
              <a:rPr lang="en-US" altLang="zh-TW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</a:t>
            </a:r>
            <a:r>
              <a:rPr lang="en-US" altLang="zh-TW" sz="3000" b="1" i="0" u="none" strike="noStrike" cap="none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0958-337-185&amp;line</a:t>
            </a:r>
            <a:endParaRPr b="1" dirty="0"/>
          </a:p>
        </p:txBody>
      </p:sp>
      <p:sp>
        <p:nvSpPr>
          <p:cNvPr id="316" name="Google Shape;316;p27"/>
          <p:cNvSpPr txBox="1"/>
          <p:nvPr/>
        </p:nvSpPr>
        <p:spPr>
          <a:xfrm>
            <a:off x="12407617" y="3916742"/>
            <a:ext cx="45841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EMAIL</a:t>
            </a:r>
            <a:r>
              <a:rPr lang="zh-TW" alt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：</a:t>
            </a:r>
            <a:r>
              <a:rPr lang="en-US" altLang="zh-TW" sz="3000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wanyun0916@gmail.com</a:t>
            </a:r>
            <a:r>
              <a:rPr lang="en-US" sz="3000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endParaRPr dirty="0"/>
          </a:p>
        </p:txBody>
      </p:sp>
      <p:sp>
        <p:nvSpPr>
          <p:cNvPr id="317" name="Google Shape;317;p27"/>
          <p:cNvSpPr txBox="1"/>
          <p:nvPr/>
        </p:nvSpPr>
        <p:spPr>
          <a:xfrm>
            <a:off x="12349213" y="1689264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solidFill>
                  <a:srgbClr val="FFFFFF"/>
                </a:solidFill>
                <a:latin typeface="Nunito SemiBold"/>
                <a:sym typeface="Nunito SemiBold"/>
              </a:rPr>
              <a:t>班級電話與聯絡簿</a:t>
            </a:r>
            <a:endParaRPr b="1" dirty="0"/>
          </a:p>
        </p:txBody>
      </p:sp>
      <p:sp>
        <p:nvSpPr>
          <p:cNvPr id="318" name="Google Shape;318;p27"/>
          <p:cNvSpPr txBox="1"/>
          <p:nvPr/>
        </p:nvSpPr>
        <p:spPr>
          <a:xfrm>
            <a:off x="12197427" y="6918298"/>
            <a:ext cx="4584000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平日晚上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9</a:t>
            </a: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點與週三晚上無法應答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請改用聯絡簿聯繫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上班時間回覆狀況將視時間而定</a:t>
            </a:r>
            <a:endParaRPr dirty="0"/>
          </a:p>
        </p:txBody>
      </p:sp>
      <p:sp>
        <p:nvSpPr>
          <p:cNvPr id="320" name="Google Shape;320;p27"/>
          <p:cNvSpPr txBox="1"/>
          <p:nvPr/>
        </p:nvSpPr>
        <p:spPr>
          <a:xfrm>
            <a:off x="12349109" y="2488461"/>
            <a:ext cx="4584000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分機：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504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1"/>
          <p:cNvSpPr/>
          <p:nvPr/>
        </p:nvSpPr>
        <p:spPr>
          <a:xfrm>
            <a:off x="3854362" y="4493125"/>
            <a:ext cx="760578" cy="1405226"/>
          </a:xfrm>
          <a:custGeom>
            <a:avLst/>
            <a:gdLst/>
            <a:ahLst/>
            <a:cxnLst/>
            <a:rect l="l" t="t" r="r" b="b"/>
            <a:pathLst>
              <a:path w="760578" h="1405226" extrusionOk="0">
                <a:moveTo>
                  <a:pt x="0" y="0"/>
                </a:moveTo>
                <a:lnTo>
                  <a:pt x="760578" y="0"/>
                </a:lnTo>
                <a:lnTo>
                  <a:pt x="760578" y="1405226"/>
                </a:lnTo>
                <a:lnTo>
                  <a:pt x="0" y="1405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1" name="Google Shape;401;p31"/>
          <p:cNvSpPr txBox="1"/>
          <p:nvPr/>
        </p:nvSpPr>
        <p:spPr>
          <a:xfrm>
            <a:off x="1811864" y="1308263"/>
            <a:ext cx="10166776" cy="128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小提醒中的小提醒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社群</a:t>
            </a:r>
            <a:endParaRPr lang="en-US" sz="6999" b="1" i="0" u="none" strike="noStrike" cap="none" dirty="0">
              <a:solidFill>
                <a:srgbClr val="F1E894"/>
              </a:solidFill>
              <a:latin typeface="標楷體" panose="03000509000000000000" pitchFamily="65" charset="-120"/>
              <a:ea typeface="標楷體" panose="03000509000000000000" pitchFamily="65" charset="-120"/>
              <a:cs typeface="Paytone One"/>
              <a:sym typeface="Paytone One"/>
            </a:endParaRPr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00" y="4275013"/>
            <a:ext cx="4223400" cy="85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18;p27">
            <a:extLst>
              <a:ext uri="{FF2B5EF4-FFF2-40B4-BE49-F238E27FC236}">
                <a16:creationId xmlns:a16="http://schemas.microsoft.com/office/drawing/2014/main" id="{30257F98-E7E2-4A62-AA38-CF141DD921C1}"/>
              </a:ext>
            </a:extLst>
          </p:cNvPr>
          <p:cNvSpPr txBox="1"/>
          <p:nvPr/>
        </p:nvSpPr>
        <p:spPr>
          <a:xfrm>
            <a:off x="4729898" y="3995662"/>
            <a:ext cx="13099444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"/>
                <a:sym typeface="Nunito"/>
              </a:rPr>
              <a:t>孩子長大了，人際互動成為顯學</a:t>
            </a:r>
            <a:endParaRPr lang="en-US" altLang="zh-TW" sz="40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"/>
                <a:sym typeface="Nunito"/>
              </a:rPr>
              <a:t>現實生活的互動</a:t>
            </a:r>
            <a:r>
              <a:rPr lang="en-US" altLang="zh-TW" sz="4000" dirty="0" err="1">
                <a:solidFill>
                  <a:srgbClr val="FFFFFF"/>
                </a:solidFill>
                <a:latin typeface="Nunito"/>
                <a:sym typeface="Nunito"/>
              </a:rPr>
              <a:t>V.S</a:t>
            </a:r>
            <a:r>
              <a:rPr lang="en-US" altLang="zh-TW" sz="4000" dirty="0">
                <a:solidFill>
                  <a:srgbClr val="FFFFFF"/>
                </a:solidFill>
                <a:latin typeface="Nunito"/>
                <a:sym typeface="Nunito"/>
              </a:rPr>
              <a:t>.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sym typeface="Nunito"/>
              </a:rPr>
              <a:t>網路社群間的互動</a:t>
            </a:r>
            <a:endParaRPr lang="en-US" altLang="zh-TW" sz="40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"/>
                <a:sym typeface="Nunito"/>
              </a:rPr>
              <a:t>學校中會有健康及合法上網的說明宣導</a:t>
            </a:r>
            <a:endParaRPr lang="en-US" altLang="zh-TW" sz="40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"/>
                <a:sym typeface="Nunito"/>
              </a:rPr>
              <a:t>請幫我留心孩子在社群間的言行，見縫插針表達關心</a:t>
            </a:r>
            <a:endParaRPr lang="en-US" altLang="zh-TW" sz="4000" dirty="0">
              <a:solidFill>
                <a:srgbClr val="FFFFFF"/>
              </a:solidFill>
              <a:latin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75" y="609315"/>
            <a:ext cx="17295831" cy="94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038" y="4020700"/>
            <a:ext cx="2903825" cy="82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/>
          <p:nvPr/>
        </p:nvSpPr>
        <p:spPr>
          <a:xfrm>
            <a:off x="4414249" y="6817121"/>
            <a:ext cx="4127811" cy="4882357"/>
          </a:xfrm>
          <a:custGeom>
            <a:avLst/>
            <a:gdLst/>
            <a:ahLst/>
            <a:cxnLst/>
            <a:rect l="l" t="t" r="r" b="b"/>
            <a:pathLst>
              <a:path w="4127811" h="4882357" extrusionOk="0">
                <a:moveTo>
                  <a:pt x="0" y="0"/>
                </a:moveTo>
                <a:lnTo>
                  <a:pt x="4127811" y="0"/>
                </a:lnTo>
                <a:lnTo>
                  <a:pt x="4127811" y="4882358"/>
                </a:lnTo>
                <a:lnTo>
                  <a:pt x="0" y="4882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5" name="Google Shape;445;p33"/>
          <p:cNvSpPr/>
          <p:nvPr/>
        </p:nvSpPr>
        <p:spPr>
          <a:xfrm>
            <a:off x="2908070" y="1799808"/>
            <a:ext cx="952387" cy="1203649"/>
          </a:xfrm>
          <a:custGeom>
            <a:avLst/>
            <a:gdLst/>
            <a:ahLst/>
            <a:cxnLst/>
            <a:rect l="l" t="t" r="r" b="b"/>
            <a:pathLst>
              <a:path w="952387" h="1203649" extrusionOk="0">
                <a:moveTo>
                  <a:pt x="0" y="0"/>
                </a:moveTo>
                <a:lnTo>
                  <a:pt x="952387" y="0"/>
                </a:lnTo>
                <a:lnTo>
                  <a:pt x="952387" y="1203649"/>
                </a:lnTo>
                <a:lnTo>
                  <a:pt x="0" y="120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6" name="Google Shape;446;p33"/>
          <p:cNvSpPr/>
          <p:nvPr/>
        </p:nvSpPr>
        <p:spPr>
          <a:xfrm>
            <a:off x="13424281" y="2032915"/>
            <a:ext cx="2178508" cy="1154609"/>
          </a:xfrm>
          <a:custGeom>
            <a:avLst/>
            <a:gdLst/>
            <a:ahLst/>
            <a:cxnLst/>
            <a:rect l="l" t="t" r="r" b="b"/>
            <a:pathLst>
              <a:path w="2178508" h="1154609" extrusionOk="0">
                <a:moveTo>
                  <a:pt x="0" y="0"/>
                </a:moveTo>
                <a:lnTo>
                  <a:pt x="2178508" y="0"/>
                </a:lnTo>
                <a:lnTo>
                  <a:pt x="2178508" y="1154610"/>
                </a:lnTo>
                <a:lnTo>
                  <a:pt x="0" y="115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7" name="Google Shape;447;p33"/>
          <p:cNvSpPr txBox="1"/>
          <p:nvPr/>
        </p:nvSpPr>
        <p:spPr>
          <a:xfrm>
            <a:off x="5849146" y="2593737"/>
            <a:ext cx="65898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Thank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you!</a:t>
            </a:r>
            <a:endParaRPr/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90904" y="3747400"/>
            <a:ext cx="501414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3325" y="4362090"/>
            <a:ext cx="6421351" cy="2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40123" y="6423682"/>
            <a:ext cx="5007754" cy="2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368020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本日預計說明內容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853691" y="6055029"/>
            <a:ext cx="4301520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校務與班務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2745763" y="3383308"/>
            <a:ext cx="2517377" cy="2480760"/>
          </a:xfrm>
          <a:custGeom>
            <a:avLst/>
            <a:gdLst/>
            <a:ahLst/>
            <a:cxnLst/>
            <a:rect l="l" t="t" r="r" b="b"/>
            <a:pathLst>
              <a:path w="2517377" h="2480760" extrusionOk="0">
                <a:moveTo>
                  <a:pt x="0" y="0"/>
                </a:moveTo>
                <a:lnTo>
                  <a:pt x="2517377" y="0"/>
                </a:lnTo>
                <a:lnTo>
                  <a:pt x="2517377" y="2480760"/>
                </a:lnTo>
                <a:lnTo>
                  <a:pt x="0" y="2480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7745446" y="3383308"/>
            <a:ext cx="2797109" cy="2405513"/>
          </a:xfrm>
          <a:custGeom>
            <a:avLst/>
            <a:gdLst/>
            <a:ahLst/>
            <a:cxnLst/>
            <a:rect l="l" t="t" r="r" b="b"/>
            <a:pathLst>
              <a:path w="2797109" h="2405513" extrusionOk="0">
                <a:moveTo>
                  <a:pt x="0" y="0"/>
                </a:moveTo>
                <a:lnTo>
                  <a:pt x="2797108" y="0"/>
                </a:lnTo>
                <a:lnTo>
                  <a:pt x="279710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13235528" y="3383308"/>
            <a:ext cx="2584048" cy="2405513"/>
          </a:xfrm>
          <a:custGeom>
            <a:avLst/>
            <a:gdLst/>
            <a:ahLst/>
            <a:cxnLst/>
            <a:rect l="l" t="t" r="r" b="b"/>
            <a:pathLst>
              <a:path w="2584048" h="2405513" extrusionOk="0">
                <a:moveTo>
                  <a:pt x="0" y="0"/>
                </a:moveTo>
                <a:lnTo>
                  <a:pt x="2584048" y="0"/>
                </a:lnTo>
                <a:lnTo>
                  <a:pt x="258404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15"/>
          <p:cNvSpPr txBox="1"/>
          <p:nvPr/>
        </p:nvSpPr>
        <p:spPr>
          <a:xfrm>
            <a:off x="3266796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8406345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3789897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7440065" y="6132705"/>
            <a:ext cx="3384882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教學說明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2708728" y="6055029"/>
            <a:ext cx="3725581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8"/>
          <p:cNvGrpSpPr/>
          <p:nvPr/>
        </p:nvGrpSpPr>
        <p:grpSpPr>
          <a:xfrm>
            <a:off x="11066150" y="1679839"/>
            <a:ext cx="4888921" cy="6763612"/>
            <a:chOff x="0" y="-38100"/>
            <a:chExt cx="1287617" cy="1781363"/>
          </a:xfrm>
        </p:grpSpPr>
        <p:sp>
          <p:nvSpPr>
            <p:cNvPr id="158" name="Google Shape;158;p18"/>
            <p:cNvSpPr/>
            <p:nvPr/>
          </p:nvSpPr>
          <p:spPr>
            <a:xfrm>
              <a:off x="0" y="0"/>
              <a:ext cx="1287617" cy="1743263"/>
            </a:xfrm>
            <a:custGeom>
              <a:avLst/>
              <a:gdLst/>
              <a:ahLst/>
              <a:cxnLst/>
              <a:rect l="l" t="t" r="r" b="b"/>
              <a:pathLst>
                <a:path w="1287617" h="1743263" extrusionOk="0">
                  <a:moveTo>
                    <a:pt x="80762" y="0"/>
                  </a:moveTo>
                  <a:lnTo>
                    <a:pt x="1206855" y="0"/>
                  </a:lnTo>
                  <a:cubicBezTo>
                    <a:pt x="1251459" y="0"/>
                    <a:pt x="1287617" y="36158"/>
                    <a:pt x="1287617" y="80762"/>
                  </a:cubicBezTo>
                  <a:lnTo>
                    <a:pt x="1287617" y="1662501"/>
                  </a:lnTo>
                  <a:cubicBezTo>
                    <a:pt x="1287617" y="1707105"/>
                    <a:pt x="1251459" y="1743263"/>
                    <a:pt x="1206855" y="1743263"/>
                  </a:cubicBezTo>
                  <a:lnTo>
                    <a:pt x="80762" y="1743263"/>
                  </a:lnTo>
                  <a:cubicBezTo>
                    <a:pt x="36158" y="1743263"/>
                    <a:pt x="0" y="1707105"/>
                    <a:pt x="0" y="1662501"/>
                  </a:cubicBezTo>
                  <a:lnTo>
                    <a:pt x="0" y="80762"/>
                  </a:lnTo>
                  <a:cubicBezTo>
                    <a:pt x="0" y="36158"/>
                    <a:pt x="36158" y="0"/>
                    <a:pt x="80762" y="0"/>
                  </a:cubicBezTo>
                  <a:close/>
                </a:path>
              </a:pathLst>
            </a:custGeom>
            <a:solidFill>
              <a:srgbClr val="7FA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p18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5400000">
            <a:off x="10251450" y="2690075"/>
            <a:ext cx="6518800" cy="4889100"/>
          </a:xfrm>
          <a:prstGeom prst="roundRect">
            <a:avLst>
              <a:gd name="adj" fmla="val 5535"/>
            </a:avLst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-237239" y="6275728"/>
            <a:ext cx="2835350" cy="3686625"/>
          </a:xfrm>
          <a:custGeom>
            <a:avLst/>
            <a:gdLst/>
            <a:ahLst/>
            <a:cxnLst/>
            <a:rect l="l" t="t" r="r" b="b"/>
            <a:pathLst>
              <a:path w="2835350" h="3686625" extrusionOk="0">
                <a:moveTo>
                  <a:pt x="0" y="0"/>
                </a:moveTo>
                <a:lnTo>
                  <a:pt x="2835350" y="0"/>
                </a:lnTo>
                <a:lnTo>
                  <a:pt x="2835350" y="3686624"/>
                </a:lnTo>
                <a:lnTo>
                  <a:pt x="0" y="3686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>
            <a:off x="3070665" y="5264647"/>
            <a:ext cx="5033322" cy="228787"/>
          </a:xfrm>
          <a:custGeom>
            <a:avLst/>
            <a:gdLst/>
            <a:ahLst/>
            <a:cxnLst/>
            <a:rect l="l" t="t" r="r" b="b"/>
            <a:pathLst>
              <a:path w="5033322" h="228787" extrusionOk="0">
                <a:moveTo>
                  <a:pt x="0" y="0"/>
                </a:moveTo>
                <a:lnTo>
                  <a:pt x="5033322" y="0"/>
                </a:lnTo>
                <a:lnTo>
                  <a:pt x="5033322" y="228787"/>
                </a:lnTo>
                <a:lnTo>
                  <a:pt x="0" y="228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18"/>
          <p:cNvSpPr txBox="1"/>
          <p:nvPr/>
        </p:nvSpPr>
        <p:spPr>
          <a:xfrm>
            <a:off x="1180436" y="2500720"/>
            <a:ext cx="8813780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介紹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3264645" y="4298744"/>
            <a:ext cx="4645361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1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謝宛芸</a:t>
            </a:r>
            <a:endParaRPr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3070665" y="5580545"/>
            <a:ext cx="5033322" cy="435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專長：作文、朗讀、戲劇 教學理念：</a:t>
            </a:r>
          </a:p>
          <a:p>
            <a:pPr lvl="1">
              <a:lnSpc>
                <a:spcPct val="140000"/>
              </a:lnSpc>
            </a:pP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 學</a:t>
            </a:r>
            <a:r>
              <a:rPr lang="en-US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---</a:t>
            </a: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提升學習動機</a:t>
            </a:r>
          </a:p>
          <a:p>
            <a:pPr lvl="1">
              <a:lnSpc>
                <a:spcPct val="140000"/>
              </a:lnSpc>
            </a:pP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 思</a:t>
            </a:r>
            <a:r>
              <a:rPr lang="en-US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---</a:t>
            </a: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自主思考能力</a:t>
            </a:r>
          </a:p>
          <a:p>
            <a:pPr lvl="1">
              <a:lnSpc>
                <a:spcPct val="140000"/>
              </a:lnSpc>
            </a:pP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 達</a:t>
            </a:r>
            <a:r>
              <a:rPr lang="en-US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---</a:t>
            </a: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完整表達想法</a:t>
            </a:r>
          </a:p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dirty="0"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95984">
            <a:off x="11202572" y="2133859"/>
            <a:ext cx="1490275" cy="12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校務與班務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校務推行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親子綁定與酷課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APP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8593927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進行學雜費繳納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線上請假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請同步告知導師喔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!)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成績查詢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務推行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-1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班級家長代表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8593927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感謝品禎媽的協助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!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本班需要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名家長擔任代表喔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!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　　　萬分拜託！！！！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14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858087" y="1071689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務推行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2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班級活動費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10827251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全班家長皆同意繳納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100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元班級活動費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費用支出：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EQ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課本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45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元、班級影印費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385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元等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導師待收齊後將轉交給班代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4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815737" y="1056285"/>
            <a:ext cx="8020593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務推行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-3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班服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10827251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設計送印後，預計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11/20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左右拿到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費用每件暫定約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200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F28C30D-4645-435F-83A4-2596452F1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600" y="4932191"/>
            <a:ext cx="8063644" cy="15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360143" y="1051641"/>
            <a:ext cx="9886697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務推行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4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-4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班級活動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961812" y="2504427"/>
            <a:ext cx="10827251" cy="53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10/12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  順益博物館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+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故宮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10/26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或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27  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河海遊學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11/17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  國防教育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in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三芝馬偕  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目前暫不開放家長陪同喔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!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謝謝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!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52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589</Words>
  <Application>Microsoft Office PowerPoint</Application>
  <PresentationFormat>自訂</PresentationFormat>
  <Paragraphs>87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Arial</vt:lpstr>
      <vt:lpstr>Calibri</vt:lpstr>
      <vt:lpstr>Nunito SemiBold</vt:lpstr>
      <vt:lpstr>標楷體</vt:lpstr>
      <vt:lpstr>Nunito</vt:lpstr>
      <vt:lpstr>Paytone One</vt:lpstr>
      <vt:lpstr>Roboto</vt:lpstr>
      <vt:lpstr>Google Sans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modified xsi:type="dcterms:W3CDTF">2023-09-08T09:04:54Z</dcterms:modified>
</cp:coreProperties>
</file>