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11"/>
  </p:notesMasterIdLst>
  <p:sldIdLst>
    <p:sldId id="415" r:id="rId2"/>
    <p:sldId id="416" r:id="rId3"/>
    <p:sldId id="417" r:id="rId4"/>
    <p:sldId id="418" r:id="rId5"/>
    <p:sldId id="419" r:id="rId6"/>
    <p:sldId id="420" r:id="rId7"/>
    <p:sldId id="421" r:id="rId8"/>
    <p:sldId id="422" r:id="rId9"/>
    <p:sldId id="423" r:id="rId10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6" autoAdjust="0"/>
    <p:restoredTop sz="94614" autoAdjust="0"/>
  </p:normalViewPr>
  <p:slideViewPr>
    <p:cSldViewPr>
      <p:cViewPr>
        <p:scale>
          <a:sx n="76" d="100"/>
          <a:sy n="76" d="100"/>
        </p:scale>
        <p:origin x="-1661" y="-2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3" d="100"/>
          <a:sy n="63" d="100"/>
        </p:scale>
        <p:origin x="-2886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32EB505-A9B8-452F-80A5-06295E1998B6}" type="datetimeFigureOut">
              <a:rPr lang="zh-TW" altLang="en-US"/>
              <a:pPr>
                <a:defRPr/>
              </a:pPr>
              <a:t>2018/5/8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r>
              <a:rPr lang="zh-TW" altLang="en-US" noProof="0" dirty="0" smtClean="0"/>
              <a:t>ˋ</a:t>
            </a:r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F53DEF6-BA04-4C8C-9ED0-B912AB50EFB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5006446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1905000" y="1219200"/>
            <a:ext cx="0" cy="2057400"/>
          </a:xfrm>
          <a:prstGeom prst="line">
            <a:avLst/>
          </a:prstGeom>
          <a:noFill/>
          <a:ln w="3492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5" name="Oval 8"/>
          <p:cNvSpPr>
            <a:spLocks noChangeArrowheads="1"/>
          </p:cNvSpPr>
          <p:nvPr/>
        </p:nvSpPr>
        <p:spPr bwMode="auto">
          <a:xfrm>
            <a:off x="163513" y="2103438"/>
            <a:ext cx="347662" cy="347662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defRPr/>
            </a:pPr>
            <a:endParaRPr kumimoji="0" lang="zh-TW" altLang="zh-TW" sz="2400" smtClean="0">
              <a:latin typeface="Times New Roman" pitchFamily="18" charset="0"/>
            </a:endParaRPr>
          </a:p>
        </p:txBody>
      </p:sp>
      <p:sp>
        <p:nvSpPr>
          <p:cNvPr id="6" name="Oval 9"/>
          <p:cNvSpPr>
            <a:spLocks noChangeArrowheads="1"/>
          </p:cNvSpPr>
          <p:nvPr/>
        </p:nvSpPr>
        <p:spPr bwMode="auto">
          <a:xfrm>
            <a:off x="739775" y="2105025"/>
            <a:ext cx="349250" cy="347663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defRPr/>
            </a:pPr>
            <a:endParaRPr kumimoji="0" lang="zh-TW" altLang="zh-TW" sz="2400" smtClean="0">
              <a:latin typeface="Times New Roman" pitchFamily="18" charset="0"/>
            </a:endParaRPr>
          </a:p>
        </p:txBody>
      </p:sp>
      <p:sp>
        <p:nvSpPr>
          <p:cNvPr id="7" name="Oval 10"/>
          <p:cNvSpPr>
            <a:spLocks noChangeArrowheads="1"/>
          </p:cNvSpPr>
          <p:nvPr/>
        </p:nvSpPr>
        <p:spPr bwMode="auto">
          <a:xfrm>
            <a:off x="1317625" y="2105025"/>
            <a:ext cx="347663" cy="347663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defRPr/>
            </a:pPr>
            <a:endParaRPr kumimoji="0" lang="zh-TW" altLang="zh-TW" sz="2400" smtClean="0">
              <a:latin typeface="Times New Roman" pitchFamily="18" charset="0"/>
            </a:endParaRPr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1371600"/>
            <a:ext cx="6477000" cy="1752600"/>
          </a:xfrm>
        </p:spPr>
        <p:txBody>
          <a:bodyPr/>
          <a:lstStyle>
            <a:lvl1pPr>
              <a:defRPr sz="54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086600" y="6248400"/>
            <a:ext cx="1524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10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209800" y="6248400"/>
            <a:ext cx="1219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47A71F-AA5F-4E9B-B450-D058B77E9F3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3051563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01D563-06C4-499B-A9D1-9345CE9D931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2701839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81800" y="190500"/>
            <a:ext cx="1752600" cy="58293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524000" y="190500"/>
            <a:ext cx="5105400" cy="58293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A12B55-915A-4BA1-ABD0-DD120D64AFC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42190831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1C379F-7108-4C3C-89A9-C5AED385C9D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3733987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A7020F-CFF6-49EF-89A5-4246518CBC1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119837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CA538D-754D-4DE6-9319-D156726B55D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1881841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386F9C-4300-4D28-A185-E11670B94C2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2061673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44599F-83C7-4066-9C55-787812EFC87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491805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C34723-28FB-4C94-A914-2CCF0F1D8F0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3214515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AC1416-7CC4-42C6-B17B-B4A97BEE6FC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4272544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54DF33-2D14-4E3C-8581-3A0787ACA99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1865260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4FFA21-B6B0-4AA9-A622-284EC03D3CF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1580772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90500"/>
            <a:ext cx="7010400" cy="152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905000"/>
            <a:ext cx="7010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000"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000"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ea typeface="新細明體" charset="-120"/>
              </a:defRPr>
            </a:lvl1pPr>
          </a:lstStyle>
          <a:p>
            <a:pPr>
              <a:defRPr/>
            </a:pPr>
            <a:fld id="{A8B7E518-36E2-499E-81EB-9E1DC373A7B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 flipV="1">
            <a:off x="1371600" y="304800"/>
            <a:ext cx="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32" name="Oval 8"/>
          <p:cNvSpPr>
            <a:spLocks noChangeArrowheads="1"/>
          </p:cNvSpPr>
          <p:nvPr/>
        </p:nvSpPr>
        <p:spPr bwMode="auto">
          <a:xfrm>
            <a:off x="152400" y="838200"/>
            <a:ext cx="228600" cy="2286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defRPr/>
            </a:pPr>
            <a:endParaRPr kumimoji="0" lang="zh-TW" altLang="zh-TW" sz="2400" smtClean="0">
              <a:latin typeface="Times New Roman" pitchFamily="18" charset="0"/>
            </a:endParaRPr>
          </a:p>
        </p:txBody>
      </p:sp>
      <p:sp>
        <p:nvSpPr>
          <p:cNvPr id="1033" name="Oval 9"/>
          <p:cNvSpPr>
            <a:spLocks noChangeArrowheads="1"/>
          </p:cNvSpPr>
          <p:nvPr/>
        </p:nvSpPr>
        <p:spPr bwMode="auto">
          <a:xfrm>
            <a:off x="539750" y="838200"/>
            <a:ext cx="228600" cy="228600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defRPr/>
            </a:pPr>
            <a:endParaRPr kumimoji="0" lang="zh-TW" altLang="zh-TW" sz="2400" smtClean="0">
              <a:latin typeface="Times New Roman" pitchFamily="18" charset="0"/>
            </a:endParaRPr>
          </a:p>
        </p:txBody>
      </p:sp>
      <p:sp>
        <p:nvSpPr>
          <p:cNvPr id="1034" name="Oval 10"/>
          <p:cNvSpPr>
            <a:spLocks noChangeArrowheads="1"/>
          </p:cNvSpPr>
          <p:nvPr/>
        </p:nvSpPr>
        <p:spPr bwMode="auto">
          <a:xfrm>
            <a:off x="927100" y="838200"/>
            <a:ext cx="228600" cy="228600"/>
          </a:xfrm>
          <a:prstGeom prst="ellipse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ctr" eaLnBrk="1" hangingPunct="1">
              <a:defRPr/>
            </a:pPr>
            <a:endParaRPr kumimoji="0" lang="zh-TW" altLang="zh-TW" sz="2400" smtClean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77" r:id="rId2"/>
    <p:sldLayoutId id="2147483878" r:id="rId3"/>
    <p:sldLayoutId id="2147483879" r:id="rId4"/>
    <p:sldLayoutId id="2147483880" r:id="rId5"/>
    <p:sldLayoutId id="2147483881" r:id="rId6"/>
    <p:sldLayoutId id="2147483882" r:id="rId7"/>
    <p:sldLayoutId id="2147483883" r:id="rId8"/>
    <p:sldLayoutId id="2147483884" r:id="rId9"/>
    <p:sldLayoutId id="2147483885" r:id="rId10"/>
    <p:sldLayoutId id="2147483886" r:id="rId11"/>
    <p:sldLayoutId id="2147483887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Arial" charset="0"/>
          <a:ea typeface="新細明體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Arial" charset="0"/>
          <a:ea typeface="新細明體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Arial" charset="0"/>
          <a:ea typeface="新細明體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Arial" charset="0"/>
          <a:ea typeface="新細明體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Arial" charset="0"/>
          <a:ea typeface="新細明體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Arial" charset="0"/>
          <a:ea typeface="新細明體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Arial" charset="0"/>
          <a:ea typeface="新細明體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¢"/>
        <a:defRPr kumimoji="1"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kumimoji="1" sz="2800">
          <a:solidFill>
            <a:schemeClr val="tx2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400">
          <a:solidFill>
            <a:schemeClr val="tx2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kumimoji="1" sz="2000">
          <a:solidFill>
            <a:schemeClr val="tx2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2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kumimoji="1" sz="2000">
          <a:solidFill>
            <a:schemeClr val="tx2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kumimoji="1" sz="2000">
          <a:solidFill>
            <a:schemeClr val="tx2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kumimoji="1" sz="2000">
          <a:solidFill>
            <a:schemeClr val="tx2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kumimoji="1" sz="2000">
          <a:solidFill>
            <a:schemeClr val="tx2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008112" y="1460376"/>
            <a:ext cx="7164288" cy="1752600"/>
          </a:xfrm>
        </p:spPr>
        <p:txBody>
          <a:bodyPr/>
          <a:lstStyle/>
          <a:p>
            <a:pPr algn="ctr"/>
            <a:r>
              <a:rPr lang="zh-TW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圓體" pitchFamily="49" charset="-120"/>
                <a:ea typeface="華康細圓體" pitchFamily="49" charset="-120"/>
              </a:rPr>
              <a:t>技藝</a:t>
            </a:r>
            <a:r>
              <a:rPr lang="zh-TW" alt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圓體" pitchFamily="49" charset="-120"/>
                <a:ea typeface="華康細圓體" pitchFamily="49" charset="-120"/>
              </a:rPr>
              <a:t>教育課程說明</a:t>
            </a:r>
            <a:endParaRPr lang="zh-TW" alt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細圓體" pitchFamily="49" charset="-120"/>
              <a:ea typeface="華康細圓體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269504" y="3702968"/>
            <a:ext cx="6477000" cy="1981200"/>
          </a:xfrm>
        </p:spPr>
        <p:txBody>
          <a:bodyPr/>
          <a:lstStyle/>
          <a:p>
            <a:endParaRPr lang="zh-TW" altLang="en-US">
              <a:latin typeface="華康細圓體" pitchFamily="49" charset="-120"/>
              <a:ea typeface="華康細圓體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58438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華康細圓體" pitchFamily="49" charset="-120"/>
                <a:ea typeface="華康細圓體" pitchFamily="49" charset="-120"/>
              </a:rPr>
              <a:t>技藝教育實施方法</a:t>
            </a:r>
            <a:endParaRPr lang="zh-TW" altLang="en-US" dirty="0">
              <a:latin typeface="華康細圓體" pitchFamily="49" charset="-120"/>
              <a:ea typeface="華康細圓體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1628800"/>
            <a:ext cx="7704856" cy="4391000"/>
          </a:xfrm>
        </p:spPr>
        <p:txBody>
          <a:bodyPr/>
          <a:lstStyle/>
          <a:p>
            <a:pPr marL="0" indent="0">
              <a:buNone/>
            </a:pPr>
            <a:r>
              <a:rPr lang="zh-TW" altLang="en-US" dirty="0">
                <a:latin typeface="華康細圓體" pitchFamily="49" charset="-120"/>
                <a:ea typeface="華康細圓體" pitchFamily="49" charset="-120"/>
              </a:rPr>
              <a:t>一、辦理模式</a:t>
            </a:r>
          </a:p>
          <a:p>
            <a:pPr marL="450850" indent="-450850">
              <a:buNone/>
            </a:pPr>
            <a:r>
              <a:rPr lang="zh-TW" altLang="en-US" sz="2600" dirty="0" smtClean="0">
                <a:latin typeface="華康細圓體" pitchFamily="49" charset="-120"/>
                <a:ea typeface="華康細圓體" pitchFamily="49" charset="-120"/>
              </a:rPr>
              <a:t>  </a:t>
            </a:r>
            <a:r>
              <a:rPr lang="en-US" altLang="zh-TW" sz="2600" dirty="0" smtClean="0">
                <a:latin typeface="華康細圓體" pitchFamily="49" charset="-120"/>
                <a:ea typeface="華康細圓體" pitchFamily="49" charset="-120"/>
              </a:rPr>
              <a:t>1</a:t>
            </a:r>
            <a:r>
              <a:rPr lang="en-US" altLang="zh-TW" sz="2600" dirty="0">
                <a:latin typeface="華康細圓體" pitchFamily="49" charset="-120"/>
                <a:ea typeface="華康細圓體" pitchFamily="49" charset="-120"/>
              </a:rPr>
              <a:t>.</a:t>
            </a:r>
            <a:r>
              <a:rPr lang="zh-TW" altLang="en-US" sz="2600" dirty="0">
                <a:latin typeface="華康細圓體" pitchFamily="49" charset="-120"/>
                <a:ea typeface="華康細圓體" pitchFamily="49" charset="-120"/>
              </a:rPr>
              <a:t>每班招生人數以</a:t>
            </a:r>
            <a:r>
              <a:rPr lang="en-US" altLang="zh-TW" sz="2600" dirty="0">
                <a:latin typeface="華康細圓體" pitchFamily="49" charset="-120"/>
                <a:ea typeface="華康細圓體" pitchFamily="49" charset="-120"/>
              </a:rPr>
              <a:t>15</a:t>
            </a:r>
            <a:r>
              <a:rPr lang="zh-TW" altLang="en-US" sz="2600" dirty="0">
                <a:latin typeface="華康細圓體" pitchFamily="49" charset="-120"/>
                <a:ea typeface="華康細圓體" pitchFamily="49" charset="-120"/>
              </a:rPr>
              <a:t>至</a:t>
            </a:r>
            <a:r>
              <a:rPr lang="en-US" altLang="zh-TW" sz="2600" dirty="0">
                <a:latin typeface="華康細圓體" pitchFamily="49" charset="-120"/>
                <a:ea typeface="華康細圓體" pitchFamily="49" charset="-120"/>
              </a:rPr>
              <a:t>35</a:t>
            </a:r>
            <a:r>
              <a:rPr lang="zh-TW" altLang="en-US" sz="2600" dirty="0">
                <a:latin typeface="華康細圓體" pitchFamily="49" charset="-120"/>
                <a:ea typeface="華康細圓體" pitchFamily="49" charset="-120"/>
              </a:rPr>
              <a:t>名為原則，採抽離式</a:t>
            </a:r>
            <a:r>
              <a:rPr lang="zh-TW" altLang="en-US" sz="2600" dirty="0" smtClean="0">
                <a:latin typeface="華康細圓體" pitchFamily="49" charset="-120"/>
                <a:ea typeface="華康細圓體" pitchFamily="49" charset="-120"/>
              </a:rPr>
              <a:t>或</a:t>
            </a:r>
            <a:endParaRPr lang="en-US" altLang="zh-TW" sz="2600" dirty="0" smtClean="0">
              <a:latin typeface="華康細圓體" pitchFamily="49" charset="-120"/>
              <a:ea typeface="華康細圓體" pitchFamily="49" charset="-120"/>
            </a:endParaRPr>
          </a:p>
          <a:p>
            <a:pPr marL="450850" indent="-450850">
              <a:buNone/>
            </a:pPr>
            <a:r>
              <a:rPr lang="en-US" altLang="zh-TW" sz="2600" dirty="0">
                <a:latin typeface="華康細圓體" pitchFamily="49" charset="-120"/>
                <a:ea typeface="華康細圓體" pitchFamily="49" charset="-120"/>
              </a:rPr>
              <a:t> </a:t>
            </a:r>
            <a:r>
              <a:rPr lang="en-US" altLang="zh-TW" sz="2600" dirty="0" smtClean="0">
                <a:latin typeface="華康細圓體" pitchFamily="49" charset="-120"/>
                <a:ea typeface="華康細圓體" pitchFamily="49" charset="-120"/>
              </a:rPr>
              <a:t>   </a:t>
            </a:r>
            <a:r>
              <a:rPr lang="zh-TW" altLang="en-US" sz="2600" dirty="0" smtClean="0">
                <a:latin typeface="華康細圓體" pitchFamily="49" charset="-120"/>
                <a:ea typeface="華康細圓體" pitchFamily="49" charset="-120"/>
              </a:rPr>
              <a:t>專</a:t>
            </a:r>
            <a:r>
              <a:rPr lang="zh-TW" altLang="en-US" sz="2600" dirty="0">
                <a:latin typeface="華康細圓體" pitchFamily="49" charset="-120"/>
                <a:ea typeface="華康細圓體" pitchFamily="49" charset="-120"/>
              </a:rPr>
              <a:t>班式</a:t>
            </a:r>
            <a:r>
              <a:rPr lang="zh-TW" altLang="en-US" sz="2600" dirty="0" smtClean="0">
                <a:latin typeface="華康細圓體" pitchFamily="49" charset="-120"/>
                <a:ea typeface="華康細圓體" pitchFamily="49" charset="-120"/>
              </a:rPr>
              <a:t>上課</a:t>
            </a:r>
            <a:endParaRPr lang="zh-TW" altLang="en-US" sz="2600" dirty="0">
              <a:latin typeface="華康細圓體" pitchFamily="49" charset="-120"/>
              <a:ea typeface="華康細圓體" pitchFamily="49" charset="-120"/>
            </a:endParaRPr>
          </a:p>
          <a:p>
            <a:pPr marL="538163" indent="-538163">
              <a:buNone/>
            </a:pPr>
            <a:r>
              <a:rPr lang="zh-TW" altLang="en-US" sz="2600" dirty="0" smtClean="0">
                <a:latin typeface="華康細圓體" pitchFamily="49" charset="-120"/>
                <a:ea typeface="華康細圓體" pitchFamily="49" charset="-120"/>
              </a:rPr>
              <a:t>  </a:t>
            </a:r>
            <a:r>
              <a:rPr lang="en-US" altLang="zh-TW" sz="2600" dirty="0" smtClean="0">
                <a:latin typeface="華康細圓體" pitchFamily="49" charset="-120"/>
                <a:ea typeface="華康細圓體" pitchFamily="49" charset="-120"/>
              </a:rPr>
              <a:t>2</a:t>
            </a:r>
            <a:r>
              <a:rPr lang="en-US" altLang="zh-TW" sz="2600" dirty="0">
                <a:latin typeface="華康細圓體" pitchFamily="49" charset="-120"/>
                <a:ea typeface="華康細圓體" pitchFamily="49" charset="-120"/>
              </a:rPr>
              <a:t>.</a:t>
            </a:r>
            <a:r>
              <a:rPr lang="zh-TW" altLang="en-US" sz="2600" dirty="0">
                <a:latin typeface="華康細圓體" pitchFamily="49" charset="-120"/>
                <a:ea typeface="華康細圓體" pitchFamily="49" charset="-120"/>
              </a:rPr>
              <a:t>學生每學期選修</a:t>
            </a:r>
            <a:r>
              <a:rPr lang="en-US" altLang="zh-TW" sz="2600" dirty="0">
                <a:latin typeface="華康細圓體" pitchFamily="49" charset="-120"/>
                <a:ea typeface="華康細圓體" pitchFamily="49" charset="-120"/>
              </a:rPr>
              <a:t>1</a:t>
            </a:r>
            <a:r>
              <a:rPr lang="zh-TW" altLang="en-US" sz="2600" dirty="0">
                <a:latin typeface="華康細圓體" pitchFamily="49" charset="-120"/>
                <a:ea typeface="華康細圓體" pitchFamily="49" charset="-120"/>
              </a:rPr>
              <a:t>至</a:t>
            </a:r>
            <a:r>
              <a:rPr lang="en-US" altLang="zh-TW" sz="2600" dirty="0">
                <a:latin typeface="華康細圓體" pitchFamily="49" charset="-120"/>
                <a:ea typeface="華康細圓體" pitchFamily="49" charset="-120"/>
              </a:rPr>
              <a:t>2</a:t>
            </a:r>
            <a:r>
              <a:rPr lang="zh-TW" altLang="en-US" sz="2600" dirty="0">
                <a:latin typeface="華康細圓體" pitchFamily="49" charset="-120"/>
                <a:ea typeface="華康細圓體" pitchFamily="49" charset="-120"/>
              </a:rPr>
              <a:t>職群，第二學期避免</a:t>
            </a:r>
            <a:r>
              <a:rPr lang="zh-TW" altLang="en-US" sz="2600" dirty="0" smtClean="0">
                <a:latin typeface="華康細圓體" pitchFamily="49" charset="-120"/>
                <a:ea typeface="華康細圓體" pitchFamily="49" charset="-120"/>
              </a:rPr>
              <a:t>重複</a:t>
            </a:r>
            <a:endParaRPr lang="en-US" altLang="zh-TW" sz="2600" dirty="0" smtClean="0">
              <a:latin typeface="華康細圓體" pitchFamily="49" charset="-120"/>
              <a:ea typeface="華康細圓體" pitchFamily="49" charset="-120"/>
            </a:endParaRPr>
          </a:p>
          <a:p>
            <a:pPr marL="538163" indent="-538163">
              <a:buNone/>
            </a:pPr>
            <a:r>
              <a:rPr lang="en-US" altLang="zh-TW" sz="2600" dirty="0">
                <a:latin typeface="華康細圓體" pitchFamily="49" charset="-120"/>
                <a:ea typeface="華康細圓體" pitchFamily="49" charset="-120"/>
              </a:rPr>
              <a:t> </a:t>
            </a:r>
            <a:r>
              <a:rPr lang="en-US" altLang="zh-TW" sz="2600" dirty="0" smtClean="0">
                <a:latin typeface="華康細圓體" pitchFamily="49" charset="-120"/>
                <a:ea typeface="華康細圓體" pitchFamily="49" charset="-120"/>
              </a:rPr>
              <a:t>   </a:t>
            </a:r>
            <a:r>
              <a:rPr lang="zh-TW" altLang="en-US" sz="2600" dirty="0" smtClean="0">
                <a:latin typeface="華康細圓體" pitchFamily="49" charset="-120"/>
                <a:ea typeface="華康細圓體" pitchFamily="49" charset="-120"/>
              </a:rPr>
              <a:t>選修</a:t>
            </a:r>
            <a:r>
              <a:rPr lang="zh-TW" altLang="en-US" sz="2600" dirty="0">
                <a:latin typeface="華康細圓體" pitchFamily="49" charset="-120"/>
                <a:ea typeface="華康細圓體" pitchFamily="49" charset="-120"/>
              </a:rPr>
              <a:t>相同職群為</a:t>
            </a:r>
            <a:r>
              <a:rPr lang="zh-TW" altLang="en-US" sz="2600" dirty="0" smtClean="0">
                <a:latin typeface="華康細圓體" pitchFamily="49" charset="-120"/>
                <a:ea typeface="華康細圓體" pitchFamily="49" charset="-120"/>
              </a:rPr>
              <a:t>原則。</a:t>
            </a:r>
            <a:endParaRPr lang="zh-TW" altLang="en-US" sz="2600" dirty="0">
              <a:latin typeface="華康細圓體" pitchFamily="49" charset="-120"/>
              <a:ea typeface="華康細圓體" pitchFamily="49" charset="-120"/>
            </a:endParaRPr>
          </a:p>
          <a:p>
            <a:pPr marL="0" indent="0">
              <a:buNone/>
            </a:pPr>
            <a:r>
              <a:rPr lang="zh-TW" altLang="en-US" sz="2600" dirty="0" smtClean="0">
                <a:latin typeface="華康細圓體" pitchFamily="49" charset="-120"/>
                <a:ea typeface="華康細圓體" pitchFamily="49" charset="-120"/>
              </a:rPr>
              <a:t>  </a:t>
            </a:r>
            <a:r>
              <a:rPr lang="en-US" altLang="zh-TW" sz="2600" dirty="0" smtClean="0">
                <a:latin typeface="華康細圓體" pitchFamily="49" charset="-120"/>
                <a:ea typeface="華康細圓體" pitchFamily="49" charset="-120"/>
              </a:rPr>
              <a:t>3</a:t>
            </a:r>
            <a:r>
              <a:rPr lang="en-US" altLang="zh-TW" sz="2600" dirty="0">
                <a:latin typeface="華康細圓體" pitchFamily="49" charset="-120"/>
                <a:ea typeface="華康細圓體" pitchFamily="49" charset="-120"/>
              </a:rPr>
              <a:t>.</a:t>
            </a:r>
            <a:r>
              <a:rPr lang="zh-TW" altLang="en-US" sz="2600" dirty="0">
                <a:latin typeface="華康細圓體" pitchFamily="49" charset="-120"/>
                <a:ea typeface="華康細圓體" pitchFamily="49" charset="-120"/>
              </a:rPr>
              <a:t>開班模式：</a:t>
            </a:r>
          </a:p>
          <a:p>
            <a:pPr marL="0" indent="0">
              <a:buNone/>
            </a:pPr>
            <a:r>
              <a:rPr lang="zh-TW" altLang="en-US" sz="2600" dirty="0" smtClean="0">
                <a:latin typeface="華康細圓體" pitchFamily="49" charset="-120"/>
                <a:ea typeface="華康細圓體" pitchFamily="49" charset="-120"/>
              </a:rPr>
              <a:t>   </a:t>
            </a:r>
            <a:r>
              <a:rPr lang="en-US" altLang="zh-TW" sz="2600" dirty="0" smtClean="0">
                <a:latin typeface="華康細圓體" pitchFamily="49" charset="-120"/>
                <a:ea typeface="華康細圓體" pitchFamily="49" charset="-120"/>
              </a:rPr>
              <a:t>(</a:t>
            </a:r>
            <a:r>
              <a:rPr lang="en-US" altLang="zh-TW" sz="2600" dirty="0">
                <a:latin typeface="華康細圓體" pitchFamily="49" charset="-120"/>
                <a:ea typeface="華康細圓體" pitchFamily="49" charset="-120"/>
              </a:rPr>
              <a:t>1) </a:t>
            </a:r>
            <a:r>
              <a:rPr lang="zh-TW" altLang="en-US" sz="2600" dirty="0">
                <a:latin typeface="華康細圓體" pitchFamily="49" charset="-120"/>
                <a:ea typeface="華康細圓體" pitchFamily="49" charset="-120"/>
              </a:rPr>
              <a:t>自辦式：由開設之國中在校內自辦。</a:t>
            </a:r>
          </a:p>
          <a:p>
            <a:pPr marL="1165225" indent="-1165225">
              <a:buNone/>
            </a:pPr>
            <a:r>
              <a:rPr lang="zh-TW" altLang="en-US" sz="2600" dirty="0" smtClean="0">
                <a:latin typeface="華康細圓體" pitchFamily="49" charset="-120"/>
                <a:ea typeface="華康細圓體" pitchFamily="49" charset="-120"/>
              </a:rPr>
              <a:t>   </a:t>
            </a:r>
            <a:r>
              <a:rPr lang="en-US" altLang="zh-TW" sz="2600" dirty="0" smtClean="0">
                <a:latin typeface="華康細圓體" pitchFamily="49" charset="-120"/>
                <a:ea typeface="華康細圓體" pitchFamily="49" charset="-120"/>
              </a:rPr>
              <a:t>(</a:t>
            </a:r>
            <a:r>
              <a:rPr lang="en-US" altLang="zh-TW" sz="2600" dirty="0">
                <a:latin typeface="華康細圓體" pitchFamily="49" charset="-120"/>
                <a:ea typeface="華康細圓體" pitchFamily="49" charset="-120"/>
              </a:rPr>
              <a:t>2) </a:t>
            </a:r>
            <a:r>
              <a:rPr lang="zh-TW" altLang="en-US" sz="2600" dirty="0">
                <a:latin typeface="華康細圓體" pitchFamily="49" charset="-120"/>
                <a:ea typeface="華康細圓體" pitchFamily="49" charset="-120"/>
              </a:rPr>
              <a:t>合作式：由國中與與鄰近</a:t>
            </a:r>
            <a:r>
              <a:rPr lang="zh-TW" altLang="en-US" sz="2600" dirty="0" smtClean="0">
                <a:latin typeface="華康細圓體" pitchFamily="49" charset="-120"/>
                <a:ea typeface="華康細圓體" pitchFamily="49" charset="-120"/>
              </a:rPr>
              <a:t>之高級</a:t>
            </a:r>
            <a:r>
              <a:rPr lang="zh-TW" altLang="en-US" sz="2600" dirty="0">
                <a:latin typeface="華康細圓體" pitchFamily="49" charset="-120"/>
                <a:ea typeface="華康細圓體" pitchFamily="49" charset="-120"/>
              </a:rPr>
              <a:t>中等學校、技專校院、職業訓練中心或民間機構團體合作</a:t>
            </a:r>
            <a:r>
              <a:rPr lang="zh-TW" altLang="en-US" sz="2600" dirty="0" smtClean="0">
                <a:latin typeface="華康細圓體" pitchFamily="49" charset="-120"/>
                <a:ea typeface="華康細圓體" pitchFamily="49" charset="-120"/>
              </a:rPr>
              <a:t>辦理。</a:t>
            </a:r>
            <a:endParaRPr lang="zh-TW" altLang="en-US" sz="2600" dirty="0">
              <a:latin typeface="華康細圓體" pitchFamily="49" charset="-120"/>
              <a:ea typeface="華康細圓體" pitchFamily="49" charset="-120"/>
            </a:endParaRPr>
          </a:p>
          <a:p>
            <a:pPr marL="0" indent="0">
              <a:buNone/>
            </a:pPr>
            <a:r>
              <a:rPr lang="zh-TW" altLang="en-US" sz="2600" dirty="0" smtClean="0">
                <a:latin typeface="華康細圓體" pitchFamily="49" charset="-120"/>
                <a:ea typeface="華康細圓體" pitchFamily="49" charset="-120"/>
              </a:rPr>
              <a:t>   </a:t>
            </a:r>
            <a:r>
              <a:rPr lang="en-US" altLang="zh-TW" sz="2600" dirty="0" smtClean="0">
                <a:latin typeface="華康細圓體" pitchFamily="49" charset="-120"/>
                <a:ea typeface="華康細圓體" pitchFamily="49" charset="-120"/>
              </a:rPr>
              <a:t>(</a:t>
            </a:r>
            <a:r>
              <a:rPr lang="en-US" altLang="zh-TW" sz="2600" dirty="0">
                <a:latin typeface="華康細圓體" pitchFamily="49" charset="-120"/>
                <a:ea typeface="華康細圓體" pitchFamily="49" charset="-120"/>
              </a:rPr>
              <a:t>3) </a:t>
            </a:r>
            <a:r>
              <a:rPr lang="zh-TW" altLang="en-US" sz="2600" dirty="0">
                <a:latin typeface="華康細圓體" pitchFamily="49" charset="-120"/>
                <a:ea typeface="華康細圓體" pitchFamily="49" charset="-120"/>
              </a:rPr>
              <a:t>兼採自辦式及合作</a:t>
            </a:r>
            <a:r>
              <a:rPr lang="zh-TW" altLang="en-US" sz="2600" dirty="0" smtClean="0">
                <a:latin typeface="華康細圓體" pitchFamily="49" charset="-120"/>
                <a:ea typeface="華康細圓體" pitchFamily="49" charset="-120"/>
              </a:rPr>
              <a:t>式。</a:t>
            </a:r>
            <a:endParaRPr lang="zh-TW" altLang="en-US" sz="2600" dirty="0">
              <a:latin typeface="華康細圓體" pitchFamily="49" charset="-120"/>
              <a:ea typeface="華康細圓體" pitchFamily="49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619672" y="5085184"/>
            <a:ext cx="1080120" cy="38519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42045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華康細圓體" pitchFamily="49" charset="-120"/>
                <a:ea typeface="華康細圓體" pitchFamily="49" charset="-120"/>
              </a:rPr>
              <a:t>技藝教育實施方法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55576" y="1905000"/>
            <a:ext cx="7778824" cy="4114800"/>
          </a:xfrm>
        </p:spPr>
        <p:txBody>
          <a:bodyPr/>
          <a:lstStyle/>
          <a:p>
            <a:pPr marL="0" indent="0">
              <a:buNone/>
            </a:pPr>
            <a:r>
              <a:rPr lang="zh-TW" altLang="en-US" dirty="0" smtClean="0">
                <a:latin typeface="華康細圓體" pitchFamily="49" charset="-120"/>
                <a:ea typeface="華康細圓體" pitchFamily="49" charset="-120"/>
              </a:rPr>
              <a:t>二</a:t>
            </a:r>
            <a:r>
              <a:rPr lang="zh-TW" altLang="en-US" dirty="0">
                <a:latin typeface="華康細圓體" pitchFamily="49" charset="-120"/>
                <a:ea typeface="華康細圓體" pitchFamily="49" charset="-120"/>
              </a:rPr>
              <a:t>、實施期間</a:t>
            </a:r>
          </a:p>
          <a:p>
            <a:pPr marL="0" indent="0">
              <a:buNone/>
            </a:pPr>
            <a:r>
              <a:rPr lang="zh-TW" altLang="en-US" dirty="0" smtClean="0">
                <a:latin typeface="華康細圓體" pitchFamily="49" charset="-120"/>
                <a:ea typeface="華康細圓體" pitchFamily="49" charset="-120"/>
              </a:rPr>
              <a:t>於</a:t>
            </a:r>
            <a:r>
              <a:rPr lang="zh-TW" altLang="en-US" dirty="0">
                <a:latin typeface="華康細圓體" pitchFamily="49" charset="-120"/>
                <a:ea typeface="華康細圓體" pitchFamily="49" charset="-120"/>
              </a:rPr>
              <a:t>國民中學之</a:t>
            </a:r>
            <a:r>
              <a:rPr lang="en-US" altLang="zh-TW" dirty="0">
                <a:latin typeface="華康細圓體" pitchFamily="49" charset="-120"/>
                <a:ea typeface="華康細圓體" pitchFamily="49" charset="-120"/>
              </a:rPr>
              <a:t>9</a:t>
            </a:r>
            <a:r>
              <a:rPr lang="zh-TW" altLang="en-US" dirty="0">
                <a:latin typeface="華康細圓體" pitchFamily="49" charset="-120"/>
                <a:ea typeface="華康細圓體" pitchFamily="49" charset="-120"/>
              </a:rPr>
              <a:t>年級期間，學校可開授一年</a:t>
            </a:r>
            <a:r>
              <a:rPr lang="en-US" altLang="zh-TW" dirty="0">
                <a:latin typeface="華康細圓體" pitchFamily="49" charset="-120"/>
                <a:ea typeface="華康細圓體" pitchFamily="49" charset="-120"/>
              </a:rPr>
              <a:t>(</a:t>
            </a:r>
            <a:r>
              <a:rPr lang="zh-TW" altLang="en-US" dirty="0">
                <a:latin typeface="華康細圓體" pitchFamily="49" charset="-120"/>
                <a:ea typeface="華康細圓體" pitchFamily="49" charset="-120"/>
              </a:rPr>
              <a:t>二學期</a:t>
            </a:r>
            <a:r>
              <a:rPr lang="en-US" altLang="zh-TW" dirty="0">
                <a:latin typeface="華康細圓體" pitchFamily="49" charset="-120"/>
                <a:ea typeface="華康細圓體" pitchFamily="49" charset="-120"/>
              </a:rPr>
              <a:t>)</a:t>
            </a:r>
            <a:r>
              <a:rPr lang="zh-TW" altLang="en-US" dirty="0">
                <a:latin typeface="華康細圓體" pitchFamily="49" charset="-120"/>
                <a:ea typeface="華康細圓體" pitchFamily="49" charset="-120"/>
              </a:rPr>
              <a:t>之技藝教育學程課程，每一職群之上課以</a:t>
            </a:r>
            <a:r>
              <a:rPr lang="en-US" altLang="zh-TW" dirty="0">
                <a:latin typeface="華康細圓體" pitchFamily="49" charset="-120"/>
                <a:ea typeface="華康細圓體" pitchFamily="49" charset="-120"/>
              </a:rPr>
              <a:t>17</a:t>
            </a:r>
            <a:r>
              <a:rPr lang="zh-TW" altLang="en-US" dirty="0">
                <a:latin typeface="華康細圓體" pitchFamily="49" charset="-120"/>
                <a:ea typeface="華康細圓體" pitchFamily="49" charset="-120"/>
              </a:rPr>
              <a:t>週為原則</a:t>
            </a:r>
            <a:r>
              <a:rPr lang="zh-TW" altLang="en-US" dirty="0" smtClean="0">
                <a:latin typeface="華康細圓體" pitchFamily="49" charset="-120"/>
                <a:ea typeface="華康細圓體" pitchFamily="49" charset="-120"/>
              </a:rPr>
              <a:t>。</a:t>
            </a:r>
            <a:endParaRPr lang="zh-TW" altLang="en-US" dirty="0">
              <a:latin typeface="華康細圓體" pitchFamily="49" charset="-120"/>
              <a:ea typeface="華康細圓體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39375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華康細圓體" pitchFamily="49" charset="-120"/>
                <a:ea typeface="華康細圓體" pitchFamily="49" charset="-120"/>
              </a:rPr>
              <a:t>技藝教育實施方法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905000"/>
            <a:ext cx="8640960" cy="4114800"/>
          </a:xfrm>
        </p:spPr>
        <p:txBody>
          <a:bodyPr/>
          <a:lstStyle/>
          <a:p>
            <a:pPr marL="0" indent="0">
              <a:buNone/>
            </a:pPr>
            <a:r>
              <a:rPr lang="zh-TW" altLang="en-US" dirty="0">
                <a:latin typeface="華康細圓體" pitchFamily="49" charset="-120"/>
                <a:ea typeface="華康細圓體" pitchFamily="49" charset="-120"/>
              </a:rPr>
              <a:t>三、學生薦</a:t>
            </a:r>
            <a:r>
              <a:rPr lang="zh-TW" altLang="en-US" dirty="0" smtClean="0">
                <a:latin typeface="華康細圓體" pitchFamily="49" charset="-120"/>
                <a:ea typeface="華康細圓體" pitchFamily="49" charset="-120"/>
              </a:rPr>
              <a:t>輔</a:t>
            </a:r>
            <a:endParaRPr lang="en-US" altLang="zh-TW" dirty="0" smtClean="0">
              <a:latin typeface="華康細圓體" pitchFamily="49" charset="-120"/>
              <a:ea typeface="華康細圓體" pitchFamily="49" charset="-120"/>
            </a:endParaRPr>
          </a:p>
          <a:p>
            <a:pPr marL="363538" indent="-363538">
              <a:buNone/>
            </a:pPr>
            <a:r>
              <a:rPr lang="en-US" altLang="zh-TW" dirty="0" smtClean="0">
                <a:latin typeface="華康細圓體" pitchFamily="49" charset="-120"/>
                <a:ea typeface="華康細圓體" pitchFamily="49" charset="-120"/>
              </a:rPr>
              <a:t>1</a:t>
            </a:r>
            <a:r>
              <a:rPr lang="en-US" altLang="zh-TW" dirty="0">
                <a:latin typeface="華康細圓體" pitchFamily="49" charset="-120"/>
                <a:ea typeface="華康細圓體" pitchFamily="49" charset="-120"/>
              </a:rPr>
              <a:t>.</a:t>
            </a:r>
            <a:r>
              <a:rPr lang="zh-TW" altLang="en-US" dirty="0">
                <a:latin typeface="華康細圓體" pitchFamily="49" charset="-120"/>
                <a:ea typeface="華康細圓體" pitchFamily="49" charset="-120"/>
              </a:rPr>
              <a:t>成立技藝教育學生遴薦及輔導委員會，薦輔學生選修技藝教育學程。遴輔會置委員</a:t>
            </a:r>
            <a:r>
              <a:rPr lang="en-US" altLang="zh-TW" dirty="0">
                <a:latin typeface="華康細圓體" pitchFamily="49" charset="-120"/>
                <a:ea typeface="華康細圓體" pitchFamily="49" charset="-120"/>
              </a:rPr>
              <a:t>7</a:t>
            </a:r>
            <a:r>
              <a:rPr lang="zh-TW" altLang="en-US" dirty="0">
                <a:latin typeface="華康細圓體" pitchFamily="49" charset="-120"/>
                <a:ea typeface="華康細圓體" pitchFamily="49" charset="-120"/>
              </a:rPr>
              <a:t>人至</a:t>
            </a:r>
            <a:r>
              <a:rPr lang="en-US" altLang="zh-TW" dirty="0">
                <a:latin typeface="華康細圓體" pitchFamily="49" charset="-120"/>
                <a:ea typeface="華康細圓體" pitchFamily="49" charset="-120"/>
              </a:rPr>
              <a:t>15</a:t>
            </a:r>
            <a:r>
              <a:rPr lang="zh-TW" altLang="en-US" dirty="0">
                <a:latin typeface="華康細圓體" pitchFamily="49" charset="-120"/>
                <a:ea typeface="華康細圓體" pitchFamily="49" charset="-120"/>
              </a:rPr>
              <a:t>人，校長及</a:t>
            </a:r>
            <a:r>
              <a:rPr lang="zh-TW" altLang="en-US" dirty="0" smtClean="0">
                <a:latin typeface="華康細圓體" pitchFamily="49" charset="-120"/>
                <a:ea typeface="華康細圓體" pitchFamily="49" charset="-120"/>
              </a:rPr>
              <a:t>輔導處主任</a:t>
            </a:r>
            <a:r>
              <a:rPr lang="zh-TW" altLang="en-US" dirty="0">
                <a:latin typeface="華康細圓體" pitchFamily="49" charset="-120"/>
                <a:ea typeface="華康細圓體" pitchFamily="49" charset="-120"/>
              </a:rPr>
              <a:t>為當然委員，並分別兼任召集人及執行祕書。其餘委員由校長遴聘校內相關行政、教師、家長代表或合作學校</a:t>
            </a:r>
            <a:r>
              <a:rPr lang="en-US" altLang="zh-TW" dirty="0">
                <a:latin typeface="華康細圓體" pitchFamily="49" charset="-120"/>
                <a:ea typeface="華康細圓體" pitchFamily="49" charset="-120"/>
              </a:rPr>
              <a:t>/</a:t>
            </a:r>
            <a:r>
              <a:rPr lang="zh-TW" altLang="en-US" dirty="0">
                <a:latin typeface="華康細圓體" pitchFamily="49" charset="-120"/>
                <a:ea typeface="華康細圓體" pitchFamily="49" charset="-120"/>
              </a:rPr>
              <a:t>機構之單位代表擔任</a:t>
            </a:r>
            <a:r>
              <a:rPr lang="zh-TW" altLang="en-US" dirty="0" smtClean="0">
                <a:latin typeface="華康細圓體" pitchFamily="49" charset="-120"/>
                <a:ea typeface="華康細圓體" pitchFamily="49" charset="-120"/>
              </a:rPr>
              <a:t>。</a:t>
            </a:r>
            <a:endParaRPr lang="en-US" altLang="zh-TW" dirty="0" smtClean="0">
              <a:latin typeface="華康細圓體" pitchFamily="49" charset="-120"/>
              <a:ea typeface="華康細圓體" pitchFamily="49" charset="-120"/>
            </a:endParaRPr>
          </a:p>
          <a:p>
            <a:pPr marL="363538" indent="-363538">
              <a:buNone/>
            </a:pPr>
            <a:r>
              <a:rPr lang="en-US" altLang="zh-TW" dirty="0" smtClean="0">
                <a:latin typeface="華康細圓體" pitchFamily="49" charset="-120"/>
                <a:ea typeface="華康細圓體" pitchFamily="49" charset="-120"/>
              </a:rPr>
              <a:t>2</a:t>
            </a:r>
            <a:r>
              <a:rPr lang="en-US" altLang="zh-TW" dirty="0">
                <a:latin typeface="華康細圓體" pitchFamily="49" charset="-120"/>
                <a:ea typeface="華康細圓體" pitchFamily="49" charset="-120"/>
              </a:rPr>
              <a:t>.</a:t>
            </a:r>
            <a:r>
              <a:rPr lang="zh-TW" altLang="en-US" dirty="0">
                <a:latin typeface="華康細圓體" pitchFamily="49" charset="-120"/>
                <a:ea typeface="華康細圓體" pitchFamily="49" charset="-120"/>
              </a:rPr>
              <a:t>參酌學生學習興趣與平日表現等，薦輔技藝表現優異或對技藝發展較具性向、興趣之九</a:t>
            </a:r>
            <a:r>
              <a:rPr lang="zh-TW" altLang="en-US" dirty="0" smtClean="0">
                <a:latin typeface="華康細圓體" pitchFamily="49" charset="-120"/>
                <a:ea typeface="華康細圓體" pitchFamily="49" charset="-120"/>
              </a:rPr>
              <a:t>年級學生</a:t>
            </a:r>
            <a:r>
              <a:rPr lang="zh-TW" altLang="en-US" dirty="0">
                <a:latin typeface="華康細圓體" pitchFamily="49" charset="-120"/>
                <a:ea typeface="華康細圓體" pitchFamily="49" charset="-120"/>
              </a:rPr>
              <a:t>。</a:t>
            </a:r>
          </a:p>
          <a:p>
            <a:endParaRPr lang="zh-TW" altLang="en-US" dirty="0">
              <a:latin typeface="華康細圓體" pitchFamily="49" charset="-120"/>
              <a:ea typeface="華康細圓體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35124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華康細圓體" pitchFamily="49" charset="-120"/>
                <a:ea typeface="華康細圓體" pitchFamily="49" charset="-120"/>
              </a:rPr>
              <a:t>技藝教育課程設計</a:t>
            </a:r>
            <a:endParaRPr lang="zh-TW" altLang="en-US" dirty="0">
              <a:latin typeface="華康細圓體" pitchFamily="49" charset="-120"/>
              <a:ea typeface="華康細圓體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1905000"/>
            <a:ext cx="7994848" cy="4114800"/>
          </a:xfrm>
        </p:spPr>
        <p:txBody>
          <a:bodyPr/>
          <a:lstStyle/>
          <a:p>
            <a:pPr marL="263525" indent="-263525">
              <a:buNone/>
            </a:pPr>
            <a:r>
              <a:rPr lang="en-US" altLang="zh-TW" dirty="0">
                <a:latin typeface="華康細圓體" pitchFamily="49" charset="-120"/>
                <a:ea typeface="華康細圓體" pitchFamily="49" charset="-120"/>
              </a:rPr>
              <a:t>1.</a:t>
            </a:r>
            <a:r>
              <a:rPr lang="zh-TW" altLang="en-US" dirty="0">
                <a:latin typeface="華康細圓體" pitchFamily="49" charset="-120"/>
                <a:ea typeface="華康細圓體" pitchFamily="49" charset="-120"/>
              </a:rPr>
              <a:t>技藝教育課程採職群開設，由機械、動力機械、電機與電子、土木與建築、化工、商業與管理、設計、農業、食品、家政、餐旅、水產、海事等</a:t>
            </a:r>
            <a:r>
              <a:rPr lang="en-US" altLang="zh-TW" dirty="0">
                <a:latin typeface="華康細圓體" pitchFamily="49" charset="-120"/>
                <a:ea typeface="華康細圓體" pitchFamily="49" charset="-120"/>
              </a:rPr>
              <a:t>13</a:t>
            </a:r>
            <a:r>
              <a:rPr lang="zh-TW" altLang="en-US" dirty="0">
                <a:latin typeface="華康細圓體" pitchFamily="49" charset="-120"/>
                <a:ea typeface="華康細圓體" pitchFamily="49" charset="-120"/>
              </a:rPr>
              <a:t>職群</a:t>
            </a:r>
            <a:r>
              <a:rPr lang="zh-TW" altLang="en-US" dirty="0" smtClean="0">
                <a:latin typeface="華康細圓體" pitchFamily="49" charset="-120"/>
                <a:ea typeface="華康細圓體" pitchFamily="49" charset="-120"/>
              </a:rPr>
              <a:t>。</a:t>
            </a:r>
            <a:endParaRPr lang="en-US" altLang="zh-TW" dirty="0">
              <a:latin typeface="華康細圓體" pitchFamily="49" charset="-120"/>
              <a:ea typeface="華康細圓體" pitchFamily="49" charset="-120"/>
            </a:endParaRPr>
          </a:p>
          <a:p>
            <a:pPr marL="263525" indent="-263525">
              <a:buNone/>
            </a:pPr>
            <a:r>
              <a:rPr lang="en-US" altLang="zh-TW" dirty="0" smtClean="0">
                <a:latin typeface="華康細圓體" pitchFamily="49" charset="-120"/>
                <a:ea typeface="華康細圓體" pitchFamily="49" charset="-120"/>
              </a:rPr>
              <a:t>2</a:t>
            </a:r>
            <a:r>
              <a:rPr lang="en-US" altLang="zh-TW" dirty="0">
                <a:latin typeface="華康細圓體" pitchFamily="49" charset="-120"/>
                <a:ea typeface="華康細圓體" pitchFamily="49" charset="-120"/>
              </a:rPr>
              <a:t>.</a:t>
            </a:r>
            <a:r>
              <a:rPr lang="zh-TW" altLang="en-US" dirty="0">
                <a:latin typeface="華康細圓體" pitchFamily="49" charset="-120"/>
                <a:ea typeface="華康細圓體" pitchFamily="49" charset="-120"/>
              </a:rPr>
              <a:t>每週選修</a:t>
            </a:r>
            <a:r>
              <a:rPr lang="en-US" altLang="zh-TW" dirty="0">
                <a:latin typeface="華康細圓體" pitchFamily="49" charset="-120"/>
                <a:ea typeface="華康細圓體" pitchFamily="49" charset="-120"/>
              </a:rPr>
              <a:t>3</a:t>
            </a:r>
            <a:r>
              <a:rPr lang="zh-TW" altLang="en-US" dirty="0">
                <a:latin typeface="華康細圓體" pitchFamily="49" charset="-120"/>
                <a:ea typeface="華康細圓體" pitchFamily="49" charset="-120"/>
              </a:rPr>
              <a:t>至</a:t>
            </a:r>
            <a:r>
              <a:rPr lang="en-US" altLang="zh-TW" dirty="0">
                <a:latin typeface="華康細圓體" pitchFamily="49" charset="-120"/>
                <a:ea typeface="華康細圓體" pitchFamily="49" charset="-120"/>
              </a:rPr>
              <a:t>5</a:t>
            </a:r>
            <a:r>
              <a:rPr lang="zh-TW" altLang="en-US" dirty="0">
                <a:latin typeface="華康細圓體" pitchFamily="49" charset="-120"/>
                <a:ea typeface="華康細圓體" pitchFamily="49" charset="-120"/>
              </a:rPr>
              <a:t>節，每學期</a:t>
            </a:r>
            <a:r>
              <a:rPr lang="en-US" altLang="zh-TW" dirty="0">
                <a:latin typeface="華康細圓體" pitchFamily="49" charset="-120"/>
                <a:ea typeface="華康細圓體" pitchFamily="49" charset="-120"/>
              </a:rPr>
              <a:t>3</a:t>
            </a:r>
            <a:r>
              <a:rPr lang="zh-TW" altLang="en-US" dirty="0">
                <a:latin typeface="華康細圓體" pitchFamily="49" charset="-120"/>
                <a:ea typeface="華康細圓體" pitchFamily="49" charset="-120"/>
              </a:rPr>
              <a:t>節選修一職群，全學年以</a:t>
            </a:r>
            <a:r>
              <a:rPr lang="en-US" altLang="zh-TW" dirty="0">
                <a:latin typeface="華康細圓體" pitchFamily="49" charset="-120"/>
                <a:ea typeface="華康細圓體" pitchFamily="49" charset="-120"/>
              </a:rPr>
              <a:t>34</a:t>
            </a:r>
            <a:r>
              <a:rPr lang="zh-TW" altLang="en-US" dirty="0">
                <a:latin typeface="華康細圓體" pitchFamily="49" charset="-120"/>
                <a:ea typeface="華康細圓體" pitchFamily="49" charset="-120"/>
              </a:rPr>
              <a:t>週為原則，每職群每學期授課</a:t>
            </a:r>
            <a:r>
              <a:rPr lang="en-US" altLang="zh-TW" dirty="0">
                <a:latin typeface="華康細圓體" pitchFamily="49" charset="-120"/>
                <a:ea typeface="華康細圓體" pitchFamily="49" charset="-120"/>
              </a:rPr>
              <a:t>51</a:t>
            </a:r>
            <a:r>
              <a:rPr lang="zh-TW" altLang="en-US" dirty="0">
                <a:latin typeface="華康細圓體" pitchFamily="49" charset="-120"/>
                <a:ea typeface="華康細圓體" pitchFamily="49" charset="-120"/>
              </a:rPr>
              <a:t>節。</a:t>
            </a:r>
          </a:p>
          <a:p>
            <a:pPr marL="0" indent="0">
              <a:buNone/>
            </a:pPr>
            <a:r>
              <a:rPr lang="en-US" altLang="zh-TW" dirty="0">
                <a:latin typeface="華康細圓體" pitchFamily="49" charset="-120"/>
                <a:ea typeface="華康細圓體" pitchFamily="49" charset="-120"/>
              </a:rPr>
              <a:t>3.</a:t>
            </a:r>
            <a:r>
              <a:rPr lang="zh-TW" altLang="en-US" dirty="0">
                <a:latin typeface="華康細圓體" pitchFamily="49" charset="-120"/>
                <a:ea typeface="華康細圓體" pitchFamily="49" charset="-120"/>
              </a:rPr>
              <a:t>可與高職實用技能學程銜接。</a:t>
            </a:r>
          </a:p>
          <a:p>
            <a:endParaRPr lang="zh-TW" altLang="en-US" dirty="0">
              <a:latin typeface="華康細圓體" pitchFamily="49" charset="-120"/>
              <a:ea typeface="華康細圓體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90527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華康細圓體" pitchFamily="49" charset="-120"/>
                <a:ea typeface="華康細圓體" pitchFamily="49" charset="-120"/>
              </a:rPr>
              <a:t>技藝教育課程 學生進路</a:t>
            </a:r>
            <a:endParaRPr lang="zh-TW" altLang="en-US" dirty="0">
              <a:latin typeface="華康細圓體" pitchFamily="49" charset="-120"/>
              <a:ea typeface="華康細圓體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2348880"/>
            <a:ext cx="8066856" cy="2532112"/>
          </a:xfrm>
        </p:spPr>
        <p:txBody>
          <a:bodyPr/>
          <a:lstStyle/>
          <a:p>
            <a:pPr marL="0" indent="0">
              <a:buNone/>
            </a:pPr>
            <a:r>
              <a:rPr lang="zh-TW" altLang="en-US" dirty="0">
                <a:latin typeface="華康細圓體" pitchFamily="49" charset="-120"/>
                <a:ea typeface="華康細圓體" pitchFamily="49" charset="-120"/>
              </a:rPr>
              <a:t>一、可優先升讀高中職實用技能學程。</a:t>
            </a:r>
          </a:p>
          <a:p>
            <a:pPr marL="714375" indent="-714375">
              <a:buNone/>
            </a:pPr>
            <a:r>
              <a:rPr lang="zh-TW" altLang="en-US" dirty="0">
                <a:latin typeface="華康細圓體" pitchFamily="49" charset="-120"/>
                <a:ea typeface="華康細圓體" pitchFamily="49" charset="-120"/>
              </a:rPr>
              <a:t>二、可參與多元入學方案，就讀高中、高職及五專。</a:t>
            </a:r>
          </a:p>
          <a:p>
            <a:pPr marL="714375" indent="-714375">
              <a:buNone/>
            </a:pPr>
            <a:r>
              <a:rPr lang="zh-TW" altLang="en-US" dirty="0">
                <a:latin typeface="華康細圓體" pitchFamily="49" charset="-120"/>
                <a:ea typeface="華康細圓體" pitchFamily="49" charset="-120"/>
              </a:rPr>
              <a:t>三、可依保甄相關辦法升讀各公私立高職。</a:t>
            </a:r>
          </a:p>
          <a:p>
            <a:endParaRPr lang="zh-TW" altLang="en-US" dirty="0">
              <a:latin typeface="華康細圓體" pitchFamily="49" charset="-120"/>
              <a:ea typeface="華康細圓體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56734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24000" y="-99392"/>
            <a:ext cx="7010400" cy="1527175"/>
          </a:xfrm>
        </p:spPr>
        <p:txBody>
          <a:bodyPr/>
          <a:lstStyle/>
          <a:p>
            <a:r>
              <a:rPr lang="zh-TW" altLang="en-US" dirty="0" smtClean="0">
                <a:latin typeface="華康細圓體" pitchFamily="49" charset="-120"/>
                <a:ea typeface="華康細圓體" pitchFamily="49" charset="-120"/>
              </a:rPr>
              <a:t>未來升學</a:t>
            </a:r>
            <a:r>
              <a:rPr lang="en-US" altLang="zh-TW" dirty="0" smtClean="0">
                <a:latin typeface="華康細圓體" pitchFamily="49" charset="-120"/>
                <a:ea typeface="華康細圓體" pitchFamily="49" charset="-120"/>
              </a:rPr>
              <a:t>-1</a:t>
            </a:r>
            <a:endParaRPr lang="zh-TW" altLang="en-US" dirty="0">
              <a:latin typeface="華康細圓體" pitchFamily="49" charset="-120"/>
              <a:ea typeface="華康細圓體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196752"/>
            <a:ext cx="8640960" cy="4330824"/>
          </a:xfrm>
        </p:spPr>
        <p:txBody>
          <a:bodyPr/>
          <a:lstStyle/>
          <a:p>
            <a:r>
              <a:rPr lang="zh-TW" altLang="en-US" dirty="0">
                <a:latin typeface="華康細圓體" pitchFamily="49" charset="-120"/>
                <a:ea typeface="華康細圓體" pitchFamily="49" charset="-120"/>
              </a:rPr>
              <a:t>高級中等</a:t>
            </a:r>
            <a:r>
              <a:rPr lang="zh-TW" altLang="en-US" dirty="0" smtClean="0">
                <a:latin typeface="華康細圓體" pitchFamily="49" charset="-120"/>
                <a:ea typeface="華康細圓體" pitchFamily="49" charset="-120"/>
              </a:rPr>
              <a:t>學校特色</a:t>
            </a:r>
            <a:r>
              <a:rPr lang="zh-TW" altLang="en-US" dirty="0">
                <a:latin typeface="華康細圓體" pitchFamily="49" charset="-120"/>
                <a:ea typeface="華康細圓體" pitchFamily="49" charset="-120"/>
              </a:rPr>
              <a:t>招生職業類科甄選</a:t>
            </a:r>
            <a:r>
              <a:rPr lang="zh-TW" altLang="en-US" dirty="0" smtClean="0">
                <a:latin typeface="華康細圓體" pitchFamily="49" charset="-120"/>
                <a:ea typeface="華康細圓體" pitchFamily="49" charset="-120"/>
              </a:rPr>
              <a:t>入學</a:t>
            </a:r>
            <a:endParaRPr lang="en-US" altLang="zh-TW" dirty="0" smtClean="0">
              <a:latin typeface="華康細圓體" pitchFamily="49" charset="-120"/>
              <a:ea typeface="華康細圓體" pitchFamily="49" charset="-120"/>
            </a:endParaRPr>
          </a:p>
          <a:p>
            <a:pPr lvl="1"/>
            <a:r>
              <a:rPr lang="en-US" altLang="zh-TW" dirty="0" smtClean="0">
                <a:latin typeface="華康細圓體" pitchFamily="49" charset="-120"/>
                <a:ea typeface="華康細圓體" pitchFamily="49" charset="-120"/>
              </a:rPr>
              <a:t>107</a:t>
            </a:r>
            <a:r>
              <a:rPr lang="zh-TW" altLang="en-US" dirty="0" smtClean="0">
                <a:latin typeface="華康細圓體" pitchFamily="49" charset="-120"/>
                <a:ea typeface="華康細圓體" pitchFamily="49" charset="-120"/>
              </a:rPr>
              <a:t>學年度：基北區</a:t>
            </a:r>
            <a:r>
              <a:rPr lang="en-US" altLang="zh-TW" dirty="0" smtClean="0">
                <a:latin typeface="華康細圓體" pitchFamily="49" charset="-120"/>
                <a:ea typeface="華康細圓體" pitchFamily="49" charset="-120"/>
              </a:rPr>
              <a:t>14</a:t>
            </a:r>
            <a:r>
              <a:rPr lang="zh-TW" altLang="en-US" dirty="0" smtClean="0">
                <a:latin typeface="華康細圓體" pitchFamily="49" charset="-120"/>
                <a:ea typeface="華康細圓體" pitchFamily="49" charset="-120"/>
              </a:rPr>
              <a:t>校</a:t>
            </a:r>
            <a:r>
              <a:rPr lang="en-US" altLang="zh-TW" dirty="0" smtClean="0">
                <a:latin typeface="華康細圓體" pitchFamily="49" charset="-120"/>
                <a:ea typeface="華康細圓體" pitchFamily="49" charset="-120"/>
              </a:rPr>
              <a:t>48</a:t>
            </a:r>
            <a:r>
              <a:rPr lang="zh-TW" altLang="en-US" dirty="0" smtClean="0">
                <a:latin typeface="華康細圓體" pitchFamily="49" charset="-120"/>
                <a:ea typeface="華康細圓體" pitchFamily="49" charset="-120"/>
              </a:rPr>
              <a:t>個科，</a:t>
            </a:r>
            <a:r>
              <a:rPr lang="zh-TW" altLang="en-US" dirty="0">
                <a:latin typeface="華康細圓體" pitchFamily="49" charset="-120"/>
                <a:ea typeface="華康細圓體" pitchFamily="49" charset="-120"/>
              </a:rPr>
              <a:t>預計錄取</a:t>
            </a:r>
            <a:r>
              <a:rPr lang="en-US" altLang="zh-TW" dirty="0" smtClean="0">
                <a:latin typeface="華康細圓體" pitchFamily="49" charset="-120"/>
                <a:ea typeface="華康細圓體" pitchFamily="49" charset="-120"/>
              </a:rPr>
              <a:t>1,490</a:t>
            </a:r>
            <a:r>
              <a:rPr lang="zh-TW" altLang="en-US" dirty="0" smtClean="0">
                <a:latin typeface="華康細圓體" pitchFamily="49" charset="-120"/>
                <a:ea typeface="華康細圓體" pitchFamily="49" charset="-120"/>
              </a:rPr>
              <a:t>人。</a:t>
            </a:r>
            <a:r>
              <a:rPr lang="en-US" altLang="zh-TW" dirty="0" smtClean="0">
                <a:latin typeface="華康細圓體" pitchFamily="49" charset="-120"/>
                <a:ea typeface="華康細圓體" pitchFamily="49" charset="-120"/>
              </a:rPr>
              <a:t>(</a:t>
            </a:r>
            <a:r>
              <a:rPr lang="zh-TW" altLang="en-US" dirty="0" smtClean="0">
                <a:latin typeface="華康細圓體" pitchFamily="49" charset="-120"/>
                <a:ea typeface="華康細圓體" pitchFamily="49" charset="-120"/>
              </a:rPr>
              <a:t>國立</a:t>
            </a:r>
            <a:r>
              <a:rPr lang="en-US" altLang="zh-TW" dirty="0" smtClean="0">
                <a:latin typeface="華康細圓體" pitchFamily="49" charset="-120"/>
                <a:ea typeface="華康細圓體" pitchFamily="49" charset="-120"/>
              </a:rPr>
              <a:t>366</a:t>
            </a:r>
            <a:r>
              <a:rPr lang="zh-TW" altLang="en-US" dirty="0" smtClean="0">
                <a:latin typeface="華康細圓體" pitchFamily="49" charset="-120"/>
                <a:ea typeface="華康細圓體" pitchFamily="49" charset="-120"/>
              </a:rPr>
              <a:t>人</a:t>
            </a:r>
            <a:r>
              <a:rPr lang="en-US" altLang="zh-TW" dirty="0" smtClean="0">
                <a:latin typeface="華康細圓體" pitchFamily="49" charset="-120"/>
                <a:ea typeface="華康細圓體" pitchFamily="49" charset="-120"/>
              </a:rPr>
              <a:t>)</a:t>
            </a:r>
          </a:p>
          <a:p>
            <a:pPr lvl="1"/>
            <a:r>
              <a:rPr lang="zh-TW" altLang="en-US" dirty="0" smtClean="0">
                <a:latin typeface="華康細圓體" pitchFamily="49" charset="-120"/>
                <a:ea typeface="華康細圓體" pitchFamily="49" charset="-120"/>
              </a:rPr>
              <a:t>甄選條件：</a:t>
            </a:r>
            <a:endParaRPr lang="en-US" altLang="zh-TW" dirty="0" smtClean="0">
              <a:latin typeface="華康細圓體" pitchFamily="49" charset="-120"/>
              <a:ea typeface="華康細圓體" pitchFamily="49" charset="-120"/>
            </a:endParaRPr>
          </a:p>
          <a:p>
            <a:pPr lvl="2"/>
            <a:r>
              <a:rPr lang="zh-TW" altLang="en-US" dirty="0" smtClean="0">
                <a:latin typeface="華康細圓體" pitchFamily="49" charset="-120"/>
                <a:ea typeface="華康細圓體" pitchFamily="49" charset="-120"/>
              </a:rPr>
              <a:t>書面</a:t>
            </a:r>
            <a:r>
              <a:rPr lang="zh-TW" altLang="en-US" dirty="0">
                <a:latin typeface="華康細圓體" pitchFamily="49" charset="-120"/>
                <a:ea typeface="華康細圓體" pitchFamily="49" charset="-120"/>
              </a:rPr>
              <a:t>審查</a:t>
            </a:r>
            <a:r>
              <a:rPr lang="en-US" altLang="zh-TW" dirty="0">
                <a:latin typeface="華康細圓體" pitchFamily="49" charset="-120"/>
                <a:ea typeface="華康細圓體" pitchFamily="49" charset="-120"/>
              </a:rPr>
              <a:t>(</a:t>
            </a:r>
            <a:r>
              <a:rPr lang="zh-TW" altLang="en-US" dirty="0">
                <a:latin typeface="華康細圓體" pitchFamily="49" charset="-120"/>
                <a:ea typeface="華康細圓體" pitchFamily="49" charset="-120"/>
              </a:rPr>
              <a:t>總分</a:t>
            </a:r>
            <a:r>
              <a:rPr lang="en-US" altLang="zh-TW" dirty="0">
                <a:latin typeface="華康細圓體" pitchFamily="49" charset="-120"/>
                <a:ea typeface="華康細圓體" pitchFamily="49" charset="-120"/>
              </a:rPr>
              <a:t>30</a:t>
            </a:r>
            <a:r>
              <a:rPr lang="zh-TW" altLang="en-US" dirty="0">
                <a:latin typeface="華康細圓體" pitchFamily="49" charset="-120"/>
                <a:ea typeface="華康細圓體" pitchFamily="49" charset="-120"/>
              </a:rPr>
              <a:t>分，占總成績</a:t>
            </a:r>
            <a:r>
              <a:rPr lang="en-US" altLang="zh-TW" dirty="0">
                <a:latin typeface="華康細圓體" pitchFamily="49" charset="-120"/>
                <a:ea typeface="華康細圓體" pitchFamily="49" charset="-120"/>
              </a:rPr>
              <a:t>30</a:t>
            </a:r>
            <a:r>
              <a:rPr lang="en-US" altLang="zh-TW" dirty="0" smtClean="0">
                <a:latin typeface="華康細圓體" pitchFamily="49" charset="-120"/>
                <a:ea typeface="華康細圓體" pitchFamily="49" charset="-120"/>
              </a:rPr>
              <a:t>%)</a:t>
            </a:r>
          </a:p>
          <a:p>
            <a:pPr marL="914400" lvl="2" indent="0">
              <a:buNone/>
            </a:pPr>
            <a:r>
              <a:rPr lang="zh-TW" altLang="en-US" dirty="0" smtClean="0">
                <a:latin typeface="華康細圓體" pitchFamily="49" charset="-120"/>
                <a:ea typeface="華康細圓體" pitchFamily="49" charset="-120"/>
              </a:rPr>
              <a:t>  一般條件：</a:t>
            </a:r>
            <a:r>
              <a:rPr lang="en-US" altLang="zh-TW" dirty="0" smtClean="0">
                <a:latin typeface="華康細圓體" pitchFamily="49" charset="-120"/>
                <a:ea typeface="華康細圓體" pitchFamily="49" charset="-120"/>
              </a:rPr>
              <a:t>(1)</a:t>
            </a:r>
            <a:r>
              <a:rPr lang="zh-TW" altLang="en-US" dirty="0" smtClean="0">
                <a:latin typeface="華康細圓體" pitchFamily="49" charset="-120"/>
                <a:ea typeface="華康細圓體" pitchFamily="49" charset="-120"/>
              </a:rPr>
              <a:t>相關群科技藝競賽</a:t>
            </a:r>
            <a:r>
              <a:rPr lang="en-US" altLang="zh-TW" dirty="0" smtClean="0">
                <a:latin typeface="華康細圓體" pitchFamily="49" charset="-120"/>
                <a:ea typeface="華康細圓體" pitchFamily="49" charset="-120"/>
              </a:rPr>
              <a:t>15</a:t>
            </a:r>
            <a:r>
              <a:rPr lang="zh-TW" altLang="en-US" dirty="0" smtClean="0">
                <a:latin typeface="華康細圓體" pitchFamily="49" charset="-120"/>
                <a:ea typeface="華康細圓體" pitchFamily="49" charset="-120"/>
              </a:rPr>
              <a:t>分</a:t>
            </a:r>
            <a:endParaRPr lang="en-US" altLang="zh-TW" dirty="0" smtClean="0">
              <a:latin typeface="華康細圓體" pitchFamily="49" charset="-120"/>
              <a:ea typeface="華康細圓體" pitchFamily="49" charset="-120"/>
            </a:endParaRPr>
          </a:p>
          <a:p>
            <a:pPr marL="914400" lvl="2" indent="0">
              <a:buNone/>
            </a:pPr>
            <a:r>
              <a:rPr lang="zh-TW" altLang="en-US" dirty="0">
                <a:latin typeface="華康細圓體" pitchFamily="49" charset="-120"/>
                <a:ea typeface="華康細圓體" pitchFamily="49" charset="-120"/>
              </a:rPr>
              <a:t> </a:t>
            </a:r>
            <a:r>
              <a:rPr lang="zh-TW" altLang="en-US" dirty="0" smtClean="0">
                <a:latin typeface="華康細圓體" pitchFamily="49" charset="-120"/>
                <a:ea typeface="華康細圓體" pitchFamily="49" charset="-120"/>
              </a:rPr>
              <a:t>           </a:t>
            </a:r>
            <a:r>
              <a:rPr lang="en-US" altLang="zh-TW" dirty="0" smtClean="0">
                <a:latin typeface="華康細圓體" pitchFamily="49" charset="-120"/>
                <a:ea typeface="華康細圓體" pitchFamily="49" charset="-120"/>
              </a:rPr>
              <a:t>(2)</a:t>
            </a:r>
            <a:r>
              <a:rPr lang="zh-TW" altLang="en-US" dirty="0" smtClean="0">
                <a:latin typeface="華康細圓體" pitchFamily="49" charset="-120"/>
                <a:ea typeface="華康細圓體" pitchFamily="49" charset="-120"/>
              </a:rPr>
              <a:t>其他競賽</a:t>
            </a:r>
            <a:r>
              <a:rPr lang="en-US" altLang="zh-TW" dirty="0" smtClean="0">
                <a:latin typeface="華康細圓體" pitchFamily="49" charset="-120"/>
                <a:ea typeface="華康細圓體" pitchFamily="49" charset="-120"/>
              </a:rPr>
              <a:t>10</a:t>
            </a:r>
            <a:r>
              <a:rPr lang="zh-TW" altLang="en-US" dirty="0" smtClean="0">
                <a:latin typeface="華康細圓體" pitchFamily="49" charset="-120"/>
                <a:ea typeface="華康細圓體" pitchFamily="49" charset="-120"/>
              </a:rPr>
              <a:t>分</a:t>
            </a:r>
            <a:endParaRPr lang="en-US" altLang="zh-TW" dirty="0" smtClean="0">
              <a:latin typeface="華康細圓體" pitchFamily="49" charset="-120"/>
              <a:ea typeface="華康細圓體" pitchFamily="49" charset="-120"/>
            </a:endParaRPr>
          </a:p>
          <a:p>
            <a:pPr marL="914400" lvl="2" indent="0">
              <a:buNone/>
            </a:pPr>
            <a:r>
              <a:rPr lang="zh-TW" altLang="en-US" dirty="0">
                <a:latin typeface="華康細圓體" pitchFamily="49" charset="-120"/>
                <a:ea typeface="華康細圓體" pitchFamily="49" charset="-120"/>
              </a:rPr>
              <a:t> </a:t>
            </a:r>
            <a:r>
              <a:rPr lang="zh-TW" altLang="en-US" dirty="0" smtClean="0">
                <a:latin typeface="華康細圓體" pitchFamily="49" charset="-120"/>
                <a:ea typeface="華康細圓體" pitchFamily="49" charset="-120"/>
              </a:rPr>
              <a:t>           </a:t>
            </a:r>
            <a:r>
              <a:rPr lang="en-US" altLang="zh-TW" dirty="0" smtClean="0">
                <a:latin typeface="華康細圓體" pitchFamily="49" charset="-120"/>
                <a:ea typeface="華康細圓體" pitchFamily="49" charset="-120"/>
              </a:rPr>
              <a:t>(3)</a:t>
            </a:r>
            <a:r>
              <a:rPr lang="zh-TW" altLang="en-US" dirty="0" smtClean="0">
                <a:latin typeface="華康細圓體" pitchFamily="49" charset="-120"/>
                <a:ea typeface="華康細圓體" pitchFamily="49" charset="-120"/>
              </a:rPr>
              <a:t>生涯發展規劃書</a:t>
            </a:r>
            <a:r>
              <a:rPr lang="en-US" altLang="zh-TW" dirty="0" smtClean="0">
                <a:latin typeface="華康細圓體" pitchFamily="49" charset="-120"/>
                <a:ea typeface="華康細圓體" pitchFamily="49" charset="-120"/>
              </a:rPr>
              <a:t>5</a:t>
            </a:r>
            <a:r>
              <a:rPr lang="zh-TW" altLang="en-US" dirty="0" smtClean="0">
                <a:latin typeface="華康細圓體" pitchFamily="49" charset="-120"/>
                <a:ea typeface="華康細圓體" pitchFamily="49" charset="-120"/>
              </a:rPr>
              <a:t>分</a:t>
            </a:r>
            <a:endParaRPr lang="en-US" altLang="zh-TW" dirty="0" smtClean="0">
              <a:latin typeface="華康細圓體" pitchFamily="49" charset="-120"/>
              <a:ea typeface="華康細圓體" pitchFamily="49" charset="-120"/>
            </a:endParaRPr>
          </a:p>
          <a:p>
            <a:pPr marL="914400" lvl="2" indent="0">
              <a:buNone/>
            </a:pPr>
            <a:r>
              <a:rPr lang="zh-TW" altLang="en-US" dirty="0" smtClean="0">
                <a:latin typeface="華康細圓體" pitchFamily="49" charset="-120"/>
                <a:ea typeface="華康細圓體" pitchFamily="49" charset="-120"/>
              </a:rPr>
              <a:t>  特別加分條件：</a:t>
            </a:r>
            <a:endParaRPr lang="en-US" altLang="zh-TW" dirty="0" smtClean="0">
              <a:latin typeface="華康細圓體" pitchFamily="49" charset="-120"/>
              <a:ea typeface="華康細圓體" pitchFamily="49" charset="-120"/>
            </a:endParaRPr>
          </a:p>
          <a:p>
            <a:pPr marL="914400" lvl="2" indent="0">
              <a:buNone/>
            </a:pPr>
            <a:r>
              <a:rPr lang="zh-TW" altLang="en-US" dirty="0">
                <a:latin typeface="華康細圓體" pitchFamily="49" charset="-120"/>
                <a:ea typeface="華康細圓體" pitchFamily="49" charset="-120"/>
              </a:rPr>
              <a:t> </a:t>
            </a:r>
            <a:r>
              <a:rPr lang="zh-TW" altLang="en-US" dirty="0" smtClean="0">
                <a:latin typeface="華康細圓體" pitchFamily="49" charset="-120"/>
                <a:ea typeface="華康細圓體" pitchFamily="49" charset="-120"/>
              </a:rPr>
              <a:t>    參加技藝教育社團，職業試探育樂營</a:t>
            </a:r>
            <a:r>
              <a:rPr lang="en-US" altLang="zh-TW" dirty="0" smtClean="0">
                <a:latin typeface="華康細圓體" pitchFamily="49" charset="-120"/>
                <a:ea typeface="華康細圓體" pitchFamily="49" charset="-120"/>
              </a:rPr>
              <a:t>-1</a:t>
            </a:r>
            <a:r>
              <a:rPr lang="zh-TW" altLang="en-US" dirty="0" smtClean="0">
                <a:latin typeface="華康細圓體" pitchFamily="49" charset="-120"/>
                <a:ea typeface="華康細圓體" pitchFamily="49" charset="-120"/>
              </a:rPr>
              <a:t>分</a:t>
            </a:r>
            <a:endParaRPr lang="en-US" altLang="zh-TW" dirty="0" smtClean="0">
              <a:latin typeface="華康細圓體" pitchFamily="49" charset="-120"/>
              <a:ea typeface="華康細圓體" pitchFamily="49" charset="-120"/>
            </a:endParaRPr>
          </a:p>
          <a:p>
            <a:pPr marL="914400" lvl="2" indent="0">
              <a:buNone/>
            </a:pPr>
            <a:r>
              <a:rPr lang="zh-TW" altLang="en-US" dirty="0">
                <a:latin typeface="華康細圓體" pitchFamily="49" charset="-120"/>
                <a:ea typeface="華康細圓體" pitchFamily="49" charset="-120"/>
              </a:rPr>
              <a:t> </a:t>
            </a:r>
            <a:r>
              <a:rPr lang="zh-TW" altLang="en-US" dirty="0" smtClean="0">
                <a:latin typeface="華康細圓體" pitchFamily="49" charset="-120"/>
                <a:ea typeface="華康細圓體" pitchFamily="49" charset="-120"/>
              </a:rPr>
              <a:t>    九年級上學期技藝教育課程</a:t>
            </a:r>
            <a:r>
              <a:rPr lang="en-US" altLang="zh-TW" dirty="0" smtClean="0">
                <a:latin typeface="華康細圓體" pitchFamily="49" charset="-120"/>
                <a:ea typeface="華康細圓體" pitchFamily="49" charset="-120"/>
              </a:rPr>
              <a:t>-2</a:t>
            </a:r>
            <a:r>
              <a:rPr lang="zh-TW" altLang="en-US" dirty="0" smtClean="0">
                <a:latin typeface="華康細圓體" pitchFamily="49" charset="-120"/>
                <a:ea typeface="華康細圓體" pitchFamily="49" charset="-120"/>
              </a:rPr>
              <a:t>分</a:t>
            </a:r>
            <a:endParaRPr lang="en-US" altLang="zh-TW" dirty="0" smtClean="0">
              <a:latin typeface="華康細圓體" pitchFamily="49" charset="-120"/>
              <a:ea typeface="華康細圓體" pitchFamily="49" charset="-120"/>
            </a:endParaRPr>
          </a:p>
          <a:p>
            <a:pPr lvl="2"/>
            <a:r>
              <a:rPr lang="zh-TW" altLang="en-US" dirty="0">
                <a:latin typeface="華康細圓體" pitchFamily="49" charset="-120"/>
                <a:ea typeface="華康細圓體" pitchFamily="49" charset="-120"/>
              </a:rPr>
              <a:t>術科測驗</a:t>
            </a:r>
            <a:r>
              <a:rPr lang="en-US" altLang="zh-TW" dirty="0">
                <a:latin typeface="華康細圓體" pitchFamily="49" charset="-120"/>
                <a:ea typeface="華康細圓體" pitchFamily="49" charset="-120"/>
              </a:rPr>
              <a:t>(</a:t>
            </a:r>
            <a:r>
              <a:rPr lang="zh-TW" altLang="en-US" dirty="0">
                <a:latin typeface="華康細圓體" pitchFamily="49" charset="-120"/>
                <a:ea typeface="華康細圓體" pitchFamily="49" charset="-120"/>
              </a:rPr>
              <a:t>總分</a:t>
            </a:r>
            <a:r>
              <a:rPr lang="en-US" altLang="zh-TW" dirty="0">
                <a:latin typeface="華康細圓體" pitchFamily="49" charset="-120"/>
                <a:ea typeface="華康細圓體" pitchFamily="49" charset="-120"/>
              </a:rPr>
              <a:t>100</a:t>
            </a:r>
            <a:r>
              <a:rPr lang="zh-TW" altLang="en-US" dirty="0">
                <a:latin typeface="華康細圓體" pitchFamily="49" charset="-120"/>
                <a:ea typeface="華康細圓體" pitchFamily="49" charset="-120"/>
              </a:rPr>
              <a:t>分，占總成績</a:t>
            </a:r>
            <a:r>
              <a:rPr lang="en-US" altLang="zh-TW" dirty="0">
                <a:latin typeface="華康細圓體" pitchFamily="49" charset="-120"/>
                <a:ea typeface="華康細圓體" pitchFamily="49" charset="-120"/>
              </a:rPr>
              <a:t>70%)</a:t>
            </a:r>
            <a:endParaRPr lang="en-US" altLang="zh-TW" dirty="0" smtClean="0">
              <a:latin typeface="華康細圓體" pitchFamily="49" charset="-120"/>
              <a:ea typeface="華康細圓體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62300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華康細圓體" pitchFamily="49" charset="-120"/>
                <a:ea typeface="華康細圓體" pitchFamily="49" charset="-120"/>
              </a:rPr>
              <a:t>未來升學</a:t>
            </a:r>
            <a:r>
              <a:rPr lang="en-US" altLang="zh-TW" dirty="0" smtClean="0">
                <a:latin typeface="華康細圓體" pitchFamily="49" charset="-120"/>
                <a:ea typeface="華康細圓體" pitchFamily="49" charset="-120"/>
              </a:rPr>
              <a:t>-2</a:t>
            </a:r>
            <a:endParaRPr lang="zh-TW" altLang="en-US" dirty="0">
              <a:latin typeface="華康細圓體" pitchFamily="49" charset="-120"/>
              <a:ea typeface="華康細圓體" pitchFamily="49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700808"/>
            <a:ext cx="8066856" cy="4114800"/>
          </a:xfrm>
        </p:spPr>
        <p:txBody>
          <a:bodyPr/>
          <a:lstStyle/>
          <a:p>
            <a:r>
              <a:rPr lang="zh-TW" altLang="en-US" dirty="0" smtClean="0">
                <a:latin typeface="華康細圓體" pitchFamily="49" charset="-120"/>
                <a:ea typeface="華康細圓體" pitchFamily="49" charset="-120"/>
              </a:rPr>
              <a:t>五專優先免試入學</a:t>
            </a:r>
            <a:r>
              <a:rPr lang="en-US" altLang="zh-TW" dirty="0" smtClean="0">
                <a:latin typeface="華康細圓體" pitchFamily="49" charset="-120"/>
                <a:ea typeface="華康細圓體" pitchFamily="49" charset="-120"/>
              </a:rPr>
              <a:t>(</a:t>
            </a:r>
            <a:r>
              <a:rPr lang="zh-TW" altLang="en-US" dirty="0" smtClean="0">
                <a:latin typeface="華康細圓體" pitchFamily="49" charset="-120"/>
                <a:ea typeface="華康細圓體" pitchFamily="49" charset="-120"/>
              </a:rPr>
              <a:t>滿分</a:t>
            </a:r>
            <a:r>
              <a:rPr lang="en-US" altLang="zh-TW" dirty="0" smtClean="0">
                <a:latin typeface="華康細圓體" pitchFamily="49" charset="-120"/>
                <a:ea typeface="華康細圓體" pitchFamily="49" charset="-120"/>
              </a:rPr>
              <a:t>101</a:t>
            </a:r>
            <a:r>
              <a:rPr lang="zh-TW" altLang="en-US" dirty="0" smtClean="0">
                <a:latin typeface="華康細圓體" pitchFamily="49" charset="-120"/>
                <a:ea typeface="華康細圓體" pitchFamily="49" charset="-120"/>
              </a:rPr>
              <a:t>分</a:t>
            </a:r>
            <a:r>
              <a:rPr lang="en-US" altLang="zh-TW" dirty="0" smtClean="0">
                <a:latin typeface="華康細圓體" pitchFamily="49" charset="-120"/>
                <a:ea typeface="華康細圓體" pitchFamily="49" charset="-120"/>
              </a:rPr>
              <a:t>)</a:t>
            </a:r>
          </a:p>
          <a:p>
            <a:pPr lvl="1"/>
            <a:r>
              <a:rPr lang="zh-TW" altLang="en-US" dirty="0">
                <a:latin typeface="華康細圓體" pitchFamily="49" charset="-120"/>
                <a:ea typeface="華康細圓體" pitchFamily="49" charset="-120"/>
              </a:rPr>
              <a:t>技藝教育課程平均總成績達</a:t>
            </a:r>
            <a:r>
              <a:rPr lang="en-US" altLang="zh-TW" dirty="0">
                <a:latin typeface="華康細圓體" pitchFamily="49" charset="-120"/>
                <a:ea typeface="華康細圓體" pitchFamily="49" charset="-120"/>
              </a:rPr>
              <a:t>90</a:t>
            </a:r>
            <a:r>
              <a:rPr lang="zh-TW" altLang="en-US" dirty="0">
                <a:latin typeface="華康細圓體" pitchFamily="49" charset="-120"/>
                <a:ea typeface="華康細圓體" pitchFamily="49" charset="-120"/>
              </a:rPr>
              <a:t>分以上者得</a:t>
            </a:r>
            <a:r>
              <a:rPr lang="en-US" altLang="zh-TW" dirty="0">
                <a:latin typeface="華康細圓體" pitchFamily="49" charset="-120"/>
                <a:ea typeface="華康細圓體" pitchFamily="49" charset="-120"/>
              </a:rPr>
              <a:t>3</a:t>
            </a:r>
            <a:r>
              <a:rPr lang="zh-TW" altLang="en-US" dirty="0">
                <a:latin typeface="華康細圓體" pitchFamily="49" charset="-120"/>
                <a:ea typeface="華康細圓體" pitchFamily="49" charset="-120"/>
              </a:rPr>
              <a:t>分</a:t>
            </a:r>
            <a:endParaRPr lang="en-US" altLang="zh-TW" dirty="0">
              <a:latin typeface="華康細圓體" pitchFamily="49" charset="-120"/>
              <a:ea typeface="華康細圓體" pitchFamily="49" charset="-120"/>
            </a:endParaRPr>
          </a:p>
          <a:p>
            <a:pPr lvl="1"/>
            <a:r>
              <a:rPr lang="zh-TW" altLang="en-US" dirty="0">
                <a:latin typeface="華康細圓體" pitchFamily="49" charset="-120"/>
                <a:ea typeface="華康細圓體" pitchFamily="49" charset="-120"/>
              </a:rPr>
              <a:t>技藝教育課程平均總成績達</a:t>
            </a:r>
            <a:r>
              <a:rPr lang="en-US" altLang="zh-TW" dirty="0">
                <a:latin typeface="華康細圓體" pitchFamily="49" charset="-120"/>
                <a:ea typeface="華康細圓體" pitchFamily="49" charset="-120"/>
              </a:rPr>
              <a:t>80-89</a:t>
            </a:r>
            <a:r>
              <a:rPr lang="zh-TW" altLang="en-US" dirty="0">
                <a:latin typeface="華康細圓體" pitchFamily="49" charset="-120"/>
                <a:ea typeface="華康細圓體" pitchFamily="49" charset="-120"/>
              </a:rPr>
              <a:t>分者得</a:t>
            </a:r>
            <a:r>
              <a:rPr lang="en-US" altLang="zh-TW" dirty="0" smtClean="0">
                <a:latin typeface="華康細圓體" pitchFamily="49" charset="-120"/>
                <a:ea typeface="華康細圓體" pitchFamily="49" charset="-120"/>
              </a:rPr>
              <a:t>2.5</a:t>
            </a:r>
            <a:r>
              <a:rPr lang="zh-TW" altLang="en-US" dirty="0" smtClean="0">
                <a:latin typeface="華康細圓體" pitchFamily="49" charset="-120"/>
                <a:ea typeface="華康細圓體" pitchFamily="49" charset="-120"/>
              </a:rPr>
              <a:t>分</a:t>
            </a:r>
            <a:endParaRPr lang="en-US" altLang="zh-TW" dirty="0">
              <a:latin typeface="華康細圓體" pitchFamily="49" charset="-120"/>
              <a:ea typeface="華康細圓體" pitchFamily="49" charset="-120"/>
            </a:endParaRPr>
          </a:p>
          <a:p>
            <a:pPr lvl="1"/>
            <a:r>
              <a:rPr lang="zh-TW" altLang="en-US" dirty="0">
                <a:latin typeface="華康細圓體" pitchFamily="49" charset="-120"/>
                <a:ea typeface="華康細圓體" pitchFamily="49" charset="-120"/>
              </a:rPr>
              <a:t>技藝教育課程平均總成績</a:t>
            </a:r>
            <a:r>
              <a:rPr lang="zh-TW" altLang="en-US" dirty="0" smtClean="0">
                <a:latin typeface="華康細圓體" pitchFamily="49" charset="-120"/>
                <a:ea typeface="華康細圓體" pitchFamily="49" charset="-120"/>
              </a:rPr>
              <a:t>達</a:t>
            </a:r>
            <a:r>
              <a:rPr lang="en-US" altLang="zh-TW" dirty="0" smtClean="0">
                <a:latin typeface="華康細圓體" pitchFamily="49" charset="-120"/>
                <a:ea typeface="華康細圓體" pitchFamily="49" charset="-120"/>
              </a:rPr>
              <a:t>70-79</a:t>
            </a:r>
            <a:r>
              <a:rPr lang="zh-TW" altLang="en-US" dirty="0">
                <a:latin typeface="華康細圓體" pitchFamily="49" charset="-120"/>
                <a:ea typeface="華康細圓體" pitchFamily="49" charset="-120"/>
              </a:rPr>
              <a:t>分者得</a:t>
            </a:r>
            <a:r>
              <a:rPr lang="en-US" altLang="zh-TW" dirty="0" smtClean="0">
                <a:latin typeface="華康細圓體" pitchFamily="49" charset="-120"/>
                <a:ea typeface="華康細圓體" pitchFamily="49" charset="-120"/>
              </a:rPr>
              <a:t>1.5</a:t>
            </a:r>
            <a:r>
              <a:rPr lang="zh-TW" altLang="en-US" dirty="0" smtClean="0">
                <a:latin typeface="華康細圓體" pitchFamily="49" charset="-120"/>
                <a:ea typeface="華康細圓體" pitchFamily="49" charset="-120"/>
              </a:rPr>
              <a:t>分</a:t>
            </a:r>
            <a:endParaRPr lang="en-US" altLang="zh-TW" dirty="0" smtClean="0">
              <a:latin typeface="華康細圓體" pitchFamily="49" charset="-120"/>
              <a:ea typeface="華康細圓體" pitchFamily="49" charset="-120"/>
            </a:endParaRPr>
          </a:p>
          <a:p>
            <a:pPr lvl="1"/>
            <a:r>
              <a:rPr lang="zh-TW" altLang="en-US" dirty="0">
                <a:latin typeface="華康細圓體" pitchFamily="49" charset="-120"/>
                <a:ea typeface="華康細圓體" pitchFamily="49" charset="-120"/>
              </a:rPr>
              <a:t>技藝教育課程平均總成績</a:t>
            </a:r>
            <a:r>
              <a:rPr lang="zh-TW" altLang="en-US" dirty="0" smtClean="0">
                <a:latin typeface="華康細圓體" pitchFamily="49" charset="-120"/>
                <a:ea typeface="華康細圓體" pitchFamily="49" charset="-120"/>
              </a:rPr>
              <a:t>達</a:t>
            </a:r>
            <a:r>
              <a:rPr lang="en-US" altLang="zh-TW" dirty="0" smtClean="0">
                <a:latin typeface="華康細圓體" pitchFamily="49" charset="-120"/>
                <a:ea typeface="華康細圓體" pitchFamily="49" charset="-120"/>
              </a:rPr>
              <a:t>60-69</a:t>
            </a:r>
            <a:r>
              <a:rPr lang="zh-TW" altLang="en-US" dirty="0">
                <a:latin typeface="華康細圓體" pitchFamily="49" charset="-120"/>
                <a:ea typeface="華康細圓體" pitchFamily="49" charset="-120"/>
              </a:rPr>
              <a:t>分者得</a:t>
            </a:r>
            <a:r>
              <a:rPr lang="en-US" altLang="zh-TW" dirty="0" smtClean="0">
                <a:latin typeface="華康細圓體" pitchFamily="49" charset="-120"/>
                <a:ea typeface="華康細圓體" pitchFamily="49" charset="-120"/>
              </a:rPr>
              <a:t>1</a:t>
            </a:r>
            <a:r>
              <a:rPr lang="zh-TW" altLang="en-US" dirty="0" smtClean="0">
                <a:latin typeface="華康細圓體" pitchFamily="49" charset="-120"/>
                <a:ea typeface="華康細圓體" pitchFamily="49" charset="-120"/>
              </a:rPr>
              <a:t>分</a:t>
            </a:r>
            <a:endParaRPr lang="en-US" altLang="zh-TW" dirty="0" smtClean="0">
              <a:latin typeface="華康細圓體" pitchFamily="49" charset="-120"/>
              <a:ea typeface="華康細圓體" pitchFamily="49" charset="-120"/>
            </a:endParaRPr>
          </a:p>
          <a:p>
            <a:r>
              <a:rPr lang="zh-TW" altLang="en-US" dirty="0" smtClean="0">
                <a:latin typeface="華康細圓體" pitchFamily="49" charset="-120"/>
                <a:ea typeface="華康細圓體" pitchFamily="49" charset="-120"/>
              </a:rPr>
              <a:t>五專</a:t>
            </a:r>
            <a:r>
              <a:rPr lang="zh-TW" altLang="en-US" dirty="0">
                <a:latin typeface="華康細圓體" pitchFamily="49" charset="-120"/>
                <a:ea typeface="華康細圓體" pitchFamily="49" charset="-120"/>
              </a:rPr>
              <a:t>免試</a:t>
            </a:r>
            <a:r>
              <a:rPr lang="zh-TW" altLang="en-US" dirty="0" smtClean="0">
                <a:latin typeface="華康細圓體" pitchFamily="49" charset="-120"/>
                <a:ea typeface="華康細圓體" pitchFamily="49" charset="-120"/>
              </a:rPr>
              <a:t>入學</a:t>
            </a:r>
            <a:r>
              <a:rPr lang="en-US" altLang="zh-TW" dirty="0" smtClean="0">
                <a:latin typeface="華康細圓體" pitchFamily="49" charset="-120"/>
                <a:ea typeface="華康細圓體" pitchFamily="49" charset="-120"/>
              </a:rPr>
              <a:t>(</a:t>
            </a:r>
            <a:r>
              <a:rPr lang="zh-TW" altLang="en-US" dirty="0" smtClean="0">
                <a:latin typeface="華康細圓體" pitchFamily="49" charset="-120"/>
                <a:ea typeface="華康細圓體" pitchFamily="49" charset="-120"/>
              </a:rPr>
              <a:t>滿分</a:t>
            </a:r>
            <a:r>
              <a:rPr lang="en-US" altLang="zh-TW" dirty="0" smtClean="0">
                <a:latin typeface="華康細圓體" pitchFamily="49" charset="-120"/>
                <a:ea typeface="華康細圓體" pitchFamily="49" charset="-120"/>
              </a:rPr>
              <a:t>50</a:t>
            </a:r>
            <a:r>
              <a:rPr lang="zh-TW" altLang="en-US" dirty="0" smtClean="0">
                <a:latin typeface="華康細圓體" pitchFamily="49" charset="-120"/>
                <a:ea typeface="華康細圓體" pitchFamily="49" charset="-120"/>
              </a:rPr>
              <a:t>分</a:t>
            </a:r>
            <a:r>
              <a:rPr lang="en-US" altLang="zh-TW" dirty="0" smtClean="0">
                <a:latin typeface="華康細圓體" pitchFamily="49" charset="-120"/>
                <a:ea typeface="華康細圓體" pitchFamily="49" charset="-120"/>
              </a:rPr>
              <a:t>)</a:t>
            </a:r>
          </a:p>
          <a:p>
            <a:pPr lvl="1"/>
            <a:r>
              <a:rPr lang="zh-TW" altLang="en-US" dirty="0">
                <a:latin typeface="華康細圓體" pitchFamily="49" charset="-120"/>
                <a:ea typeface="華康細圓體" pitchFamily="49" charset="-120"/>
              </a:rPr>
              <a:t>技藝教育課程平均總成績達</a:t>
            </a:r>
            <a:r>
              <a:rPr lang="en-US" altLang="zh-TW" dirty="0">
                <a:latin typeface="華康細圓體" pitchFamily="49" charset="-120"/>
                <a:ea typeface="華康細圓體" pitchFamily="49" charset="-120"/>
              </a:rPr>
              <a:t>90</a:t>
            </a:r>
            <a:r>
              <a:rPr lang="zh-TW" altLang="en-US" dirty="0">
                <a:latin typeface="華康細圓體" pitchFamily="49" charset="-120"/>
                <a:ea typeface="華康細圓體" pitchFamily="49" charset="-120"/>
              </a:rPr>
              <a:t>分以上者得</a:t>
            </a:r>
            <a:r>
              <a:rPr lang="en-US" altLang="zh-TW" dirty="0">
                <a:latin typeface="華康細圓體" pitchFamily="49" charset="-120"/>
                <a:ea typeface="華康細圓體" pitchFamily="49" charset="-120"/>
              </a:rPr>
              <a:t>3</a:t>
            </a:r>
            <a:r>
              <a:rPr lang="zh-TW" altLang="en-US" dirty="0" smtClean="0">
                <a:latin typeface="華康細圓體" pitchFamily="49" charset="-120"/>
                <a:ea typeface="華康細圓體" pitchFamily="49" charset="-120"/>
              </a:rPr>
              <a:t>分</a:t>
            </a:r>
            <a:endParaRPr lang="en-US" altLang="zh-TW" dirty="0" smtClean="0">
              <a:latin typeface="華康細圓體" pitchFamily="49" charset="-120"/>
              <a:ea typeface="華康細圓體" pitchFamily="49" charset="-120"/>
            </a:endParaRPr>
          </a:p>
          <a:p>
            <a:pPr lvl="1"/>
            <a:r>
              <a:rPr lang="zh-TW" altLang="en-US" dirty="0">
                <a:latin typeface="華康細圓體" pitchFamily="49" charset="-120"/>
                <a:ea typeface="華康細圓體" pitchFamily="49" charset="-120"/>
              </a:rPr>
              <a:t>技藝教育課程平均總成績</a:t>
            </a:r>
            <a:r>
              <a:rPr lang="zh-TW" altLang="en-US" dirty="0" smtClean="0">
                <a:latin typeface="華康細圓體" pitchFamily="49" charset="-120"/>
                <a:ea typeface="華康細圓體" pitchFamily="49" charset="-120"/>
              </a:rPr>
              <a:t>達</a:t>
            </a:r>
            <a:r>
              <a:rPr lang="en-US" altLang="zh-TW" dirty="0" smtClean="0">
                <a:latin typeface="華康細圓體" pitchFamily="49" charset="-120"/>
                <a:ea typeface="華康細圓體" pitchFamily="49" charset="-120"/>
              </a:rPr>
              <a:t>80-89</a:t>
            </a:r>
            <a:r>
              <a:rPr lang="zh-TW" altLang="en-US" dirty="0" smtClean="0">
                <a:latin typeface="華康細圓體" pitchFamily="49" charset="-120"/>
                <a:ea typeface="華康細圓體" pitchFamily="49" charset="-120"/>
              </a:rPr>
              <a:t>分者得</a:t>
            </a:r>
            <a:r>
              <a:rPr lang="en-US" altLang="zh-TW" dirty="0" smtClean="0">
                <a:latin typeface="華康細圓體" pitchFamily="49" charset="-120"/>
                <a:ea typeface="華康細圓體" pitchFamily="49" charset="-120"/>
              </a:rPr>
              <a:t>2</a:t>
            </a:r>
            <a:r>
              <a:rPr lang="zh-TW" altLang="en-US" dirty="0" smtClean="0">
                <a:latin typeface="華康細圓體" pitchFamily="49" charset="-120"/>
                <a:ea typeface="華康細圓體" pitchFamily="49" charset="-120"/>
              </a:rPr>
              <a:t>分</a:t>
            </a:r>
            <a:endParaRPr lang="en-US" altLang="zh-TW" dirty="0" smtClean="0">
              <a:latin typeface="華康細圓體" pitchFamily="49" charset="-120"/>
              <a:ea typeface="華康細圓體" pitchFamily="49" charset="-120"/>
            </a:endParaRPr>
          </a:p>
          <a:p>
            <a:pPr lvl="1"/>
            <a:r>
              <a:rPr lang="zh-TW" altLang="en-US" dirty="0">
                <a:latin typeface="華康細圓體" pitchFamily="49" charset="-120"/>
                <a:ea typeface="華康細圓體" pitchFamily="49" charset="-120"/>
              </a:rPr>
              <a:t>技藝教育課程平均總成績</a:t>
            </a:r>
            <a:r>
              <a:rPr lang="zh-TW" altLang="en-US" dirty="0" smtClean="0">
                <a:latin typeface="華康細圓體" pitchFamily="49" charset="-120"/>
                <a:ea typeface="華康細圓體" pitchFamily="49" charset="-120"/>
              </a:rPr>
              <a:t>達</a:t>
            </a:r>
            <a:r>
              <a:rPr lang="en-US" altLang="zh-TW" dirty="0" smtClean="0">
                <a:latin typeface="華康細圓體" pitchFamily="49" charset="-120"/>
                <a:ea typeface="華康細圓體" pitchFamily="49" charset="-120"/>
              </a:rPr>
              <a:t>60-79</a:t>
            </a:r>
            <a:r>
              <a:rPr lang="zh-TW" altLang="en-US" dirty="0" smtClean="0">
                <a:latin typeface="華康細圓體" pitchFamily="49" charset="-120"/>
                <a:ea typeface="華康細圓體" pitchFamily="49" charset="-120"/>
              </a:rPr>
              <a:t>分者得</a:t>
            </a:r>
            <a:r>
              <a:rPr lang="en-US" altLang="zh-TW" dirty="0" smtClean="0">
                <a:latin typeface="華康細圓體" pitchFamily="49" charset="-120"/>
                <a:ea typeface="華康細圓體" pitchFamily="49" charset="-120"/>
              </a:rPr>
              <a:t>1</a:t>
            </a:r>
            <a:r>
              <a:rPr lang="zh-TW" altLang="en-US" dirty="0" smtClean="0">
                <a:latin typeface="華康細圓體" pitchFamily="49" charset="-120"/>
                <a:ea typeface="華康細圓體" pitchFamily="49" charset="-120"/>
              </a:rPr>
              <a:t>分</a:t>
            </a:r>
            <a:endParaRPr lang="zh-TW" altLang="en-US" dirty="0">
              <a:latin typeface="華康細圓體" pitchFamily="49" charset="-120"/>
              <a:ea typeface="華康細圓體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86737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標題 1"/>
          <p:cNvSpPr txBox="1">
            <a:spLocks/>
          </p:cNvSpPr>
          <p:nvPr/>
        </p:nvSpPr>
        <p:spPr bwMode="auto">
          <a:xfrm>
            <a:off x="1619670" y="274638"/>
            <a:ext cx="7272810" cy="1143000"/>
          </a:xfrm>
          <a:prstGeom prst="rect">
            <a:avLst/>
          </a:prstGeom>
          <a:solidFill>
            <a:srgbClr val="F8F8F8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200">
                <a:solidFill>
                  <a:schemeClr val="tx2"/>
                </a:solidFill>
                <a:latin typeface="Arial" charset="0"/>
                <a:ea typeface="新細明體" charset="-12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200">
                <a:solidFill>
                  <a:schemeClr val="tx2"/>
                </a:solidFill>
                <a:latin typeface="Arial" charset="0"/>
                <a:ea typeface="新細明體" charset="-12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200">
                <a:solidFill>
                  <a:schemeClr val="tx2"/>
                </a:solidFill>
                <a:latin typeface="Arial" charset="0"/>
                <a:ea typeface="新細明體" charset="-12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4200">
                <a:solidFill>
                  <a:schemeClr val="tx2"/>
                </a:solidFill>
                <a:latin typeface="Arial" charset="0"/>
                <a:ea typeface="新細明體" charset="-12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4200">
                <a:solidFill>
                  <a:schemeClr val="tx2"/>
                </a:solidFill>
                <a:latin typeface="Arial" charset="0"/>
                <a:ea typeface="新細明體" charset="-12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4200">
                <a:solidFill>
                  <a:schemeClr val="tx2"/>
                </a:solidFill>
                <a:latin typeface="Arial" charset="0"/>
                <a:ea typeface="新細明體" charset="-12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4200">
                <a:solidFill>
                  <a:schemeClr val="tx2"/>
                </a:solidFill>
                <a:latin typeface="Arial" charset="0"/>
                <a:ea typeface="新細明體" charset="-12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4200">
                <a:solidFill>
                  <a:schemeClr val="tx2"/>
                </a:solidFill>
                <a:latin typeface="Arial" charset="0"/>
                <a:ea typeface="新細明體" charset="-120"/>
              </a:defRPr>
            </a:lvl9pPr>
          </a:lstStyle>
          <a:p>
            <a:r>
              <a:rPr lang="zh-TW" altLang="en-US" dirty="0" smtClean="0">
                <a:latin typeface="華康細圓體" pitchFamily="49" charset="-120"/>
                <a:ea typeface="華康細圓體" pitchFamily="49" charset="-120"/>
              </a:rPr>
              <a:t>校內流程</a:t>
            </a:r>
          </a:p>
        </p:txBody>
      </p:sp>
      <p:sp>
        <p:nvSpPr>
          <p:cNvPr id="7" name="圓角矩形 6"/>
          <p:cNvSpPr/>
          <p:nvPr/>
        </p:nvSpPr>
        <p:spPr>
          <a:xfrm>
            <a:off x="107504" y="1484784"/>
            <a:ext cx="1296144" cy="432048"/>
          </a:xfrm>
          <a:prstGeom prst="roundRect">
            <a:avLst/>
          </a:prstGeom>
          <a:solidFill>
            <a:srgbClr val="99CCFF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8" name="圓角矩形 7"/>
          <p:cNvSpPr/>
          <p:nvPr/>
        </p:nvSpPr>
        <p:spPr>
          <a:xfrm>
            <a:off x="122544" y="2276872"/>
            <a:ext cx="1296144" cy="432048"/>
          </a:xfrm>
          <a:prstGeom prst="roundRect">
            <a:avLst/>
          </a:prstGeom>
          <a:solidFill>
            <a:srgbClr val="99CCFF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9" name="圓角矩形 8"/>
          <p:cNvSpPr/>
          <p:nvPr/>
        </p:nvSpPr>
        <p:spPr>
          <a:xfrm>
            <a:off x="122544" y="3140968"/>
            <a:ext cx="1497127" cy="432048"/>
          </a:xfrm>
          <a:prstGeom prst="roundRect">
            <a:avLst/>
          </a:prstGeom>
          <a:solidFill>
            <a:srgbClr val="99CCFF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0" name="圓角矩形 9"/>
          <p:cNvSpPr/>
          <p:nvPr/>
        </p:nvSpPr>
        <p:spPr>
          <a:xfrm>
            <a:off x="122543" y="4005064"/>
            <a:ext cx="1497127" cy="432048"/>
          </a:xfrm>
          <a:prstGeom prst="roundRect">
            <a:avLst/>
          </a:prstGeom>
          <a:solidFill>
            <a:srgbClr val="99CCFF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1" name="圓角矩形 10"/>
          <p:cNvSpPr/>
          <p:nvPr/>
        </p:nvSpPr>
        <p:spPr>
          <a:xfrm>
            <a:off x="122544" y="4869160"/>
            <a:ext cx="1497126" cy="720080"/>
          </a:xfrm>
          <a:prstGeom prst="roundRect">
            <a:avLst/>
          </a:prstGeom>
          <a:solidFill>
            <a:srgbClr val="99CCFF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2" name="圓角矩形 11"/>
          <p:cNvSpPr/>
          <p:nvPr/>
        </p:nvSpPr>
        <p:spPr>
          <a:xfrm>
            <a:off x="122544" y="6021288"/>
            <a:ext cx="748562" cy="432048"/>
          </a:xfrm>
          <a:prstGeom prst="roundRect">
            <a:avLst/>
          </a:prstGeom>
          <a:solidFill>
            <a:srgbClr val="99CCFF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graphicFrame>
        <p:nvGraphicFramePr>
          <p:cNvPr id="13" name="內容版面配置區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603370778"/>
              </p:ext>
            </p:extLst>
          </p:nvPr>
        </p:nvGraphicFramePr>
        <p:xfrm>
          <a:off x="122238" y="1484313"/>
          <a:ext cx="8913812" cy="519747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32281"/>
                <a:gridCol w="7381531"/>
              </a:tblGrid>
              <a:tr h="838302">
                <a:tc>
                  <a:txBody>
                    <a:bodyPr/>
                    <a:lstStyle/>
                    <a:p>
                      <a:r>
                        <a:rPr lang="zh-TW" altLang="en-US" sz="2000" b="1" dirty="0" smtClean="0"/>
                        <a:t>提出申請</a:t>
                      </a:r>
                      <a:endParaRPr lang="zh-TW" altLang="en-US" sz="2000" b="1" dirty="0"/>
                    </a:p>
                  </a:txBody>
                  <a:tcPr marL="91439" marR="91439" marT="45726" marB="45726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sz="2000" dirty="0" smtClean="0">
                          <a:solidFill>
                            <a:schemeClr val="accent4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申請者：家長或學生</a:t>
                      </a:r>
                      <a:endParaRPr lang="en-US" altLang="zh-TW" sz="2000" dirty="0" smtClean="0">
                        <a:solidFill>
                          <a:schemeClr val="accent4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sz="2000" dirty="0" smtClean="0">
                          <a:solidFill>
                            <a:schemeClr val="accent4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時間：</a:t>
                      </a:r>
                      <a:r>
                        <a:rPr lang="en-US" altLang="zh-TW" sz="2000" dirty="0" smtClean="0">
                          <a:solidFill>
                            <a:schemeClr val="accent4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5</a:t>
                      </a:r>
                      <a:r>
                        <a:rPr lang="zh-TW" altLang="en-US" sz="2000" dirty="0" smtClean="0">
                          <a:solidFill>
                            <a:schemeClr val="accent4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月</a:t>
                      </a:r>
                      <a:r>
                        <a:rPr lang="en-US" altLang="zh-TW" sz="2000" dirty="0" smtClean="0">
                          <a:solidFill>
                            <a:schemeClr val="accent4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11</a:t>
                      </a:r>
                      <a:r>
                        <a:rPr lang="zh-TW" altLang="en-US" sz="2000" dirty="0" smtClean="0">
                          <a:solidFill>
                            <a:schemeClr val="accent4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日前</a:t>
                      </a:r>
                      <a:endParaRPr lang="en-US" altLang="zh-TW" sz="2000" dirty="0" smtClean="0">
                        <a:solidFill>
                          <a:schemeClr val="accent4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altLang="zh-TW" sz="900" dirty="0" smtClean="0">
                        <a:solidFill>
                          <a:schemeClr val="accent4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1439" marR="91439" marT="45726" marB="45726">
                    <a:solidFill>
                      <a:srgbClr val="FFFFFF">
                        <a:alpha val="50196"/>
                      </a:srgbClr>
                    </a:solidFill>
                  </a:tcPr>
                </a:tc>
              </a:tr>
              <a:tr h="838302">
                <a:tc>
                  <a:txBody>
                    <a:bodyPr/>
                    <a:lstStyle/>
                    <a:p>
                      <a:r>
                        <a:rPr lang="zh-TW" altLang="en-US" sz="2000" b="1" dirty="0" smtClean="0"/>
                        <a:t>申請確認</a:t>
                      </a:r>
                      <a:endParaRPr lang="zh-TW" altLang="en-US" sz="2000" b="1" dirty="0"/>
                    </a:p>
                  </a:txBody>
                  <a:tcPr marL="91439" marR="91439" marT="45726" marB="45726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sz="2000" dirty="0" smtClean="0">
                          <a:solidFill>
                            <a:schemeClr val="accent4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了解學生參加技藝班的原因，確認有興趣的職群</a:t>
                      </a:r>
                      <a:endParaRPr lang="en-US" altLang="zh-TW" sz="2000" dirty="0" smtClean="0">
                        <a:solidFill>
                          <a:schemeClr val="accent4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sz="2000" dirty="0" smtClean="0">
                          <a:solidFill>
                            <a:schemeClr val="accent4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與家長聯繫，使其知悉課程、公假及自行負責往返交通之安全</a:t>
                      </a:r>
                      <a:endParaRPr lang="en-US" altLang="zh-TW" sz="2000" dirty="0" smtClean="0">
                        <a:solidFill>
                          <a:schemeClr val="accent4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zh-TW" altLang="en-US" sz="900" dirty="0">
                        <a:solidFill>
                          <a:schemeClr val="accent4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1439" marR="91439" marT="45726" marB="45726">
                    <a:solidFill>
                      <a:srgbClr val="FFFFFF">
                        <a:alpha val="50196"/>
                      </a:srgbClr>
                    </a:solidFill>
                  </a:tcPr>
                </a:tc>
              </a:tr>
              <a:tr h="838302">
                <a:tc>
                  <a:txBody>
                    <a:bodyPr/>
                    <a:lstStyle/>
                    <a:p>
                      <a:r>
                        <a:rPr lang="zh-TW" altLang="en-US" sz="2000" b="1" dirty="0" smtClean="0"/>
                        <a:t>向高職報名</a:t>
                      </a:r>
                      <a:endParaRPr lang="zh-TW" altLang="en-US" sz="2000" b="1" dirty="0"/>
                    </a:p>
                  </a:txBody>
                  <a:tcPr marL="91439" marR="91439" marT="45726" marB="45726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sz="2000" dirty="0" smtClean="0">
                          <a:solidFill>
                            <a:schemeClr val="accent4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教育局提供混校併班的高職名單</a:t>
                      </a:r>
                      <a:endParaRPr lang="en-US" altLang="zh-TW" sz="2000" dirty="0" smtClean="0">
                        <a:solidFill>
                          <a:schemeClr val="accent4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sz="2000" dirty="0" smtClean="0">
                          <a:solidFill>
                            <a:schemeClr val="accent4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與高職端聯繫，尋找合作學校</a:t>
                      </a:r>
                      <a:endParaRPr lang="en-US" altLang="zh-TW" sz="2000" dirty="0" smtClean="0">
                        <a:solidFill>
                          <a:schemeClr val="accent4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altLang="zh-TW" sz="900" dirty="0" smtClean="0">
                        <a:solidFill>
                          <a:schemeClr val="accent4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1439" marR="91439" marT="45726" marB="45726">
                    <a:solidFill>
                      <a:srgbClr val="FFFFFF">
                        <a:alpha val="50196"/>
                      </a:srgbClr>
                    </a:solidFill>
                  </a:tcPr>
                </a:tc>
              </a:tr>
              <a:tr h="838302">
                <a:tc>
                  <a:txBody>
                    <a:bodyPr/>
                    <a:lstStyle/>
                    <a:p>
                      <a:r>
                        <a:rPr lang="zh-TW" altLang="en-US" sz="2000" b="1" dirty="0" smtClean="0"/>
                        <a:t>同意書簽名</a:t>
                      </a:r>
                      <a:endParaRPr lang="zh-TW" altLang="en-US" sz="2000" b="1" dirty="0"/>
                    </a:p>
                  </a:txBody>
                  <a:tcPr marL="91439" marR="91439" marT="45726" marB="45726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sz="2000" dirty="0" smtClean="0">
                          <a:solidFill>
                            <a:schemeClr val="accent4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同意書內容清楚說明學生課程、公假、往返交通之責任</a:t>
                      </a:r>
                      <a:endParaRPr lang="en-US" altLang="zh-TW" sz="2000" dirty="0" smtClean="0">
                        <a:solidFill>
                          <a:schemeClr val="accent4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sz="2000" dirty="0" smtClean="0">
                          <a:solidFill>
                            <a:schemeClr val="accent4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請家長及導師了解後簽名確認</a:t>
                      </a:r>
                      <a:endParaRPr lang="en-US" altLang="zh-TW" sz="2000" dirty="0" smtClean="0">
                        <a:solidFill>
                          <a:schemeClr val="accent4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zh-TW" altLang="en-US" sz="900" dirty="0">
                        <a:solidFill>
                          <a:schemeClr val="accent4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1439" marR="91439" marT="45726" marB="45726">
                    <a:solidFill>
                      <a:srgbClr val="FFFFFF">
                        <a:alpha val="50196"/>
                      </a:srgbClr>
                    </a:solidFill>
                  </a:tcPr>
                </a:tc>
              </a:tr>
              <a:tr h="1143140">
                <a:tc>
                  <a:txBody>
                    <a:bodyPr/>
                    <a:lstStyle/>
                    <a:p>
                      <a:r>
                        <a:rPr lang="zh-TW" altLang="en-US" sz="2000" b="1" dirty="0" smtClean="0"/>
                        <a:t>各行政單位支援</a:t>
                      </a:r>
                      <a:endParaRPr lang="zh-TW" altLang="en-US" sz="2000" b="1" dirty="0"/>
                    </a:p>
                  </a:txBody>
                  <a:tcPr marL="91439" marR="91439" marT="45726" marB="45726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sz="2000" dirty="0" smtClean="0">
                          <a:solidFill>
                            <a:schemeClr val="accent4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輔導處提供名單給教務處及學務處</a:t>
                      </a:r>
                      <a:endParaRPr lang="en-US" altLang="zh-TW" sz="2000" dirty="0" smtClean="0">
                        <a:solidFill>
                          <a:schemeClr val="accent4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sz="2000" dirty="0" smtClean="0">
                          <a:solidFill>
                            <a:schemeClr val="accent4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教務處：確認申請同學該班課程之安排</a:t>
                      </a:r>
                      <a:endParaRPr lang="en-US" altLang="zh-TW" sz="2000" dirty="0" smtClean="0">
                        <a:solidFill>
                          <a:schemeClr val="accent4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zh-TW" altLang="en-US" sz="2000" dirty="0" smtClean="0">
                          <a:solidFill>
                            <a:schemeClr val="accent4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學務處：導師提出公假申請，學務處審核</a:t>
                      </a:r>
                      <a:endParaRPr lang="en-US" altLang="zh-TW" sz="2000" dirty="0" smtClean="0">
                        <a:solidFill>
                          <a:schemeClr val="accent4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zh-TW" altLang="en-US" sz="900" dirty="0">
                        <a:solidFill>
                          <a:schemeClr val="accent4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1439" marR="91439" marT="45726" marB="45726">
                    <a:solidFill>
                      <a:srgbClr val="FFFFFF">
                        <a:alpha val="50196"/>
                      </a:srgbClr>
                    </a:solidFill>
                  </a:tcPr>
                </a:tc>
              </a:tr>
              <a:tr h="701126">
                <a:tc>
                  <a:txBody>
                    <a:bodyPr/>
                    <a:lstStyle/>
                    <a:p>
                      <a:r>
                        <a:rPr lang="zh-TW" altLang="en-US" sz="2000" b="1" dirty="0" smtClean="0"/>
                        <a:t>執行</a:t>
                      </a:r>
                      <a:endParaRPr lang="zh-TW" altLang="en-US" sz="2000" b="1" dirty="0"/>
                    </a:p>
                  </a:txBody>
                  <a:tcPr marL="91439" marR="91439" marT="45726" marB="45726"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zh-TW" altLang="en-US" sz="2000" dirty="0" smtClean="0">
                          <a:solidFill>
                            <a:schemeClr val="accent4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輔導處了解學生上課狀況，定期與高職聯繫</a:t>
                      </a:r>
                      <a:endParaRPr lang="en-US" altLang="zh-TW" sz="2000" dirty="0" smtClean="0">
                        <a:solidFill>
                          <a:schemeClr val="accent4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zh-TW" altLang="en-US" sz="2000" dirty="0" smtClean="0">
                          <a:solidFill>
                            <a:schemeClr val="accent4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必要時召開遴輔會討論</a:t>
                      </a:r>
                      <a:r>
                        <a:rPr lang="en-US" altLang="zh-TW" sz="2000" dirty="0" smtClean="0">
                          <a:solidFill>
                            <a:schemeClr val="accent4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(</a:t>
                      </a:r>
                      <a:r>
                        <a:rPr lang="zh-TW" altLang="en-US" sz="2000" dirty="0" smtClean="0">
                          <a:solidFill>
                            <a:schemeClr val="accent4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如學生課程問題、出缺勤問題</a:t>
                      </a:r>
                      <a:r>
                        <a:rPr lang="en-US" altLang="zh-TW" sz="2000" dirty="0" smtClean="0">
                          <a:solidFill>
                            <a:schemeClr val="accent4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…)</a:t>
                      </a:r>
                      <a:endParaRPr lang="zh-TW" altLang="en-US" sz="2000" dirty="0" smtClean="0">
                        <a:solidFill>
                          <a:schemeClr val="accent4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91439" marR="91439" marT="45726" marB="45726">
                    <a:solidFill>
                      <a:srgbClr val="FFFFFF">
                        <a:alpha val="50196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14" name="向下箭號 13"/>
          <p:cNvSpPr/>
          <p:nvPr/>
        </p:nvSpPr>
        <p:spPr>
          <a:xfrm>
            <a:off x="395288" y="1989138"/>
            <a:ext cx="215900" cy="2159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5" name="向下箭號 14"/>
          <p:cNvSpPr/>
          <p:nvPr/>
        </p:nvSpPr>
        <p:spPr>
          <a:xfrm>
            <a:off x="373063" y="2852738"/>
            <a:ext cx="217487" cy="2159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6" name="向下箭號 15"/>
          <p:cNvSpPr/>
          <p:nvPr/>
        </p:nvSpPr>
        <p:spPr>
          <a:xfrm>
            <a:off x="373063" y="3716338"/>
            <a:ext cx="217487" cy="2174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7" name="向下箭號 16"/>
          <p:cNvSpPr/>
          <p:nvPr/>
        </p:nvSpPr>
        <p:spPr>
          <a:xfrm>
            <a:off x="373063" y="4581525"/>
            <a:ext cx="217487" cy="2159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8" name="向下箭號 17"/>
          <p:cNvSpPr/>
          <p:nvPr/>
        </p:nvSpPr>
        <p:spPr>
          <a:xfrm>
            <a:off x="373063" y="5732463"/>
            <a:ext cx="217487" cy="2174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486073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cho">
  <a:themeElements>
    <a:clrScheme name="Echo 7">
      <a:dk1>
        <a:srgbClr val="336666"/>
      </a:dk1>
      <a:lt1>
        <a:srgbClr val="FFFFFF"/>
      </a:lt1>
      <a:dk2>
        <a:srgbClr val="000000"/>
      </a:dk2>
      <a:lt2>
        <a:srgbClr val="666699"/>
      </a:lt2>
      <a:accent1>
        <a:srgbClr val="99CCCC"/>
      </a:accent1>
      <a:accent2>
        <a:srgbClr val="CCCCCC"/>
      </a:accent2>
      <a:accent3>
        <a:srgbClr val="FFFFFF"/>
      </a:accent3>
      <a:accent4>
        <a:srgbClr val="2A5656"/>
      </a:accent4>
      <a:accent5>
        <a:srgbClr val="CAE2E2"/>
      </a:accent5>
      <a:accent6>
        <a:srgbClr val="B9B9B9"/>
      </a:accent6>
      <a:hlink>
        <a:srgbClr val="006666"/>
      </a:hlink>
      <a:folHlink>
        <a:srgbClr val="B2B2B2"/>
      </a:folHlink>
    </a:clrScheme>
    <a:fontScheme name="Echo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cho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3715</TotalTime>
  <Words>833</Words>
  <Application>Microsoft Office PowerPoint</Application>
  <PresentationFormat>如螢幕大小 (4:3)</PresentationFormat>
  <Paragraphs>68</Paragraphs>
  <Slides>9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0" baseType="lpstr">
      <vt:lpstr>Echo</vt:lpstr>
      <vt:lpstr>技藝教育課程說明</vt:lpstr>
      <vt:lpstr>技藝教育實施方法</vt:lpstr>
      <vt:lpstr>技藝教育實施方法</vt:lpstr>
      <vt:lpstr>技藝教育實施方法</vt:lpstr>
      <vt:lpstr>技藝教育課程設計</vt:lpstr>
      <vt:lpstr>技藝教育課程 學生進路</vt:lpstr>
      <vt:lpstr>未來升學-1</vt:lpstr>
      <vt:lpstr>未來升學-2</vt:lpstr>
      <vt:lpstr>投影片 9</vt:lpstr>
    </vt:vector>
  </TitlesOfParts>
  <Company>NSSH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南山中學 生涯發展教育工作執行委員會</dc:title>
  <dc:creator>user</dc:creator>
  <cp:lastModifiedBy>User</cp:lastModifiedBy>
  <cp:revision>177</cp:revision>
  <dcterms:created xsi:type="dcterms:W3CDTF">2012-09-21T01:29:21Z</dcterms:created>
  <dcterms:modified xsi:type="dcterms:W3CDTF">2018-05-08T04:44:51Z</dcterms:modified>
</cp:coreProperties>
</file>