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8" r:id="rId2"/>
    <p:sldId id="261" r:id="rId3"/>
    <p:sldId id="270" r:id="rId4"/>
    <p:sldId id="272" r:id="rId5"/>
    <p:sldId id="273" r:id="rId6"/>
    <p:sldId id="274" r:id="rId7"/>
    <p:sldId id="278" r:id="rId8"/>
    <p:sldId id="275" r:id="rId9"/>
    <p:sldId id="276" r:id="rId10"/>
    <p:sldId id="277" r:id="rId11"/>
    <p:sldId id="279" r:id="rId12"/>
    <p:sldId id="269" r:id="rId13"/>
    <p:sldId id="280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613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37A259A-938C-449A-87A1-03CF7373B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818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9A432-280D-42CF-8364-C1DA5AEF34D3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1DD97-B476-48B7-B720-9A9C2B81D19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9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489B7-C6C7-4C30-8799-706833099D2A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7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zh-TW" sz="33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zh-TW" sz="1800">
                <a:latin typeface="Microsoft JhengHei UI" panose="020B0604030504040204" pitchFamily="34" charset="-120"/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121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手繪多邊形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latinLnBrk="0">
              <a:spcBef>
                <a:spcPts val="900"/>
              </a:spcBef>
              <a:buNone/>
              <a:defRPr lang="zh-TW" sz="1350"/>
            </a:lvl2pPr>
            <a:lvl3pPr marL="0" indent="0" latinLnBrk="0">
              <a:spcBef>
                <a:spcPts val="900"/>
              </a:spcBef>
              <a:buNone/>
              <a:defRPr lang="zh-TW" sz="1350"/>
            </a:lvl3pPr>
            <a:lvl4pPr marL="0" indent="0" latinLnBrk="0">
              <a:spcBef>
                <a:spcPts val="900"/>
              </a:spcBef>
              <a:buNone/>
              <a:defRPr lang="zh-TW" sz="1350"/>
            </a:lvl4pPr>
            <a:lvl5pPr marL="0" indent="0" latinLnBrk="0">
              <a:spcBef>
                <a:spcPts val="900"/>
              </a:spcBef>
              <a:buNone/>
              <a:defRPr lang="zh-TW"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文字版面配置區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latinLnBrk="0">
              <a:spcBef>
                <a:spcPts val="900"/>
              </a:spcBef>
              <a:buNone/>
              <a:defRPr lang="zh-TW" sz="1350"/>
            </a:lvl2pPr>
            <a:lvl3pPr marL="0" indent="0" latinLnBrk="0">
              <a:spcBef>
                <a:spcPts val="900"/>
              </a:spcBef>
              <a:buNone/>
              <a:defRPr lang="zh-TW" sz="1350"/>
            </a:lvl3pPr>
            <a:lvl4pPr marL="0" indent="0" latinLnBrk="0">
              <a:spcBef>
                <a:spcPts val="900"/>
              </a:spcBef>
              <a:buNone/>
              <a:defRPr lang="zh-TW" sz="1350"/>
            </a:lvl4pPr>
            <a:lvl5pPr marL="0" indent="0" latinLnBrk="0">
              <a:spcBef>
                <a:spcPts val="900"/>
              </a:spcBef>
              <a:buNone/>
              <a:defRPr lang="zh-TW"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42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手繪多邊形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latinLnBrk="0">
              <a:spcBef>
                <a:spcPts val="900"/>
              </a:spcBef>
              <a:buNone/>
              <a:defRPr lang="zh-TW" sz="1350"/>
            </a:lvl2pPr>
            <a:lvl3pPr marL="0" indent="0" latinLnBrk="0">
              <a:spcBef>
                <a:spcPts val="900"/>
              </a:spcBef>
              <a:buNone/>
              <a:defRPr lang="zh-TW" sz="1350"/>
            </a:lvl3pPr>
            <a:lvl4pPr marL="0" indent="0" latinLnBrk="0">
              <a:spcBef>
                <a:spcPts val="900"/>
              </a:spcBef>
              <a:buNone/>
              <a:defRPr lang="zh-TW" sz="1350"/>
            </a:lvl4pPr>
            <a:lvl5pPr marL="0" indent="0" latinLnBrk="0">
              <a:spcBef>
                <a:spcPts val="900"/>
              </a:spcBef>
              <a:buNone/>
              <a:defRPr lang="zh-TW"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 latinLnBrk="0">
              <a:defRPr lang="zh-TW" sz="18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7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8" name="手繪多邊形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圖片版面配置區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圖片版面配置區 20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98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2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26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4170-200D-4FFB-825B-616FC9EAC4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16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0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zh-TW" sz="33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>
                <a:solidFill>
                  <a:schemeClr val="tx1"/>
                </a:solidFill>
                <a:latin typeface="Microsoft JhengHei UI" panose="020B0604030504040204" pitchFamily="34" charset="-120"/>
              </a:defRPr>
            </a:lvl1pPr>
            <a:lvl2pPr marL="342900" indent="0" latinLnBrk="0">
              <a:buNone/>
              <a:defRPr lang="zh-TW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339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02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0">
                <a:solidFill>
                  <a:schemeClr val="accent4">
                    <a:lumMod val="75000"/>
                  </a:schemeClr>
                </a:solidFill>
                <a:latin typeface="Microsoft JhengHei UI" panose="020B0604030504040204" pitchFamily="34" charset="-120"/>
              </a:defRPr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0">
                <a:solidFill>
                  <a:schemeClr val="accent4">
                    <a:lumMod val="75000"/>
                  </a:schemeClr>
                </a:solidFill>
                <a:latin typeface="Microsoft JhengHei UI" panose="020B0604030504040204" pitchFamily="34" charset="-120"/>
              </a:defRPr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62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1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/>
            </a:lvl8pPr>
            <a:lvl9pPr latinLnBrk="0">
              <a:defRPr lang="zh-TW"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35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98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片版面配置區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054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A4AB7506-EE48-4696-80BA-9CA2A85B24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" name="Picture 12" descr="IMG_2115v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9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zh-TW"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0179"/>
            <a:ext cx="8983362" cy="1741273"/>
          </a:xfrm>
        </p:spPr>
        <p:txBody>
          <a:bodyPr/>
          <a:lstStyle/>
          <a:p>
            <a:pPr algn="ctr" eaLnBrk="1" hangingPunct="1"/>
            <a:r>
              <a:rPr lang="en-US" altLang="zh-TW" sz="8800" dirty="0" smtClean="0">
                <a:solidFill>
                  <a:srgbClr val="FF0000"/>
                </a:solidFill>
                <a:latin typeface="+mn-ea"/>
                <a:ea typeface="+mn-ea"/>
              </a:rPr>
              <a:t>402</a:t>
            </a:r>
            <a:r>
              <a:rPr lang="zh-TW" altLang="en-US" sz="9600" dirty="0" smtClean="0">
                <a:solidFill>
                  <a:srgbClr val="FF0000"/>
                </a:solidFill>
                <a:latin typeface="文鼎中行書" panose="03000609000000000000" pitchFamily="65" charset="-120"/>
                <a:ea typeface="文鼎中行書" panose="03000609000000000000" pitchFamily="65" charset="-120"/>
              </a:rPr>
              <a:t>學思樂</a:t>
            </a:r>
            <a:endParaRPr lang="en-GB" altLang="en-US" sz="9600" dirty="0" smtClean="0">
              <a:solidFill>
                <a:srgbClr val="FF0000"/>
              </a:solidFill>
              <a:latin typeface="文鼎中行書" panose="03000609000000000000" pitchFamily="65" charset="-120"/>
              <a:ea typeface="文鼎中行書" panose="030006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168" y="2400905"/>
            <a:ext cx="4092911" cy="1752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6000" dirty="0" smtClean="0">
                <a:solidFill>
                  <a:schemeClr val="tx1">
                    <a:lumMod val="50000"/>
                  </a:schemeClr>
                </a:solidFill>
                <a:ea typeface="文鼎粗行楷" panose="02010609010101010101" pitchFamily="49" charset="-120"/>
              </a:rPr>
              <a:t>107</a:t>
            </a:r>
            <a:r>
              <a:rPr lang="zh-TW" altLang="en-US" sz="6000" dirty="0" smtClean="0">
                <a:solidFill>
                  <a:schemeClr val="tx1">
                    <a:lumMod val="50000"/>
                  </a:schemeClr>
                </a:solidFill>
                <a:ea typeface="文鼎粗行楷" panose="02010609010101010101" pitchFamily="49" charset="-120"/>
              </a:rPr>
              <a:t>學年度</a:t>
            </a:r>
            <a:r>
              <a:rPr lang="zh-TW" altLang="en-US" sz="6000" dirty="0" smtClean="0">
                <a:solidFill>
                  <a:schemeClr val="tx1">
                    <a:lumMod val="50000"/>
                  </a:schemeClr>
                </a:solidFill>
                <a:ea typeface="文鼎粗行楷" panose="02010609010101010101" pitchFamily="49" charset="-120"/>
              </a:rPr>
              <a:t>第二學期</a:t>
            </a:r>
            <a:endParaRPr lang="en-US" altLang="zh-TW" sz="6000" dirty="0" smtClean="0">
              <a:solidFill>
                <a:schemeClr val="tx1">
                  <a:lumMod val="50000"/>
                </a:schemeClr>
              </a:solidFill>
              <a:ea typeface="文鼎粗行楷" panose="02010609010101010101" pitchFamily="49" charset="-120"/>
            </a:endParaRPr>
          </a:p>
          <a:p>
            <a:pPr algn="ctr" eaLnBrk="1" hangingPunct="1"/>
            <a:r>
              <a:rPr lang="zh-TW" altLang="en-US" sz="6000" dirty="0" smtClean="0">
                <a:solidFill>
                  <a:schemeClr val="tx1">
                    <a:lumMod val="50000"/>
                  </a:schemeClr>
                </a:solidFill>
                <a:ea typeface="文鼎粗行楷" panose="02010609010101010101" pitchFamily="49" charset="-120"/>
              </a:rPr>
              <a:t>親師座談會</a:t>
            </a:r>
            <a:endParaRPr lang="en-GB" altLang="en-US" sz="6000" dirty="0" smtClean="0">
              <a:solidFill>
                <a:schemeClr val="tx1">
                  <a:lumMod val="50000"/>
                </a:schemeClr>
              </a:solidFill>
              <a:ea typeface="文鼎粗行楷" panose="02010609010101010101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807" y="313509"/>
            <a:ext cx="5486400" cy="111034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 </a:t>
            </a:r>
            <a:r>
              <a:rPr lang="zh-TW" altLang="en-US" dirty="0" smtClean="0"/>
              <a:t>課綱是什麼？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它對我們的孩子有什麼影響？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9" y="1622540"/>
            <a:ext cx="4024508" cy="47568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39" y="1622540"/>
            <a:ext cx="4253462" cy="47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69817" y="1358537"/>
            <a:ext cx="7302137" cy="47940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601617" y="979715"/>
            <a:ext cx="7066280" cy="6139542"/>
          </a:xfrm>
        </p:spPr>
        <p:txBody>
          <a:bodyPr>
            <a:normAutofit/>
          </a:bodyPr>
          <a:lstStyle/>
          <a:p>
            <a:pPr algn="ctr" fontAlgn="base"/>
            <a:r>
              <a:rPr lang="zh-TW" altLang="en-US" sz="3600" b="1" dirty="0">
                <a:solidFill>
                  <a:srgbClr val="0070C0"/>
                </a:solidFill>
              </a:rPr>
              <a:t>國中小家長必知</a:t>
            </a:r>
            <a:r>
              <a:rPr lang="en-US" altLang="zh-TW" sz="3600" b="1" dirty="0">
                <a:solidFill>
                  <a:srgbClr val="0070C0"/>
                </a:solidFill>
              </a:rPr>
              <a:t>5</a:t>
            </a:r>
            <a:r>
              <a:rPr lang="zh-TW" altLang="en-US" sz="3600" b="1" dirty="0">
                <a:solidFill>
                  <a:srgbClr val="0070C0"/>
                </a:solidFill>
              </a:rPr>
              <a:t>個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轉變</a:t>
            </a:r>
            <a:endParaRPr lang="zh-TW" altLang="en-US" sz="1050" b="1" dirty="0">
              <a:solidFill>
                <a:srgbClr val="0070C0"/>
              </a:solidFill>
            </a:endParaRPr>
          </a:p>
          <a:p>
            <a:pPr fontAlgn="base"/>
            <a:r>
              <a:rPr lang="en-US" altLang="zh-TW" sz="2400" dirty="0"/>
              <a:t>1.</a:t>
            </a:r>
            <a:r>
              <a:rPr lang="zh-TW" altLang="en-US" sz="2400" dirty="0"/>
              <a:t>升大學的方式將可能改變。</a:t>
            </a:r>
          </a:p>
          <a:p>
            <a:pPr fontAlgn="base"/>
            <a:r>
              <a:rPr lang="en-US" altLang="zh-TW" sz="2400" dirty="0"/>
              <a:t>2.</a:t>
            </a:r>
            <a:r>
              <a:rPr lang="zh-TW" altLang="en-US" sz="2400" dirty="0"/>
              <a:t>選高中的標準改變。除了傳統排名，更要看</a:t>
            </a:r>
            <a:r>
              <a:rPr lang="zh-TW" altLang="en-US" sz="2400" dirty="0" smtClean="0"/>
              <a:t>學校 </a:t>
            </a:r>
            <a:endParaRPr lang="en-US" altLang="zh-TW" sz="2400" dirty="0" smtClean="0"/>
          </a:p>
          <a:p>
            <a:pPr fontAlgn="base"/>
            <a:r>
              <a:rPr lang="zh-TW" altLang="en-US" sz="2400" dirty="0"/>
              <a:t> </a:t>
            </a:r>
            <a:r>
              <a:rPr lang="zh-TW" altLang="en-US" sz="2400" dirty="0" smtClean="0"/>
              <a:t>  有</a:t>
            </a:r>
            <a:r>
              <a:rPr lang="zh-TW" altLang="en-US" sz="2400" dirty="0"/>
              <a:t>什麼課程？校訂必修有什麼特色？是否符合</a:t>
            </a:r>
            <a:r>
              <a:rPr lang="zh-TW" altLang="en-US" sz="2400" dirty="0" smtClean="0"/>
              <a:t>孩 </a:t>
            </a:r>
            <a:endParaRPr lang="en-US" altLang="zh-TW" sz="2400" dirty="0" smtClean="0"/>
          </a:p>
          <a:p>
            <a:pPr fontAlgn="base"/>
            <a:r>
              <a:rPr lang="zh-TW" altLang="en-US" sz="2400" dirty="0"/>
              <a:t> </a:t>
            </a:r>
            <a:r>
              <a:rPr lang="zh-TW" altLang="en-US" sz="2400" dirty="0" smtClean="0"/>
              <a:t>  子</a:t>
            </a:r>
            <a:r>
              <a:rPr lang="zh-TW" altLang="en-US" sz="2400" dirty="0"/>
              <a:t>的興趣性向？</a:t>
            </a:r>
          </a:p>
          <a:p>
            <a:pPr fontAlgn="base"/>
            <a:r>
              <a:rPr lang="en-US" altLang="zh-TW" sz="2400" dirty="0"/>
              <a:t>3.</a:t>
            </a:r>
            <a:r>
              <a:rPr lang="zh-TW" altLang="en-US" sz="2400" dirty="0"/>
              <a:t>生涯探索必須從小開始。學生學習探索興趣</a:t>
            </a:r>
            <a:r>
              <a:rPr lang="zh-TW" altLang="en-US" sz="2400" dirty="0" smtClean="0"/>
              <a:t>和</a:t>
            </a:r>
            <a:endParaRPr lang="en-US" altLang="zh-TW" sz="2400" dirty="0" smtClean="0"/>
          </a:p>
          <a:p>
            <a:pPr fontAlgn="base"/>
            <a:r>
              <a:rPr lang="zh-TW" altLang="en-US" sz="2400" dirty="0"/>
              <a:t> </a:t>
            </a:r>
            <a:r>
              <a:rPr lang="zh-TW" altLang="en-US" sz="2400" dirty="0" smtClean="0"/>
              <a:t>  認識</a:t>
            </a:r>
            <a:r>
              <a:rPr lang="zh-TW" altLang="en-US" sz="2400" dirty="0"/>
              <a:t>自己，才能做最好的選擇。</a:t>
            </a:r>
          </a:p>
          <a:p>
            <a:pPr fontAlgn="base"/>
            <a:r>
              <a:rPr lang="en-US" altLang="zh-TW" sz="2400" dirty="0"/>
              <a:t>4.</a:t>
            </a:r>
            <a:r>
              <a:rPr lang="zh-TW" altLang="en-US" sz="2400" dirty="0"/>
              <a:t>不要過度安排學生學習，要留白培養自學能力。</a:t>
            </a:r>
          </a:p>
          <a:p>
            <a:pPr fontAlgn="base"/>
            <a:r>
              <a:rPr lang="en-US" altLang="zh-TW" sz="2400" dirty="0"/>
              <a:t>5.</a:t>
            </a:r>
            <a:r>
              <a:rPr lang="zh-TW" altLang="en-US" sz="2400" dirty="0"/>
              <a:t>家長不能再用自己的升學經驗看待孩子未來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fontAlgn="base"/>
            <a:r>
              <a:rPr lang="zh-TW" altLang="en-US" sz="2400" dirty="0" smtClean="0"/>
              <a:t>   要</a:t>
            </a:r>
            <a:r>
              <a:rPr lang="zh-TW" altLang="en-US" sz="2400" dirty="0"/>
              <a:t>有意識的認識最新的教育趨勢和學習模式。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34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81694" y="204651"/>
            <a:ext cx="7957752" cy="385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感謝您</a:t>
            </a:r>
            <a:endParaRPr lang="en-US" altLang="zh-TW" sz="3600" dirty="0" smtClean="0">
              <a:solidFill>
                <a:srgbClr val="000000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lnSpc>
                <a:spcPct val="114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在這兩年所給予我的</a:t>
            </a:r>
            <a:r>
              <a:rPr lang="zh-TW" altLang="en-US" sz="3600" dirty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配合和協助</a:t>
            </a:r>
            <a:endParaRPr lang="en-US" altLang="zh-TW" sz="3600" dirty="0">
              <a:solidFill>
                <a:srgbClr val="000000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lnSpc>
                <a:spcPct val="114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包容和體諒</a:t>
            </a:r>
            <a:endParaRPr lang="en-US" altLang="zh-TW" sz="3600" dirty="0" smtClean="0">
              <a:solidFill>
                <a:srgbClr val="000000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lnSpc>
                <a:spcPct val="114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以及肯定與支持</a:t>
            </a:r>
            <a:endParaRPr lang="en-US" altLang="zh-TW" sz="3600" dirty="0" smtClean="0">
              <a:solidFill>
                <a:srgbClr val="000000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lnSpc>
                <a:spcPct val="114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滿滿的感謝給您</a:t>
            </a:r>
            <a:endParaRPr lang="en-US" altLang="zh-TW" sz="3600" dirty="0" smtClean="0">
              <a:solidFill>
                <a:srgbClr val="000000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lnSpc>
                <a:spcPct val="114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滿滿的愛</a:t>
            </a:r>
            <a:r>
              <a:rPr lang="zh-TW" altLang="en-US" sz="3600" dirty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給我四年</a:t>
            </a:r>
            <a:r>
              <a:rPr lang="en-US" altLang="zh-TW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2</a:t>
            </a:r>
            <a:r>
              <a:rPr lang="zh-TW" altLang="en-US" sz="3600" dirty="0" smtClean="0">
                <a:solidFill>
                  <a:srgbClr val="00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班的寶貝</a:t>
            </a:r>
            <a:endParaRPr lang="zh-TW" altLang="en-US" sz="3600" dirty="0">
              <a:solidFill>
                <a:srgbClr val="000000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5" y="4057245"/>
            <a:ext cx="3579223" cy="27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18111" y="2521130"/>
            <a:ext cx="6580413" cy="180049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900" dirty="0" smtClean="0">
                <a:solidFill>
                  <a:srgbClr val="FF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感謝您的參與</a:t>
            </a:r>
            <a:r>
              <a:rPr lang="en-US" altLang="zh-TW" sz="8900" dirty="0" smtClean="0">
                <a:solidFill>
                  <a:srgbClr val="FF0000"/>
                </a:solidFill>
              </a:rPr>
              <a:t/>
            </a:r>
            <a:br>
              <a:rPr lang="en-US" altLang="zh-TW" sz="8900" dirty="0" smtClean="0">
                <a:solidFill>
                  <a:srgbClr val="FF0000"/>
                </a:solidFill>
              </a:rPr>
            </a:br>
            <a:r>
              <a:rPr lang="en-US" altLang="zh-TW" sz="6600" dirty="0" smtClean="0">
                <a:solidFill>
                  <a:srgbClr val="FF0000"/>
                </a:solidFill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</a:rPr>
            </a:br>
            <a:r>
              <a:rPr lang="zh-TW" altLang="en-US" sz="4800" dirty="0" smtClean="0">
                <a:solidFill>
                  <a:srgbClr val="FF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回家路上</a:t>
            </a:r>
            <a:r>
              <a:rPr lang="en-US" altLang="zh-TW" sz="4800" dirty="0" smtClean="0">
                <a:solidFill>
                  <a:srgbClr val="FF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/>
            </a:r>
            <a:br>
              <a:rPr lang="en-US" altLang="zh-TW" sz="4800" dirty="0" smtClean="0">
                <a:solidFill>
                  <a:srgbClr val="FF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</a:br>
            <a:r>
              <a:rPr lang="zh-TW" altLang="en-US" sz="4800" dirty="0" smtClean="0">
                <a:solidFill>
                  <a:srgbClr val="FF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注意安全哦！</a:t>
            </a:r>
            <a:endParaRPr lang="zh-TW" altLang="en-US" sz="6600" dirty="0">
              <a:solidFill>
                <a:srgbClr val="FF0000"/>
              </a:solidFill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6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2158" y="1828800"/>
            <a:ext cx="1931671" cy="26386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學期</a:t>
            </a:r>
            <a: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/>
            </a:r>
            <a:b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</a:br>
            <a:r>
              <a:rPr lang="zh-TW" altLang="en-US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重</a:t>
            </a:r>
            <a: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/>
            </a:r>
            <a:b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</a:br>
            <a:r>
              <a:rPr lang="zh-TW" altLang="en-US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要</a:t>
            </a:r>
            <a: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/>
            </a:r>
            <a:b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</a:br>
            <a:r>
              <a:rPr lang="zh-TW" altLang="en-US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行</a:t>
            </a:r>
            <a: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/>
            </a:r>
            <a:br>
              <a:rPr lang="en-US" altLang="zh-TW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</a:br>
            <a:r>
              <a:rPr lang="zh-TW" altLang="en-US" sz="6000" dirty="0" smtClean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事</a:t>
            </a:r>
            <a:endParaRPr lang="en-US" altLang="en-US" sz="6000" dirty="0" smtClean="0">
              <a:latin typeface="文鼎中鋼筆行楷" panose="03000600000000000000" pitchFamily="66" charset="-120"/>
              <a:ea typeface="文鼎中鋼筆行楷" panose="03000600000000000000" pitchFamily="66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type="subTitle" idx="1"/>
          </p:nvPr>
        </p:nvSpPr>
        <p:spPr>
          <a:xfrm>
            <a:off x="2679518" y="459377"/>
            <a:ext cx="5249636" cy="5673634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3/12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鄉土踏查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兒童節慶祝活動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4/4~7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清明節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、兒童節放假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4/16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期中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4/23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校外教學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小人國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5/2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校務評鑑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5/10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兒童才藝發表會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昌福大明星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6/7~9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端午節連假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6/14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畢業典禮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6/18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期末評量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6/28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休業式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1256" y="459377"/>
            <a:ext cx="680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文鼎火柴體" panose="04020800000000000000" pitchFamily="82" charset="-120"/>
                <a:ea typeface="文鼎火柴體" panose="04020800000000000000" pitchFamily="82" charset="-120"/>
                <a:cs typeface="Aharoni" panose="02010803020104030203" pitchFamily="2" charset="-79"/>
              </a:rPr>
              <a:t>本</a:t>
            </a:r>
            <a:endParaRPr lang="zh-TW" altLang="en-US" sz="6000" dirty="0">
              <a:solidFill>
                <a:srgbClr val="FF0000"/>
              </a:solidFill>
              <a:latin typeface="文鼎火柴體" panose="04020800000000000000" pitchFamily="82" charset="-120"/>
              <a:ea typeface="文鼎火柴體" panose="04020800000000000000" pitchFamily="82" charset="-120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6917"/>
          <a:stretch>
            <a:fillRect/>
          </a:stretch>
        </p:blipFill>
        <p:spPr/>
      </p:pic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925558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zh-TW" altLang="en-US" sz="4400" dirty="0" smtClean="0">
                <a:solidFill>
                  <a:srgbClr val="0070C0"/>
                </a:solidFill>
                <a:latin typeface="華康娃娃體"/>
                <a:ea typeface="文鼎甜妞體B" panose="040B0800000000000000" pitchFamily="82" charset="-120"/>
              </a:rPr>
              <a:t>我要升</a:t>
            </a:r>
            <a:endParaRPr lang="en-US" altLang="zh-TW" sz="4400" dirty="0" smtClean="0">
              <a:solidFill>
                <a:srgbClr val="0070C0"/>
              </a:solidFill>
              <a:latin typeface="華康娃娃體"/>
              <a:ea typeface="文鼎甜妞體B" panose="040B0800000000000000" pitchFamily="82" charset="-120"/>
            </a:endParaRPr>
          </a:p>
          <a:p>
            <a:pPr>
              <a:lnSpc>
                <a:spcPct val="50000"/>
              </a:lnSpc>
            </a:pPr>
            <a:r>
              <a:rPr lang="zh-TW" altLang="en-US" sz="4400" dirty="0" smtClean="0">
                <a:solidFill>
                  <a:srgbClr val="0070C0"/>
                </a:solidFill>
                <a:latin typeface="華康娃娃體"/>
                <a:ea typeface="文鼎甜妞體B" panose="040B0800000000000000" pitchFamily="82" charset="-120"/>
              </a:rPr>
              <a:t>高年級啦</a:t>
            </a:r>
            <a:r>
              <a:rPr lang="en-US" altLang="zh-TW" sz="4400" dirty="0" smtClean="0">
                <a:solidFill>
                  <a:srgbClr val="0070C0"/>
                </a:solidFill>
                <a:latin typeface="華康娃娃體"/>
                <a:ea typeface="文鼎甜妞體B" panose="040B0800000000000000" pitchFamily="82" charset="-120"/>
              </a:rPr>
              <a:t>!</a:t>
            </a:r>
            <a:endParaRPr lang="zh-TW" altLang="en-US" sz="4400" dirty="0">
              <a:solidFill>
                <a:srgbClr val="0070C0"/>
              </a:solidFill>
              <a:latin typeface="華康娃娃體"/>
              <a:ea typeface="文鼎甜妞體B" panose="040B0800000000000000" pitchFamily="82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4175125" y="5042263"/>
            <a:ext cx="3570831" cy="1097280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華康娃娃體"/>
              </a:rPr>
              <a:t>108</a:t>
            </a:r>
            <a:r>
              <a:rPr lang="zh-TW" altLang="en-US" sz="3600" dirty="0" smtClean="0">
                <a:solidFill>
                  <a:srgbClr val="FF0000"/>
                </a:solidFill>
                <a:latin typeface="華康娃娃體"/>
              </a:rPr>
              <a:t>課綱上路了</a:t>
            </a:r>
            <a:endParaRPr lang="en-US" altLang="zh-TW" sz="3600" dirty="0" smtClean="0">
              <a:solidFill>
                <a:srgbClr val="FF0000"/>
              </a:solidFill>
              <a:latin typeface="華康娃娃體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華康娃娃體"/>
              </a:rPr>
              <a:t>我們準備好了嗎</a:t>
            </a:r>
            <a:r>
              <a:rPr lang="en-US" altLang="zh-TW" sz="3600" dirty="0" smtClean="0">
                <a:solidFill>
                  <a:srgbClr val="FF0000"/>
                </a:solidFill>
                <a:latin typeface="華康娃娃體"/>
              </a:rPr>
              <a:t>?</a:t>
            </a:r>
            <a:endParaRPr lang="zh-TW" altLang="en-US" sz="3600" dirty="0">
              <a:solidFill>
                <a:srgbClr val="FF0000"/>
              </a:solidFill>
              <a:latin typeface="華康娃娃體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9329"/>
          <a:stretch>
            <a:fillRect/>
          </a:stretch>
        </p:blipFill>
        <p:spPr>
          <a:xfrm>
            <a:off x="4175125" y="1368138"/>
            <a:ext cx="2674938" cy="3240088"/>
          </a:xfrm>
        </p:spPr>
      </p:pic>
      <p:sp>
        <p:nvSpPr>
          <p:cNvPr id="16" name="矩形 15"/>
          <p:cNvSpPr/>
          <p:nvPr/>
        </p:nvSpPr>
        <p:spPr>
          <a:xfrm>
            <a:off x="7745956" y="822574"/>
            <a:ext cx="159505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我</a:t>
            </a:r>
            <a:endParaRPr lang="en-US" altLang="zh-TW" sz="48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TW" alt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們</a:t>
            </a:r>
            <a:endParaRPr lang="en-US" altLang="zh-TW" sz="48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TW" alt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來</a:t>
            </a:r>
            <a:endParaRPr lang="en-US" altLang="zh-TW" sz="48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TW" alt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聊</a:t>
            </a:r>
            <a:endParaRPr lang="en-US" altLang="zh-TW" sz="48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TW" alt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聊</a:t>
            </a:r>
            <a:endParaRPr lang="en-US" altLang="zh-TW" sz="48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TW" altLang="zh-TW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</a:t>
            </a:r>
            <a:endParaRPr lang="en-US" altLang="zh-TW" sz="4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</a:t>
            </a:r>
          </a:p>
          <a:p>
            <a:pPr algn="ctr"/>
            <a:r>
              <a:rPr lang="en-US" altLang="zh-TW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</a:t>
            </a:r>
            <a:endParaRPr lang="zh-TW" alt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9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143" y="-130629"/>
            <a:ext cx="6185263" cy="1711235"/>
          </a:xfrm>
        </p:spPr>
        <p:txBody>
          <a:bodyPr/>
          <a:lstStyle/>
          <a:p>
            <a:r>
              <a:rPr lang="zh-TW" altLang="en-US" dirty="0" smtClean="0"/>
              <a:t>孩子要升上高年級了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學校生活會有什麼轉變？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我可以怎麼協助他</a:t>
            </a:r>
            <a:r>
              <a:rPr lang="en-US" altLang="zh-TW" dirty="0" smtClean="0"/>
              <a:t>(</a:t>
            </a:r>
            <a:r>
              <a:rPr lang="zh-TW" altLang="en-US" dirty="0"/>
              <a:t>她</a:t>
            </a:r>
            <a:r>
              <a:rPr lang="en-US" altLang="zh-TW" dirty="0" smtClean="0"/>
              <a:t>)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73420" y="1809205"/>
            <a:ext cx="5257801" cy="296526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  <a:r>
              <a:rPr lang="zh-TW" altLang="en-US" sz="3200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</a:t>
            </a:r>
            <a:r>
              <a:rPr lang="zh-TW" altLang="en-US" b="1" dirty="0" smtClean="0"/>
              <a:t> </a:t>
            </a:r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關注</a:t>
            </a:r>
            <a:r>
              <a:rPr lang="zh-TW" altLang="en-US" sz="3200" b="1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前青春期身心</a:t>
            </a:r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變化</a:t>
            </a:r>
            <a:endParaRPr lang="en-US" altLang="zh-TW" sz="3200" b="1" dirty="0" smtClean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  <a:p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    鼓勵</a:t>
            </a:r>
            <a:r>
              <a:rPr lang="zh-TW" altLang="en-US" sz="3200" b="1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展現</a:t>
            </a:r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專長</a:t>
            </a:r>
            <a:endParaRPr lang="en-US" altLang="zh-TW" sz="3200" b="1" dirty="0" smtClean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  <a:p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    留意</a:t>
            </a:r>
            <a:r>
              <a:rPr lang="zh-TW" altLang="en-US" sz="3200" b="1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生理</a:t>
            </a:r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變化</a:t>
            </a:r>
            <a:endParaRPr lang="en-US" altLang="zh-TW" sz="3200" b="1" dirty="0" smtClean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  <a:p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    正面</a:t>
            </a:r>
            <a:r>
              <a:rPr lang="zh-TW" altLang="en-US" sz="3200" b="1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看待異性</a:t>
            </a:r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交友</a:t>
            </a:r>
            <a:endParaRPr lang="en-US" altLang="zh-TW" sz="3200" b="1" dirty="0" smtClean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  <a:p>
            <a:r>
              <a:rPr lang="zh-TW" altLang="en-US" sz="3200" b="1" dirty="0" smtClean="0">
                <a:latin typeface="文鼎甜妞體B" panose="040B0800000000000000" pitchFamily="82" charset="-120"/>
                <a:ea typeface="文鼎甜妞體B" panose="040B0800000000000000" pitchFamily="82" charset="-120"/>
              </a:rPr>
              <a:t>    留意</a:t>
            </a:r>
            <a:r>
              <a:rPr lang="zh-TW" altLang="en-US" sz="3200" b="1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友誼群體歸屬</a:t>
            </a:r>
            <a:endParaRPr lang="zh-TW" altLang="en-US" sz="3200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33823" y="2207621"/>
            <a:ext cx="923330" cy="2168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文鼎火柴體" panose="04020800000000000000" pitchFamily="82" charset="-120"/>
                <a:ea typeface="文鼎火柴體" panose="04020800000000000000" pitchFamily="82" charset="-120"/>
              </a:rPr>
              <a:t>生活</a:t>
            </a:r>
            <a:endParaRPr lang="zh-TW" altLang="en-US" sz="4800" dirty="0">
              <a:solidFill>
                <a:srgbClr val="FF0000"/>
              </a:solidFill>
              <a:latin typeface="文鼎火柴體" panose="04020800000000000000" pitchFamily="82" charset="-120"/>
              <a:ea typeface="文鼎火柴體" panose="040208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4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143" y="-130629"/>
            <a:ext cx="6185263" cy="1711235"/>
          </a:xfrm>
        </p:spPr>
        <p:txBody>
          <a:bodyPr/>
          <a:lstStyle/>
          <a:p>
            <a:r>
              <a:rPr lang="zh-TW" altLang="en-US" dirty="0" smtClean="0"/>
              <a:t>孩子要升上高年級了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學校生活會有什麼轉變？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我可以怎麼協助他</a:t>
            </a:r>
            <a:r>
              <a:rPr lang="en-US" altLang="zh-TW" dirty="0" smtClean="0"/>
              <a:t>(</a:t>
            </a:r>
            <a:r>
              <a:rPr lang="zh-TW" altLang="en-US" dirty="0"/>
              <a:t>她</a:t>
            </a:r>
            <a:r>
              <a:rPr lang="en-US" altLang="zh-TW" dirty="0" smtClean="0"/>
              <a:t>)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22060" y="2207621"/>
            <a:ext cx="3858009" cy="2965269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培養獨立思考</a:t>
            </a:r>
            <a:r>
              <a:rPr lang="zh-TW" altLang="en-US" sz="3200" b="1" dirty="0" smtClean="0"/>
              <a:t>能力</a:t>
            </a:r>
            <a:endParaRPr lang="en-US" altLang="zh-TW" sz="3200" b="1" dirty="0" smtClean="0"/>
          </a:p>
          <a:p>
            <a:r>
              <a:rPr lang="zh-TW" altLang="en-US" sz="3200" dirty="0" smtClean="0"/>
              <a:t>●獨立</a:t>
            </a:r>
            <a:r>
              <a:rPr lang="zh-TW" altLang="en-US" sz="3200" dirty="0"/>
              <a:t>思考</a:t>
            </a:r>
            <a:r>
              <a:rPr lang="zh-TW" altLang="en-US" sz="3200" dirty="0" smtClean="0"/>
              <a:t>能力</a:t>
            </a:r>
            <a:endParaRPr lang="en-US" altLang="zh-TW" sz="3200" dirty="0" smtClean="0"/>
          </a:p>
          <a:p>
            <a:r>
              <a:rPr lang="zh-TW" altLang="en-US" sz="3200" dirty="0" smtClean="0"/>
              <a:t>●教材</a:t>
            </a:r>
            <a:r>
              <a:rPr lang="zh-TW" altLang="en-US" sz="3200" dirty="0"/>
              <a:t>知識量</a:t>
            </a:r>
            <a:r>
              <a:rPr lang="zh-TW" altLang="en-US" sz="3200" dirty="0" smtClean="0"/>
              <a:t>增加</a:t>
            </a:r>
            <a:endParaRPr lang="zh-TW" altLang="en-US" sz="3200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33823" y="2207621"/>
            <a:ext cx="923330" cy="2168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文鼎火柴體" panose="04020800000000000000" pitchFamily="82" charset="-120"/>
                <a:ea typeface="文鼎火柴體" panose="04020800000000000000" pitchFamily="82" charset="-120"/>
              </a:rPr>
              <a:t>課業</a:t>
            </a:r>
            <a:endParaRPr lang="zh-TW" altLang="en-US" sz="4800" dirty="0">
              <a:solidFill>
                <a:srgbClr val="FF0000"/>
              </a:solidFill>
              <a:latin typeface="文鼎火柴體" panose="04020800000000000000" pitchFamily="82" charset="-120"/>
              <a:ea typeface="文鼎火柴體" panose="040208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6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61" y="182881"/>
            <a:ext cx="5486400" cy="111034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 </a:t>
            </a:r>
            <a:r>
              <a:rPr lang="zh-TW" altLang="en-US" dirty="0" smtClean="0"/>
              <a:t>課綱是什麼？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它對我們的孩子有什麼影響？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1293224"/>
            <a:ext cx="6322423" cy="54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807" y="313509"/>
            <a:ext cx="5486400" cy="111034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 </a:t>
            </a:r>
            <a:r>
              <a:rPr lang="zh-TW" altLang="en-US" dirty="0" smtClean="0"/>
              <a:t>課綱是什麼？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它對我們的孩子有什麼影響？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7" y="1854926"/>
            <a:ext cx="3867763" cy="44283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1" y="1854926"/>
            <a:ext cx="4088675" cy="44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807" y="313509"/>
            <a:ext cx="5486400" cy="111034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 </a:t>
            </a:r>
            <a:r>
              <a:rPr lang="zh-TW" altLang="en-US" dirty="0" smtClean="0"/>
              <a:t>課綱是什麼？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它對我們的孩子有什麼影響？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5" y="1541417"/>
            <a:ext cx="3918246" cy="51598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6" y="1541417"/>
            <a:ext cx="3904340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807" y="313509"/>
            <a:ext cx="5486400" cy="111034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 </a:t>
            </a:r>
            <a:r>
              <a:rPr lang="zh-TW" altLang="en-US" dirty="0" smtClean="0"/>
              <a:t>課綱是什麼？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它對我們的孩子有什麼影響？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2" y="1423852"/>
            <a:ext cx="4178926" cy="50422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94" y="1724297"/>
            <a:ext cx="3760179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玩伴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330</Words>
  <Application>Microsoft Office PowerPoint</Application>
  <PresentationFormat>如螢幕大小 (4:3)</PresentationFormat>
  <Paragraphs>65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Microsoft JhengHei UI</vt:lpstr>
      <vt:lpstr>文鼎中行書</vt:lpstr>
      <vt:lpstr>文鼎中鋼筆行楷</vt:lpstr>
      <vt:lpstr>文鼎火柴體</vt:lpstr>
      <vt:lpstr>文鼎甜妞體B</vt:lpstr>
      <vt:lpstr>文鼎粗行楷</vt:lpstr>
      <vt:lpstr>文鼎簽字筆體E</vt:lpstr>
      <vt:lpstr>華康娃娃體</vt:lpstr>
      <vt:lpstr>微軟正黑體</vt:lpstr>
      <vt:lpstr>標楷體</vt:lpstr>
      <vt:lpstr>Aharoni</vt:lpstr>
      <vt:lpstr>Arial</vt:lpstr>
      <vt:lpstr>兒童玩伴 16x9</vt:lpstr>
      <vt:lpstr>402學思樂</vt:lpstr>
      <vt:lpstr>學期 重 要 行 事</vt:lpstr>
      <vt:lpstr>PowerPoint 簡報</vt:lpstr>
      <vt:lpstr>孩子要升上高年級了 學校生活會有什麼轉變？ 我可以怎麼協助他(她)？</vt:lpstr>
      <vt:lpstr>孩子要升上高年級了 學校生活會有什麼轉變？ 我可以怎麼協助他(她)？</vt:lpstr>
      <vt:lpstr>108 課綱是什麼？ 它對我們的孩子有什麼影響？</vt:lpstr>
      <vt:lpstr>108 課綱是什麼？ 它對我們的孩子有什麼影響？</vt:lpstr>
      <vt:lpstr>108 課綱是什麼？ 它對我們的孩子有什麼影響？</vt:lpstr>
      <vt:lpstr>108 課綱是什麼？ 它對我們的孩子有什麼影響？</vt:lpstr>
      <vt:lpstr>108 課綱是什麼？ 它對我們的孩子有什麼影響？</vt:lpstr>
      <vt:lpstr>PowerPoint 簡報</vt:lpstr>
      <vt:lpstr>PowerPoint 簡報</vt:lpstr>
      <vt:lpstr>感謝您的參與  回家路上 注意安全哦！</vt:lpstr>
    </vt:vector>
  </TitlesOfParts>
  <Company>Clearly Presented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user</cp:lastModifiedBy>
  <cp:revision>56</cp:revision>
  <dcterms:created xsi:type="dcterms:W3CDTF">2009-11-03T13:35:13Z</dcterms:created>
  <dcterms:modified xsi:type="dcterms:W3CDTF">2019-03-17T23:52:50Z</dcterms:modified>
</cp:coreProperties>
</file>