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9" r:id="rId3"/>
    <p:sldId id="274" r:id="rId4"/>
    <p:sldId id="276" r:id="rId5"/>
    <p:sldId id="258" r:id="rId6"/>
    <p:sldId id="272" r:id="rId7"/>
    <p:sldId id="275" r:id="rId8"/>
    <p:sldId id="260" r:id="rId9"/>
    <p:sldId id="262" r:id="rId10"/>
    <p:sldId id="278" r:id="rId11"/>
    <p:sldId id="261" r:id="rId12"/>
    <p:sldId id="266" r:id="rId13"/>
    <p:sldId id="270" r:id="rId14"/>
    <p:sldId id="271" r:id="rId15"/>
    <p:sldId id="273" r:id="rId16"/>
    <p:sldId id="277" r:id="rId17"/>
    <p:sldId id="267" r:id="rId18"/>
    <p:sldId id="269" r:id="rId1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CC"/>
    <a:srgbClr val="FF9900"/>
    <a:srgbClr val="003366"/>
    <a:srgbClr val="669900"/>
    <a:srgbClr val="FF00FF"/>
    <a:srgbClr val="FFFF00"/>
    <a:srgbClr val="99FF33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0" autoAdjust="0"/>
    <p:restoredTop sz="94660"/>
  </p:normalViewPr>
  <p:slideViewPr>
    <p:cSldViewPr>
      <p:cViewPr varScale="1">
        <p:scale>
          <a:sx n="64" d="100"/>
          <a:sy n="64" d="100"/>
        </p:scale>
        <p:origin x="124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A440D17-0702-4F79-A9F1-31C8426B0C4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57451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7" name="Text Box 195"/>
          <p:cNvSpPr txBox="1">
            <a:spLocks noChangeArrowheads="1"/>
          </p:cNvSpPr>
          <p:nvPr/>
        </p:nvSpPr>
        <p:spPr bwMode="auto">
          <a:xfrm rot="-1311156">
            <a:off x="5285543" y="556921"/>
            <a:ext cx="50323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5000" b="1" dirty="0">
                <a:solidFill>
                  <a:schemeClr val="accent2"/>
                </a:solidFill>
              </a:rPr>
              <a:t>9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933825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50AB39E-FD10-4784-AF6B-9E4690FC99CA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3193" name="Group 121"/>
          <p:cNvGrpSpPr>
            <a:grpSpLocks/>
          </p:cNvGrpSpPr>
          <p:nvPr/>
        </p:nvGrpSpPr>
        <p:grpSpPr bwMode="auto">
          <a:xfrm rot="-1763529">
            <a:off x="6057255" y="1172773"/>
            <a:ext cx="625475" cy="736600"/>
            <a:chOff x="4078" y="346"/>
            <a:chExt cx="664" cy="645"/>
          </a:xfrm>
        </p:grpSpPr>
        <p:sp>
          <p:nvSpPr>
            <p:cNvPr id="3149" name="AutoShape 77"/>
            <p:cNvSpPr>
              <a:spLocks noChangeArrowheads="1"/>
            </p:cNvSpPr>
            <p:nvPr/>
          </p:nvSpPr>
          <p:spPr bwMode="auto">
            <a:xfrm rot="2974542">
              <a:off x="4137" y="548"/>
              <a:ext cx="461" cy="425"/>
            </a:xfrm>
            <a:prstGeom prst="flowChartAlternateProcess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99CC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50" name="Text Box 78"/>
            <p:cNvSpPr txBox="1">
              <a:spLocks noChangeArrowheads="1"/>
            </p:cNvSpPr>
            <p:nvPr/>
          </p:nvSpPr>
          <p:spPr bwMode="auto">
            <a:xfrm rot="3827901">
              <a:off x="4216" y="425"/>
              <a:ext cx="388" cy="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3500" b="1"/>
                <a:t>1</a:t>
              </a:r>
            </a:p>
          </p:txBody>
        </p:sp>
        <p:sp>
          <p:nvSpPr>
            <p:cNvPr id="3151" name="Oval 79"/>
            <p:cNvSpPr>
              <a:spLocks noChangeArrowheads="1"/>
            </p:cNvSpPr>
            <p:nvPr/>
          </p:nvSpPr>
          <p:spPr bwMode="auto">
            <a:xfrm rot="2974542">
              <a:off x="4337" y="510"/>
              <a:ext cx="70" cy="71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3" name="Arc 101"/>
            <p:cNvSpPr>
              <a:spLocks/>
            </p:cNvSpPr>
            <p:nvPr/>
          </p:nvSpPr>
          <p:spPr bwMode="auto">
            <a:xfrm rot="9459508">
              <a:off x="4245" y="346"/>
              <a:ext cx="141" cy="2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4635 w 43200"/>
                <a:gd name="T3" fmla="*/ 823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182" name="Group 110"/>
          <p:cNvGrpSpPr>
            <a:grpSpLocks/>
          </p:cNvGrpSpPr>
          <p:nvPr/>
        </p:nvGrpSpPr>
        <p:grpSpPr bwMode="auto">
          <a:xfrm rot="-14588127">
            <a:off x="414438" y="1249101"/>
            <a:ext cx="608012" cy="746125"/>
            <a:chOff x="2375" y="300"/>
            <a:chExt cx="590" cy="970"/>
          </a:xfrm>
        </p:grpSpPr>
        <p:grpSp>
          <p:nvGrpSpPr>
            <p:cNvPr id="3165" name="Group 93"/>
            <p:cNvGrpSpPr>
              <a:grpSpLocks/>
            </p:cNvGrpSpPr>
            <p:nvPr userDrawn="1"/>
          </p:nvGrpSpPr>
          <p:grpSpPr bwMode="auto">
            <a:xfrm rot="1213902">
              <a:off x="2375" y="357"/>
              <a:ext cx="590" cy="913"/>
              <a:chOff x="1927" y="130"/>
              <a:chExt cx="590" cy="913"/>
            </a:xfrm>
          </p:grpSpPr>
          <p:sp>
            <p:nvSpPr>
              <p:cNvPr id="3158" name="AutoShape 86"/>
              <p:cNvSpPr>
                <a:spLocks noChangeArrowheads="1"/>
              </p:cNvSpPr>
              <p:nvPr userDrawn="1"/>
            </p:nvSpPr>
            <p:spPr bwMode="auto">
              <a:xfrm>
                <a:off x="1927" y="300"/>
                <a:ext cx="590" cy="545"/>
              </a:xfrm>
              <a:prstGeom prst="flowChartAlternateProcess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17961" dir="2700000">
                  <a:srgbClr val="0000FF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59" name="Text Box 87"/>
              <p:cNvSpPr txBox="1">
                <a:spLocks noChangeArrowheads="1"/>
              </p:cNvSpPr>
              <p:nvPr userDrawn="1"/>
            </p:nvSpPr>
            <p:spPr bwMode="auto">
              <a:xfrm rot="286224">
                <a:off x="1956" y="130"/>
                <a:ext cx="499" cy="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4000" b="1" dirty="0">
                    <a:solidFill>
                      <a:srgbClr val="FFCCFF"/>
                    </a:solidFill>
                  </a:rPr>
                  <a:t>5</a:t>
                </a:r>
              </a:p>
            </p:txBody>
          </p:sp>
          <p:sp>
            <p:nvSpPr>
              <p:cNvPr id="3160" name="Oval 88"/>
              <p:cNvSpPr>
                <a:spLocks noChangeArrowheads="1"/>
              </p:cNvSpPr>
              <p:nvPr userDrawn="1"/>
            </p:nvSpPr>
            <p:spPr bwMode="auto">
              <a:xfrm>
                <a:off x="1972" y="346"/>
                <a:ext cx="90" cy="91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78" name="Arc 106"/>
            <p:cNvSpPr>
              <a:spLocks/>
            </p:cNvSpPr>
            <p:nvPr userDrawn="1"/>
          </p:nvSpPr>
          <p:spPr bwMode="auto">
            <a:xfrm rot="9459508">
              <a:off x="2426" y="300"/>
              <a:ext cx="181" cy="2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4635 w 43200"/>
                <a:gd name="T3" fmla="*/ 823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183" name="Group 111"/>
          <p:cNvGrpSpPr>
            <a:grpSpLocks/>
          </p:cNvGrpSpPr>
          <p:nvPr/>
        </p:nvGrpSpPr>
        <p:grpSpPr bwMode="auto">
          <a:xfrm rot="4960981">
            <a:off x="7107530" y="747213"/>
            <a:ext cx="500062" cy="690563"/>
            <a:chOff x="3196" y="300"/>
            <a:chExt cx="590" cy="913"/>
          </a:xfrm>
        </p:grpSpPr>
        <p:grpSp>
          <p:nvGrpSpPr>
            <p:cNvPr id="3171" name="Group 99"/>
            <p:cNvGrpSpPr>
              <a:grpSpLocks/>
            </p:cNvGrpSpPr>
            <p:nvPr userDrawn="1"/>
          </p:nvGrpSpPr>
          <p:grpSpPr bwMode="auto">
            <a:xfrm rot="209370">
              <a:off x="3196" y="387"/>
              <a:ext cx="590" cy="826"/>
              <a:chOff x="2964" y="568"/>
              <a:chExt cx="590" cy="826"/>
            </a:xfrm>
          </p:grpSpPr>
          <p:sp>
            <p:nvSpPr>
              <p:cNvPr id="3162" name="AutoShape 90"/>
              <p:cNvSpPr>
                <a:spLocks noChangeArrowheads="1"/>
              </p:cNvSpPr>
              <p:nvPr userDrawn="1"/>
            </p:nvSpPr>
            <p:spPr bwMode="auto">
              <a:xfrm rot="719786">
                <a:off x="2964" y="707"/>
                <a:ext cx="590" cy="545"/>
              </a:xfrm>
              <a:prstGeom prst="flowChartAlternateProcess">
                <a:avLst/>
              </a:prstGeom>
              <a:solidFill>
                <a:srgbClr val="CC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17961" dir="2700000">
                  <a:srgbClr val="CC99FF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63" name="Text Box 91"/>
              <p:cNvSpPr txBox="1">
                <a:spLocks noChangeArrowheads="1"/>
              </p:cNvSpPr>
              <p:nvPr userDrawn="1"/>
            </p:nvSpPr>
            <p:spPr bwMode="auto">
              <a:xfrm rot="310932">
                <a:off x="3054" y="568"/>
                <a:ext cx="499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3500" b="1">
                    <a:solidFill>
                      <a:srgbClr val="99FF33"/>
                    </a:solidFill>
                  </a:rPr>
                  <a:t>6</a:t>
                </a:r>
              </a:p>
            </p:txBody>
          </p:sp>
          <p:sp>
            <p:nvSpPr>
              <p:cNvPr id="3164" name="Oval 92"/>
              <p:cNvSpPr>
                <a:spLocks noChangeArrowheads="1"/>
              </p:cNvSpPr>
              <p:nvPr userDrawn="1"/>
            </p:nvSpPr>
            <p:spPr bwMode="auto">
              <a:xfrm rot="719786">
                <a:off x="3051" y="714"/>
                <a:ext cx="90" cy="91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79" name="Arc 107"/>
            <p:cNvSpPr>
              <a:spLocks/>
            </p:cNvSpPr>
            <p:nvPr userDrawn="1"/>
          </p:nvSpPr>
          <p:spPr bwMode="auto">
            <a:xfrm rot="9459508">
              <a:off x="3198" y="300"/>
              <a:ext cx="181" cy="2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4635 w 43200"/>
                <a:gd name="T3" fmla="*/ 823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181" name="Group 109"/>
          <p:cNvGrpSpPr>
            <a:grpSpLocks/>
          </p:cNvGrpSpPr>
          <p:nvPr/>
        </p:nvGrpSpPr>
        <p:grpSpPr bwMode="auto">
          <a:xfrm rot="1140487">
            <a:off x="4015650" y="444736"/>
            <a:ext cx="603249" cy="727075"/>
            <a:chOff x="3916" y="210"/>
            <a:chExt cx="593" cy="914"/>
          </a:xfrm>
        </p:grpSpPr>
        <p:grpSp>
          <p:nvGrpSpPr>
            <p:cNvPr id="3170" name="Group 98"/>
            <p:cNvGrpSpPr>
              <a:grpSpLocks/>
            </p:cNvGrpSpPr>
            <p:nvPr userDrawn="1"/>
          </p:nvGrpSpPr>
          <p:grpSpPr bwMode="auto">
            <a:xfrm>
              <a:off x="3916" y="338"/>
              <a:ext cx="593" cy="786"/>
              <a:chOff x="3916" y="338"/>
              <a:chExt cx="593" cy="786"/>
            </a:xfrm>
          </p:grpSpPr>
          <p:sp>
            <p:nvSpPr>
              <p:cNvPr id="3154" name="AutoShape 82"/>
              <p:cNvSpPr>
                <a:spLocks noChangeArrowheads="1"/>
              </p:cNvSpPr>
              <p:nvPr userDrawn="1"/>
            </p:nvSpPr>
            <p:spPr bwMode="auto">
              <a:xfrm rot="1078149">
                <a:off x="3916" y="435"/>
                <a:ext cx="590" cy="545"/>
              </a:xfrm>
              <a:prstGeom prst="flowChartAlternateProcess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17961" dir="2700000">
                  <a:srgbClr val="FF99CC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55" name="Text Box 83"/>
              <p:cNvSpPr txBox="1">
                <a:spLocks noChangeArrowheads="1"/>
              </p:cNvSpPr>
              <p:nvPr userDrawn="1"/>
            </p:nvSpPr>
            <p:spPr bwMode="auto">
              <a:xfrm rot="1059041">
                <a:off x="4010" y="338"/>
                <a:ext cx="499" cy="7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3500" b="1" dirty="0">
                    <a:solidFill>
                      <a:schemeClr val="accent2"/>
                    </a:solidFill>
                  </a:rPr>
                  <a:t>7</a:t>
                </a:r>
              </a:p>
            </p:txBody>
          </p:sp>
          <p:sp>
            <p:nvSpPr>
              <p:cNvPr id="3156" name="Oval 84"/>
              <p:cNvSpPr>
                <a:spLocks noChangeArrowheads="1"/>
              </p:cNvSpPr>
              <p:nvPr userDrawn="1"/>
            </p:nvSpPr>
            <p:spPr bwMode="auto">
              <a:xfrm rot="1078149">
                <a:off x="4027" y="426"/>
                <a:ext cx="90" cy="91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80" name="Arc 108"/>
            <p:cNvSpPr>
              <a:spLocks/>
            </p:cNvSpPr>
            <p:nvPr userDrawn="1"/>
          </p:nvSpPr>
          <p:spPr bwMode="auto">
            <a:xfrm rot="9459508">
              <a:off x="3923" y="210"/>
              <a:ext cx="181" cy="2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4635 w 43200"/>
                <a:gd name="T3" fmla="*/ 823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204" name="Group 132"/>
          <p:cNvGrpSpPr>
            <a:grpSpLocks/>
          </p:cNvGrpSpPr>
          <p:nvPr/>
        </p:nvGrpSpPr>
        <p:grpSpPr bwMode="auto">
          <a:xfrm rot="-14588127">
            <a:off x="8373651" y="3828807"/>
            <a:ext cx="506650" cy="702281"/>
            <a:chOff x="2426" y="214"/>
            <a:chExt cx="594" cy="913"/>
          </a:xfrm>
        </p:grpSpPr>
        <p:grpSp>
          <p:nvGrpSpPr>
            <p:cNvPr id="3205" name="Group 133"/>
            <p:cNvGrpSpPr>
              <a:grpSpLocks/>
            </p:cNvGrpSpPr>
            <p:nvPr userDrawn="1"/>
          </p:nvGrpSpPr>
          <p:grpSpPr bwMode="auto">
            <a:xfrm rot="1213902">
              <a:off x="2427" y="214"/>
              <a:ext cx="593" cy="913"/>
              <a:chOff x="1927" y="-23"/>
              <a:chExt cx="593" cy="913"/>
            </a:xfrm>
          </p:grpSpPr>
          <p:sp>
            <p:nvSpPr>
              <p:cNvPr id="3206" name="AutoShape 134"/>
              <p:cNvSpPr>
                <a:spLocks noChangeArrowheads="1"/>
              </p:cNvSpPr>
              <p:nvPr userDrawn="1"/>
            </p:nvSpPr>
            <p:spPr bwMode="auto">
              <a:xfrm>
                <a:off x="1927" y="300"/>
                <a:ext cx="590" cy="545"/>
              </a:xfrm>
              <a:prstGeom prst="flowChartAlternateProcess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17961" dir="2700000">
                  <a:srgbClr val="0000FF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07" name="Text Box 135"/>
              <p:cNvSpPr txBox="1">
                <a:spLocks noChangeArrowheads="1"/>
              </p:cNvSpPr>
              <p:nvPr userDrawn="1"/>
            </p:nvSpPr>
            <p:spPr bwMode="auto">
              <a:xfrm rot="286224">
                <a:off x="2021" y="-23"/>
                <a:ext cx="499" cy="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4000" b="1" dirty="0">
                    <a:solidFill>
                      <a:srgbClr val="FFCCFF"/>
                    </a:solidFill>
                  </a:rPr>
                  <a:t>5</a:t>
                </a:r>
              </a:p>
            </p:txBody>
          </p:sp>
          <p:sp>
            <p:nvSpPr>
              <p:cNvPr id="3208" name="Oval 136"/>
              <p:cNvSpPr>
                <a:spLocks noChangeArrowheads="1"/>
              </p:cNvSpPr>
              <p:nvPr userDrawn="1"/>
            </p:nvSpPr>
            <p:spPr bwMode="auto">
              <a:xfrm>
                <a:off x="1972" y="346"/>
                <a:ext cx="90" cy="91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209" name="Arc 137"/>
            <p:cNvSpPr>
              <a:spLocks/>
            </p:cNvSpPr>
            <p:nvPr userDrawn="1"/>
          </p:nvSpPr>
          <p:spPr bwMode="auto">
            <a:xfrm rot="9459508">
              <a:off x="2426" y="300"/>
              <a:ext cx="181" cy="2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4635 w 43200"/>
                <a:gd name="T3" fmla="*/ 823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247" name="Arc 175"/>
          <p:cNvSpPr>
            <a:spLocks/>
          </p:cNvSpPr>
          <p:nvPr/>
        </p:nvSpPr>
        <p:spPr bwMode="auto">
          <a:xfrm rot="-2721352">
            <a:off x="5693569" y="1343819"/>
            <a:ext cx="1079500" cy="719138"/>
          </a:xfrm>
          <a:custGeom>
            <a:avLst/>
            <a:gdLst>
              <a:gd name="G0" fmla="+- 0 0 0"/>
              <a:gd name="G1" fmla="+- 15393 0 0"/>
              <a:gd name="G2" fmla="+- 21600 0 0"/>
              <a:gd name="T0" fmla="*/ 15153 w 21600"/>
              <a:gd name="T1" fmla="*/ 0 h 15393"/>
              <a:gd name="T2" fmla="*/ 21600 w 21600"/>
              <a:gd name="T3" fmla="*/ 15393 h 15393"/>
              <a:gd name="T4" fmla="*/ 0 w 21600"/>
              <a:gd name="T5" fmla="*/ 15393 h 153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5393" fill="none" extrusionOk="0">
                <a:moveTo>
                  <a:pt x="15153" y="-1"/>
                </a:moveTo>
                <a:cubicBezTo>
                  <a:pt x="19277" y="4060"/>
                  <a:pt x="21600" y="9605"/>
                  <a:pt x="21600" y="15393"/>
                </a:cubicBezTo>
              </a:path>
              <a:path w="21600" h="15393" stroke="0" extrusionOk="0">
                <a:moveTo>
                  <a:pt x="15153" y="-1"/>
                </a:moveTo>
                <a:cubicBezTo>
                  <a:pt x="19277" y="4060"/>
                  <a:pt x="21600" y="9605"/>
                  <a:pt x="21600" y="15393"/>
                </a:cubicBezTo>
                <a:lnTo>
                  <a:pt x="0" y="15393"/>
                </a:lnTo>
                <a:close/>
              </a:path>
            </a:pathLst>
          </a:cu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55" name="Arc 183"/>
          <p:cNvSpPr>
            <a:spLocks/>
          </p:cNvSpPr>
          <p:nvPr/>
        </p:nvSpPr>
        <p:spPr bwMode="auto">
          <a:xfrm rot="-2721352">
            <a:off x="1126331" y="694532"/>
            <a:ext cx="2073275" cy="2490788"/>
          </a:xfrm>
          <a:custGeom>
            <a:avLst/>
            <a:gdLst>
              <a:gd name="G0" fmla="+- 0 0 0"/>
              <a:gd name="G1" fmla="+- 19023 0 0"/>
              <a:gd name="G2" fmla="+- 21600 0 0"/>
              <a:gd name="T0" fmla="*/ 10232 w 20059"/>
              <a:gd name="T1" fmla="*/ 0 h 19023"/>
              <a:gd name="T2" fmla="*/ 20059 w 20059"/>
              <a:gd name="T3" fmla="*/ 11012 h 19023"/>
              <a:gd name="T4" fmla="*/ 0 w 20059"/>
              <a:gd name="T5" fmla="*/ 19023 h 190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059" h="19023" fill="none" extrusionOk="0">
                <a:moveTo>
                  <a:pt x="10231" y="0"/>
                </a:moveTo>
                <a:cubicBezTo>
                  <a:pt x="14699" y="2402"/>
                  <a:pt x="18178" y="6301"/>
                  <a:pt x="20059" y="11011"/>
                </a:cubicBezTo>
              </a:path>
              <a:path w="20059" h="19023" stroke="0" extrusionOk="0">
                <a:moveTo>
                  <a:pt x="10231" y="0"/>
                </a:moveTo>
                <a:cubicBezTo>
                  <a:pt x="14699" y="2402"/>
                  <a:pt x="18178" y="6301"/>
                  <a:pt x="20059" y="11011"/>
                </a:cubicBezTo>
                <a:lnTo>
                  <a:pt x="0" y="19023"/>
                </a:lnTo>
                <a:close/>
              </a:path>
            </a:pathLst>
          </a:cu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56" name="Text Box 184"/>
          <p:cNvSpPr txBox="1">
            <a:spLocks noChangeArrowheads="1"/>
          </p:cNvSpPr>
          <p:nvPr/>
        </p:nvSpPr>
        <p:spPr bwMode="auto">
          <a:xfrm rot="7607576">
            <a:off x="230223" y="5397025"/>
            <a:ext cx="503237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7000" b="1" dirty="0">
                <a:solidFill>
                  <a:srgbClr val="FF00FF"/>
                </a:solidFill>
              </a:rPr>
              <a:t>7</a:t>
            </a:r>
          </a:p>
        </p:txBody>
      </p:sp>
      <p:sp>
        <p:nvSpPr>
          <p:cNvPr id="3257" name="Text Box 185"/>
          <p:cNvSpPr txBox="1">
            <a:spLocks noChangeArrowheads="1"/>
          </p:cNvSpPr>
          <p:nvPr/>
        </p:nvSpPr>
        <p:spPr bwMode="auto">
          <a:xfrm rot="1807412">
            <a:off x="1252687" y="5525861"/>
            <a:ext cx="5032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5000" b="1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3258" name="Text Box 186"/>
          <p:cNvSpPr txBox="1">
            <a:spLocks noChangeArrowheads="1"/>
          </p:cNvSpPr>
          <p:nvPr/>
        </p:nvSpPr>
        <p:spPr bwMode="auto">
          <a:xfrm rot="-1311156">
            <a:off x="8400862" y="4777821"/>
            <a:ext cx="50323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5000" b="1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259" name="Text Box 187"/>
          <p:cNvSpPr txBox="1">
            <a:spLocks noChangeArrowheads="1"/>
          </p:cNvSpPr>
          <p:nvPr/>
        </p:nvSpPr>
        <p:spPr bwMode="auto">
          <a:xfrm rot="1133761">
            <a:off x="6526406" y="5358188"/>
            <a:ext cx="50323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5000" b="1" dirty="0">
                <a:solidFill>
                  <a:srgbClr val="99FF33"/>
                </a:solidFill>
              </a:rPr>
              <a:t>8</a:t>
            </a:r>
          </a:p>
        </p:txBody>
      </p:sp>
      <p:grpSp>
        <p:nvGrpSpPr>
          <p:cNvPr id="3260" name="Group 188"/>
          <p:cNvGrpSpPr>
            <a:grpSpLocks/>
          </p:cNvGrpSpPr>
          <p:nvPr/>
        </p:nvGrpSpPr>
        <p:grpSpPr bwMode="auto">
          <a:xfrm rot="5400000">
            <a:off x="272003" y="3894838"/>
            <a:ext cx="603250" cy="727075"/>
            <a:chOff x="3916" y="210"/>
            <a:chExt cx="593" cy="914"/>
          </a:xfrm>
        </p:grpSpPr>
        <p:grpSp>
          <p:nvGrpSpPr>
            <p:cNvPr id="3261" name="Group 189"/>
            <p:cNvGrpSpPr>
              <a:grpSpLocks/>
            </p:cNvGrpSpPr>
            <p:nvPr userDrawn="1"/>
          </p:nvGrpSpPr>
          <p:grpSpPr bwMode="auto">
            <a:xfrm>
              <a:off x="3916" y="338"/>
              <a:ext cx="593" cy="786"/>
              <a:chOff x="3916" y="338"/>
              <a:chExt cx="593" cy="786"/>
            </a:xfrm>
          </p:grpSpPr>
          <p:sp>
            <p:nvSpPr>
              <p:cNvPr id="3262" name="AutoShape 190"/>
              <p:cNvSpPr>
                <a:spLocks noChangeArrowheads="1"/>
              </p:cNvSpPr>
              <p:nvPr userDrawn="1"/>
            </p:nvSpPr>
            <p:spPr bwMode="auto">
              <a:xfrm rot="1078149">
                <a:off x="3916" y="435"/>
                <a:ext cx="590" cy="545"/>
              </a:xfrm>
              <a:prstGeom prst="flowChartAlternateProcess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17961" dir="2700000">
                  <a:srgbClr val="FF99CC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63" name="Text Box 191"/>
              <p:cNvSpPr txBox="1">
                <a:spLocks noChangeArrowheads="1"/>
              </p:cNvSpPr>
              <p:nvPr userDrawn="1"/>
            </p:nvSpPr>
            <p:spPr bwMode="auto">
              <a:xfrm rot="1059041">
                <a:off x="4010" y="338"/>
                <a:ext cx="499" cy="7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3500" b="1" dirty="0">
                    <a:solidFill>
                      <a:schemeClr val="accent2"/>
                    </a:solidFill>
                  </a:rPr>
                  <a:t>7</a:t>
                </a:r>
              </a:p>
            </p:txBody>
          </p:sp>
          <p:sp>
            <p:nvSpPr>
              <p:cNvPr id="3264" name="Oval 192"/>
              <p:cNvSpPr>
                <a:spLocks noChangeArrowheads="1"/>
              </p:cNvSpPr>
              <p:nvPr userDrawn="1"/>
            </p:nvSpPr>
            <p:spPr bwMode="auto">
              <a:xfrm rot="1078149">
                <a:off x="4027" y="426"/>
                <a:ext cx="90" cy="91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265" name="Arc 193"/>
            <p:cNvSpPr>
              <a:spLocks/>
            </p:cNvSpPr>
            <p:nvPr userDrawn="1"/>
          </p:nvSpPr>
          <p:spPr bwMode="auto">
            <a:xfrm rot="9459508">
              <a:off x="3923" y="210"/>
              <a:ext cx="181" cy="2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4635 w 43200"/>
                <a:gd name="T3" fmla="*/ 823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266" name="Text Box 194"/>
          <p:cNvSpPr txBox="1">
            <a:spLocks noChangeArrowheads="1"/>
          </p:cNvSpPr>
          <p:nvPr/>
        </p:nvSpPr>
        <p:spPr bwMode="auto">
          <a:xfrm rot="-1311156">
            <a:off x="2192592" y="5607953"/>
            <a:ext cx="5032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5000" b="1" dirty="0">
                <a:solidFill>
                  <a:schemeClr val="folHlink"/>
                </a:solidFill>
              </a:rPr>
              <a:t>6</a:t>
            </a:r>
          </a:p>
        </p:txBody>
      </p:sp>
      <p:sp>
        <p:nvSpPr>
          <p:cNvPr id="3268" name="Text Box 196"/>
          <p:cNvSpPr txBox="1">
            <a:spLocks noChangeArrowheads="1"/>
          </p:cNvSpPr>
          <p:nvPr/>
        </p:nvSpPr>
        <p:spPr bwMode="auto">
          <a:xfrm rot="4397030">
            <a:off x="5374418" y="5508534"/>
            <a:ext cx="5032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5000" b="1" dirty="0">
                <a:solidFill>
                  <a:srgbClr val="CC00CC"/>
                </a:solidFill>
              </a:rPr>
              <a:t>5</a:t>
            </a:r>
          </a:p>
        </p:txBody>
      </p:sp>
      <p:sp>
        <p:nvSpPr>
          <p:cNvPr id="3269" name="Text Box 197"/>
          <p:cNvSpPr txBox="1">
            <a:spLocks noChangeArrowheads="1"/>
          </p:cNvSpPr>
          <p:nvPr/>
        </p:nvSpPr>
        <p:spPr bwMode="auto">
          <a:xfrm rot="-1311156">
            <a:off x="4500563" y="5516563"/>
            <a:ext cx="5032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5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270" name="Text Box 198"/>
          <p:cNvSpPr txBox="1">
            <a:spLocks noChangeArrowheads="1"/>
          </p:cNvSpPr>
          <p:nvPr/>
        </p:nvSpPr>
        <p:spPr bwMode="auto">
          <a:xfrm rot="-22486710">
            <a:off x="2966775" y="5482234"/>
            <a:ext cx="5365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altLang="zh-TW" sz="5000" b="1" dirty="0">
                <a:solidFill>
                  <a:srgbClr val="FF99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3271" name="Text Box 199"/>
          <p:cNvSpPr txBox="1">
            <a:spLocks noChangeArrowheads="1"/>
          </p:cNvSpPr>
          <p:nvPr/>
        </p:nvSpPr>
        <p:spPr bwMode="auto">
          <a:xfrm rot="2173857">
            <a:off x="7796131" y="4756465"/>
            <a:ext cx="6477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80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</a:p>
        </p:txBody>
      </p:sp>
      <p:sp>
        <p:nvSpPr>
          <p:cNvPr id="3272" name="Text Box 200"/>
          <p:cNvSpPr txBox="1">
            <a:spLocks noChangeArrowheads="1"/>
          </p:cNvSpPr>
          <p:nvPr/>
        </p:nvSpPr>
        <p:spPr bwMode="auto">
          <a:xfrm rot="1914867">
            <a:off x="1712425" y="970731"/>
            <a:ext cx="10810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6000" b="1" dirty="0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grpSp>
        <p:nvGrpSpPr>
          <p:cNvPr id="3273" name="Group 201"/>
          <p:cNvGrpSpPr>
            <a:grpSpLocks/>
          </p:cNvGrpSpPr>
          <p:nvPr/>
        </p:nvGrpSpPr>
        <p:grpSpPr bwMode="auto">
          <a:xfrm rot="-1763529">
            <a:off x="3735709" y="5476566"/>
            <a:ext cx="625475" cy="736600"/>
            <a:chOff x="4078" y="346"/>
            <a:chExt cx="664" cy="645"/>
          </a:xfrm>
        </p:grpSpPr>
        <p:sp>
          <p:nvSpPr>
            <p:cNvPr id="3274" name="AutoShape 202"/>
            <p:cNvSpPr>
              <a:spLocks noChangeArrowheads="1"/>
            </p:cNvSpPr>
            <p:nvPr/>
          </p:nvSpPr>
          <p:spPr bwMode="auto">
            <a:xfrm rot="2974542">
              <a:off x="4137" y="548"/>
              <a:ext cx="461" cy="425"/>
            </a:xfrm>
            <a:prstGeom prst="flowChartAlternateProcess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99CC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5" name="Text Box 203"/>
            <p:cNvSpPr txBox="1">
              <a:spLocks noChangeArrowheads="1"/>
            </p:cNvSpPr>
            <p:nvPr/>
          </p:nvSpPr>
          <p:spPr bwMode="auto">
            <a:xfrm rot="3827901">
              <a:off x="4216" y="425"/>
              <a:ext cx="388" cy="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3500" b="1"/>
                <a:t>1</a:t>
              </a:r>
            </a:p>
          </p:txBody>
        </p:sp>
        <p:sp>
          <p:nvSpPr>
            <p:cNvPr id="3276" name="Oval 204"/>
            <p:cNvSpPr>
              <a:spLocks noChangeArrowheads="1"/>
            </p:cNvSpPr>
            <p:nvPr/>
          </p:nvSpPr>
          <p:spPr bwMode="auto">
            <a:xfrm rot="2974542">
              <a:off x="4337" y="510"/>
              <a:ext cx="70" cy="71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7" name="Arc 205"/>
            <p:cNvSpPr>
              <a:spLocks/>
            </p:cNvSpPr>
            <p:nvPr/>
          </p:nvSpPr>
          <p:spPr bwMode="auto">
            <a:xfrm rot="9459508">
              <a:off x="4245" y="346"/>
              <a:ext cx="141" cy="2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4635 w 43200"/>
                <a:gd name="T3" fmla="*/ 823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278" name="Group 206"/>
          <p:cNvGrpSpPr>
            <a:grpSpLocks/>
          </p:cNvGrpSpPr>
          <p:nvPr/>
        </p:nvGrpSpPr>
        <p:grpSpPr bwMode="auto">
          <a:xfrm rot="6747355">
            <a:off x="522207" y="4879030"/>
            <a:ext cx="625475" cy="736600"/>
            <a:chOff x="4078" y="346"/>
            <a:chExt cx="664" cy="645"/>
          </a:xfrm>
        </p:grpSpPr>
        <p:sp>
          <p:nvSpPr>
            <p:cNvPr id="3279" name="AutoShape 207"/>
            <p:cNvSpPr>
              <a:spLocks noChangeArrowheads="1"/>
            </p:cNvSpPr>
            <p:nvPr/>
          </p:nvSpPr>
          <p:spPr bwMode="auto">
            <a:xfrm rot="2974542">
              <a:off x="4137" y="548"/>
              <a:ext cx="461" cy="425"/>
            </a:xfrm>
            <a:prstGeom prst="flowChartAlternateProcess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99CC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0" name="Text Box 208"/>
            <p:cNvSpPr txBox="1">
              <a:spLocks noChangeArrowheads="1"/>
            </p:cNvSpPr>
            <p:nvPr/>
          </p:nvSpPr>
          <p:spPr bwMode="auto">
            <a:xfrm rot="3827901">
              <a:off x="4216" y="425"/>
              <a:ext cx="388" cy="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3500" b="1"/>
                <a:t>1</a:t>
              </a:r>
            </a:p>
          </p:txBody>
        </p:sp>
        <p:sp>
          <p:nvSpPr>
            <p:cNvPr id="3281" name="Oval 209"/>
            <p:cNvSpPr>
              <a:spLocks noChangeArrowheads="1"/>
            </p:cNvSpPr>
            <p:nvPr/>
          </p:nvSpPr>
          <p:spPr bwMode="auto">
            <a:xfrm rot="2974542">
              <a:off x="4337" y="510"/>
              <a:ext cx="70" cy="71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2" name="Arc 210"/>
            <p:cNvSpPr>
              <a:spLocks/>
            </p:cNvSpPr>
            <p:nvPr/>
          </p:nvSpPr>
          <p:spPr bwMode="auto">
            <a:xfrm rot="9459508">
              <a:off x="4245" y="346"/>
              <a:ext cx="141" cy="2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4635 w 43200"/>
                <a:gd name="T3" fmla="*/ 823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245" name="Group 173"/>
          <p:cNvGrpSpPr>
            <a:grpSpLocks/>
          </p:cNvGrpSpPr>
          <p:nvPr/>
        </p:nvGrpSpPr>
        <p:grpSpPr bwMode="auto">
          <a:xfrm rot="-1714783">
            <a:off x="7677934" y="1317496"/>
            <a:ext cx="1295400" cy="1016000"/>
            <a:chOff x="2327" y="663"/>
            <a:chExt cx="872" cy="640"/>
          </a:xfrm>
        </p:grpSpPr>
        <p:sp>
          <p:nvSpPr>
            <p:cNvPr id="3195" name="AutoShape 123"/>
            <p:cNvSpPr>
              <a:spLocks noChangeArrowheads="1"/>
            </p:cNvSpPr>
            <p:nvPr userDrawn="1"/>
          </p:nvSpPr>
          <p:spPr bwMode="auto">
            <a:xfrm rot="5749901">
              <a:off x="2441" y="608"/>
              <a:ext cx="590" cy="800"/>
            </a:xfrm>
            <a:prstGeom prst="flowChartDelay">
              <a:avLst/>
            </a:prstGeom>
            <a:solidFill>
              <a:srgbClr val="FF99CC"/>
            </a:solidFill>
            <a:ln w="12700">
              <a:noFill/>
              <a:prstDash val="lgDash"/>
              <a:miter lim="800000"/>
              <a:headEnd/>
              <a:tailEnd/>
            </a:ln>
            <a:effectLst>
              <a:prstShdw prst="shdw17" dist="17961" dir="2700000">
                <a:srgbClr val="FF99CC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219" name="Group 147"/>
            <p:cNvGrpSpPr>
              <a:grpSpLocks/>
            </p:cNvGrpSpPr>
            <p:nvPr userDrawn="1"/>
          </p:nvGrpSpPr>
          <p:grpSpPr bwMode="auto">
            <a:xfrm rot="-9192509">
              <a:off x="2971" y="663"/>
              <a:ext cx="228" cy="226"/>
              <a:chOff x="1791" y="618"/>
              <a:chExt cx="363" cy="362"/>
            </a:xfrm>
          </p:grpSpPr>
          <p:sp>
            <p:nvSpPr>
              <p:cNvPr id="3220" name="Oval 148"/>
              <p:cNvSpPr>
                <a:spLocks noChangeArrowheads="1"/>
              </p:cNvSpPr>
              <p:nvPr userDrawn="1"/>
            </p:nvSpPr>
            <p:spPr bwMode="auto">
              <a:xfrm rot="319555">
                <a:off x="1927" y="618"/>
                <a:ext cx="90" cy="181"/>
              </a:xfrm>
              <a:prstGeom prst="ellipse">
                <a:avLst/>
              </a:prstGeom>
              <a:solidFill>
                <a:srgbClr val="FFFF00">
                  <a:alpha val="89999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21" name="Oval 149"/>
              <p:cNvSpPr>
                <a:spLocks noChangeArrowheads="1"/>
              </p:cNvSpPr>
              <p:nvPr userDrawn="1"/>
            </p:nvSpPr>
            <p:spPr bwMode="auto">
              <a:xfrm rot="7369111">
                <a:off x="1838" y="663"/>
                <a:ext cx="90" cy="18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22" name="Oval 150"/>
              <p:cNvSpPr>
                <a:spLocks noChangeArrowheads="1"/>
              </p:cNvSpPr>
              <p:nvPr userDrawn="1"/>
            </p:nvSpPr>
            <p:spPr bwMode="auto">
              <a:xfrm rot="5081700">
                <a:off x="1837" y="753"/>
                <a:ext cx="90" cy="181"/>
              </a:xfrm>
              <a:prstGeom prst="ellipse">
                <a:avLst/>
              </a:prstGeom>
              <a:solidFill>
                <a:srgbClr val="FFFF00">
                  <a:alpha val="89999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23" name="Oval 151"/>
              <p:cNvSpPr>
                <a:spLocks noChangeArrowheads="1"/>
              </p:cNvSpPr>
              <p:nvPr userDrawn="1"/>
            </p:nvSpPr>
            <p:spPr bwMode="auto">
              <a:xfrm rot="3783116">
                <a:off x="2019" y="663"/>
                <a:ext cx="90" cy="181"/>
              </a:xfrm>
              <a:prstGeom prst="ellipse">
                <a:avLst/>
              </a:prstGeom>
              <a:solidFill>
                <a:srgbClr val="FFFF00">
                  <a:alpha val="89999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24" name="Oval 152"/>
              <p:cNvSpPr>
                <a:spLocks noChangeArrowheads="1"/>
              </p:cNvSpPr>
              <p:nvPr userDrawn="1"/>
            </p:nvSpPr>
            <p:spPr bwMode="auto">
              <a:xfrm>
                <a:off x="1927" y="799"/>
                <a:ext cx="90" cy="18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25" name="Oval 153"/>
              <p:cNvSpPr>
                <a:spLocks noChangeArrowheads="1"/>
              </p:cNvSpPr>
              <p:nvPr userDrawn="1"/>
            </p:nvSpPr>
            <p:spPr bwMode="auto">
              <a:xfrm rot="7090277">
                <a:off x="2019" y="753"/>
                <a:ext cx="90" cy="18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26" name="Oval 154"/>
              <p:cNvSpPr>
                <a:spLocks noChangeArrowheads="1"/>
              </p:cNvSpPr>
              <p:nvPr userDrawn="1"/>
            </p:nvSpPr>
            <p:spPr bwMode="auto">
              <a:xfrm>
                <a:off x="1927" y="754"/>
                <a:ext cx="91" cy="91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3228" name="Group 156"/>
            <p:cNvGrpSpPr>
              <a:grpSpLocks/>
            </p:cNvGrpSpPr>
            <p:nvPr userDrawn="1"/>
          </p:nvGrpSpPr>
          <p:grpSpPr bwMode="auto">
            <a:xfrm rot="-9192509">
              <a:off x="2517" y="1121"/>
              <a:ext cx="134" cy="136"/>
              <a:chOff x="1791" y="618"/>
              <a:chExt cx="363" cy="362"/>
            </a:xfrm>
          </p:grpSpPr>
          <p:sp>
            <p:nvSpPr>
              <p:cNvPr id="3229" name="Oval 157"/>
              <p:cNvSpPr>
                <a:spLocks noChangeArrowheads="1"/>
              </p:cNvSpPr>
              <p:nvPr userDrawn="1"/>
            </p:nvSpPr>
            <p:spPr bwMode="auto">
              <a:xfrm rot="319555">
                <a:off x="1927" y="618"/>
                <a:ext cx="90" cy="181"/>
              </a:xfrm>
              <a:prstGeom prst="ellipse">
                <a:avLst/>
              </a:prstGeom>
              <a:solidFill>
                <a:srgbClr val="FFFF00">
                  <a:alpha val="89999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30" name="Oval 158"/>
              <p:cNvSpPr>
                <a:spLocks noChangeArrowheads="1"/>
              </p:cNvSpPr>
              <p:nvPr userDrawn="1"/>
            </p:nvSpPr>
            <p:spPr bwMode="auto">
              <a:xfrm rot="7369111">
                <a:off x="1838" y="663"/>
                <a:ext cx="90" cy="18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31" name="Oval 159"/>
              <p:cNvSpPr>
                <a:spLocks noChangeArrowheads="1"/>
              </p:cNvSpPr>
              <p:nvPr userDrawn="1"/>
            </p:nvSpPr>
            <p:spPr bwMode="auto">
              <a:xfrm rot="5081700">
                <a:off x="1837" y="753"/>
                <a:ext cx="90" cy="181"/>
              </a:xfrm>
              <a:prstGeom prst="ellipse">
                <a:avLst/>
              </a:prstGeom>
              <a:solidFill>
                <a:srgbClr val="FFFF00">
                  <a:alpha val="89999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32" name="Oval 160"/>
              <p:cNvSpPr>
                <a:spLocks noChangeArrowheads="1"/>
              </p:cNvSpPr>
              <p:nvPr userDrawn="1"/>
            </p:nvSpPr>
            <p:spPr bwMode="auto">
              <a:xfrm rot="3783116">
                <a:off x="2019" y="663"/>
                <a:ext cx="90" cy="181"/>
              </a:xfrm>
              <a:prstGeom prst="ellipse">
                <a:avLst/>
              </a:prstGeom>
              <a:solidFill>
                <a:srgbClr val="FFFF00">
                  <a:alpha val="89999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33" name="Oval 161"/>
              <p:cNvSpPr>
                <a:spLocks noChangeArrowheads="1"/>
              </p:cNvSpPr>
              <p:nvPr userDrawn="1"/>
            </p:nvSpPr>
            <p:spPr bwMode="auto">
              <a:xfrm>
                <a:off x="1927" y="799"/>
                <a:ext cx="90" cy="18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34" name="Oval 162"/>
              <p:cNvSpPr>
                <a:spLocks noChangeArrowheads="1"/>
              </p:cNvSpPr>
              <p:nvPr userDrawn="1"/>
            </p:nvSpPr>
            <p:spPr bwMode="auto">
              <a:xfrm rot="7090277">
                <a:off x="2019" y="753"/>
                <a:ext cx="90" cy="18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35" name="Oval 163"/>
              <p:cNvSpPr>
                <a:spLocks noChangeArrowheads="1"/>
              </p:cNvSpPr>
              <p:nvPr userDrawn="1"/>
            </p:nvSpPr>
            <p:spPr bwMode="auto">
              <a:xfrm>
                <a:off x="1927" y="754"/>
                <a:ext cx="91" cy="91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3236" name="Group 164"/>
            <p:cNvGrpSpPr>
              <a:grpSpLocks/>
            </p:cNvGrpSpPr>
            <p:nvPr userDrawn="1"/>
          </p:nvGrpSpPr>
          <p:grpSpPr bwMode="auto">
            <a:xfrm rot="-9192509">
              <a:off x="2327" y="1019"/>
              <a:ext cx="181" cy="179"/>
              <a:chOff x="1791" y="618"/>
              <a:chExt cx="363" cy="362"/>
            </a:xfrm>
          </p:grpSpPr>
          <p:sp>
            <p:nvSpPr>
              <p:cNvPr id="3237" name="Oval 165"/>
              <p:cNvSpPr>
                <a:spLocks noChangeArrowheads="1"/>
              </p:cNvSpPr>
              <p:nvPr userDrawn="1"/>
            </p:nvSpPr>
            <p:spPr bwMode="auto">
              <a:xfrm rot="319555">
                <a:off x="1927" y="618"/>
                <a:ext cx="90" cy="181"/>
              </a:xfrm>
              <a:prstGeom prst="ellipse">
                <a:avLst/>
              </a:prstGeom>
              <a:solidFill>
                <a:srgbClr val="FFFF00">
                  <a:alpha val="89999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38" name="Oval 166"/>
              <p:cNvSpPr>
                <a:spLocks noChangeArrowheads="1"/>
              </p:cNvSpPr>
              <p:nvPr userDrawn="1"/>
            </p:nvSpPr>
            <p:spPr bwMode="auto">
              <a:xfrm rot="7369111">
                <a:off x="1838" y="663"/>
                <a:ext cx="90" cy="18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39" name="Oval 167"/>
              <p:cNvSpPr>
                <a:spLocks noChangeArrowheads="1"/>
              </p:cNvSpPr>
              <p:nvPr userDrawn="1"/>
            </p:nvSpPr>
            <p:spPr bwMode="auto">
              <a:xfrm rot="5081700">
                <a:off x="1837" y="753"/>
                <a:ext cx="90" cy="181"/>
              </a:xfrm>
              <a:prstGeom prst="ellipse">
                <a:avLst/>
              </a:prstGeom>
              <a:solidFill>
                <a:srgbClr val="FFFF00">
                  <a:alpha val="89999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40" name="Oval 168"/>
              <p:cNvSpPr>
                <a:spLocks noChangeArrowheads="1"/>
              </p:cNvSpPr>
              <p:nvPr userDrawn="1"/>
            </p:nvSpPr>
            <p:spPr bwMode="auto">
              <a:xfrm rot="3783116">
                <a:off x="2019" y="663"/>
                <a:ext cx="90" cy="181"/>
              </a:xfrm>
              <a:prstGeom prst="ellipse">
                <a:avLst/>
              </a:prstGeom>
              <a:solidFill>
                <a:srgbClr val="FFFF00">
                  <a:alpha val="89999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41" name="Oval 169"/>
              <p:cNvSpPr>
                <a:spLocks noChangeArrowheads="1"/>
              </p:cNvSpPr>
              <p:nvPr userDrawn="1"/>
            </p:nvSpPr>
            <p:spPr bwMode="auto">
              <a:xfrm>
                <a:off x="1927" y="799"/>
                <a:ext cx="90" cy="18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42" name="Oval 170"/>
              <p:cNvSpPr>
                <a:spLocks noChangeArrowheads="1"/>
              </p:cNvSpPr>
              <p:nvPr userDrawn="1"/>
            </p:nvSpPr>
            <p:spPr bwMode="auto">
              <a:xfrm rot="7090277">
                <a:off x="2019" y="753"/>
                <a:ext cx="90" cy="18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43" name="Oval 171"/>
              <p:cNvSpPr>
                <a:spLocks noChangeArrowheads="1"/>
              </p:cNvSpPr>
              <p:nvPr userDrawn="1"/>
            </p:nvSpPr>
            <p:spPr bwMode="auto">
              <a:xfrm>
                <a:off x="1927" y="754"/>
                <a:ext cx="91" cy="91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prstShdw prst="shdw17" dist="17961" dir="2700000">
                  <a:schemeClr val="tx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244" name="Text Box 172"/>
            <p:cNvSpPr txBox="1">
              <a:spLocks noChangeArrowheads="1"/>
            </p:cNvSpPr>
            <p:nvPr userDrawn="1"/>
          </p:nvSpPr>
          <p:spPr bwMode="auto">
            <a:xfrm rot="585270">
              <a:off x="2336" y="845"/>
              <a:ext cx="81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200" b="1"/>
                <a:t>3-2+1=?</a:t>
              </a:r>
            </a:p>
          </p:txBody>
        </p:sp>
      </p:grpSp>
      <p:sp>
        <p:nvSpPr>
          <p:cNvPr id="105" name="Text Box 187"/>
          <p:cNvSpPr txBox="1">
            <a:spLocks noChangeArrowheads="1"/>
          </p:cNvSpPr>
          <p:nvPr userDrawn="1"/>
        </p:nvSpPr>
        <p:spPr bwMode="auto">
          <a:xfrm rot="1133761">
            <a:off x="2927189" y="1046931"/>
            <a:ext cx="50323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5000" b="1" dirty="0">
                <a:solidFill>
                  <a:srgbClr val="99FF33"/>
                </a:solidFill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524 -0.0941 C -0.05035 -0.09919 -0.10243 -0.10405 -0.12066 -0.10405 C -0.2349 -0.10405 -0.35295 -0.02081 -0.35295 0.06382 C -0.35295 0.02081 -0.41198 -0.02081 -0.46771 -0.02081 C -0.52674 -0.02081 -0.58264 0.02127 -0.58264 0.06382 C -0.58264 0.04208 -0.61181 0.02081 -0.64132 0.02081 C -0.67066 0.02081 -0.70035 0.04162 -0.70035 0.06382 C -0.70035 0.05202 -0.71493 0.04208 -0.72969 0.04208 C -0.74444 0.04208 -0.75938 0.05318 -0.75938 0.06382 C -0.75938 0.0578 -0.76684 0.05202 -0.77396 0.05202 C -0.77795 0.05202 -0.78889 0.0578 -0.78889 0.06382 C -0.78889 0.06058 -0.79254 0.0578 -0.79635 0.0578 C -0.79635 0.05711 -0.80434 0.06058 -0.80434 0.06382 C -0.80434 0.06173 -0.80434 0.06058 -0.80799 0.06058 C -0.80799 0.06127 -0.81181 0.06173 -0.81181 0.06382 C -0.81181 0.06243 -0.81181 0.06173 -0.81181 0.06127 C -0.81563 0.06127 -0.81563 0.06173 -0.81563 0.06243 C -0.81962 0.06243 -0.81962 0.06173 -0.81962 0.06127 C -0.82274 0.06127 -0.82274 0.06173 -0.82274 0.06243 " pathEditMode="relative" rAng="0" ptsTypes="fffffffffffffffffff">
                                      <p:cBhvr>
                                        <p:cTn id="6" dur="2000" fill="hold"/>
                                        <p:tgtEl>
                                          <p:spTgt spid="32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400" y="74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3000" fill="hold"/>
                                        <p:tgtEl>
                                          <p:spTgt spid="32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9" dur="3000" fill="hold"/>
                                        <p:tgtEl>
                                          <p:spTgt spid="3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" dur="3000" fill="hold"/>
                                        <p:tgtEl>
                                          <p:spTgt spid="32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1" dur="3000" fill="hold"/>
                                        <p:tgtEl>
                                          <p:spTgt spid="3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3000" fill="hold"/>
                                        <p:tgtEl>
                                          <p:spTgt spid="32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3000" fill="hold"/>
                                        <p:tgtEl>
                                          <p:spTgt spid="32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3000" fill="hold"/>
                                        <p:tgtEl>
                                          <p:spTgt spid="32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6" dur="3000" fill="hold"/>
                                        <p:tgtEl>
                                          <p:spTgt spid="32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3000" fill="hold"/>
                                        <p:tgtEl>
                                          <p:spTgt spid="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3000" fill="hold"/>
                                        <p:tgtEl>
                                          <p:spTgt spid="32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1" dur="3000" fill="hold"/>
                                        <p:tgtEl>
                                          <p:spTgt spid="32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3000" fill="hold"/>
                                        <p:tgtEl>
                                          <p:spTgt spid="32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3" dur="3000" fill="hold"/>
                                        <p:tgtEl>
                                          <p:spTgt spid="32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3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3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3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" dur="3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7" grpId="0"/>
      <p:bldP spid="3257" grpId="0"/>
      <p:bldP spid="3259" grpId="0"/>
      <p:bldP spid="3270" grpId="0"/>
      <p:bldP spid="3272" grpId="0"/>
      <p:bldP spid="105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EBB19E-20A5-4800-AF6F-F29710C59FC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E46DB8-6D79-4E27-BAF3-35932DF3A62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A503FD-2CF6-420C-9401-AB7ACA2A375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2503A-189B-4E68-80DA-58D727A0832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0C8BE-7B9F-40F7-B65F-E15FBF42587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85D8E-07AB-4F65-99E7-AFD9213284D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BD22F1-A8DB-45DE-81AF-C33A97335ED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B3453-A8E0-4519-B673-61B8A213AB8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27720E-F852-4C8C-99A4-EB44D0C037D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73948-A5A9-47BA-B521-774C02EDE7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1000" r="-2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2F6227D-7D4D-458E-BF21-555279C0C3C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50000"/>
        <a:buFont typeface="Wingdings" pitchFamily="2" charset="2"/>
        <a:buChar char="u"/>
        <a:defRPr kumimoji="1" sz="2800">
          <a:solidFill>
            <a:srgbClr val="FF9900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45000"/>
        <a:buFont typeface="Wingding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4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4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4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4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4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988840"/>
            <a:ext cx="7772400" cy="2160240"/>
          </a:xfrm>
        </p:spPr>
        <p:txBody>
          <a:bodyPr/>
          <a:lstStyle/>
          <a:p>
            <a:r>
              <a:rPr lang="zh-TW" altLang="en-US" sz="5400" b="1" dirty="0">
                <a:solidFill>
                  <a:schemeClr val="tx2">
                    <a:lumMod val="75000"/>
                  </a:schemeClr>
                </a:solidFill>
                <a:latin typeface="文鼎粗魏碑" pitchFamily="65" charset="-120"/>
                <a:ea typeface="文鼎粗魏碑" pitchFamily="65" charset="-120"/>
              </a:rPr>
              <a:t>～～～歡迎光臨～～～</a:t>
            </a:r>
            <a:br>
              <a:rPr lang="zh-TW" altLang="en-US" sz="5400" b="1" dirty="0">
                <a:solidFill>
                  <a:schemeClr val="tx2">
                    <a:lumMod val="75000"/>
                  </a:schemeClr>
                </a:solidFill>
                <a:latin typeface="文鼎粗魏碑" pitchFamily="65" charset="-120"/>
                <a:ea typeface="文鼎粗魏碑" pitchFamily="65" charset="-120"/>
              </a:rPr>
            </a:br>
            <a:r>
              <a:rPr lang="zh-TW" altLang="en-US" sz="5400" b="1" dirty="0">
                <a:solidFill>
                  <a:schemeClr val="tx2">
                    <a:lumMod val="75000"/>
                  </a:schemeClr>
                </a:solidFill>
                <a:latin typeface="文鼎粗魏碑" pitchFamily="65" charset="-120"/>
                <a:ea typeface="文鼎粗魏碑" pitchFamily="65" charset="-120"/>
              </a:rPr>
              <a:t>二</a:t>
            </a:r>
            <a:r>
              <a:rPr lang="zh-TW" altLang="en-US" sz="5400" b="1" dirty="0" smtClean="0">
                <a:solidFill>
                  <a:schemeClr val="tx2">
                    <a:lumMod val="75000"/>
                  </a:schemeClr>
                </a:solidFill>
                <a:latin typeface="文鼎粗魏碑" pitchFamily="65" charset="-120"/>
                <a:ea typeface="文鼎粗魏碑" pitchFamily="65" charset="-120"/>
              </a:rPr>
              <a:t>年四班</a:t>
            </a:r>
            <a:endParaRPr lang="zh-TW" altLang="zh-TW" sz="5400" b="1" dirty="0">
              <a:solidFill>
                <a:schemeClr val="tx2">
                  <a:lumMod val="75000"/>
                </a:schemeClr>
              </a:solidFill>
              <a:latin typeface="文鼎粗魏碑" pitchFamily="65" charset="-120"/>
              <a:ea typeface="文鼎粗魏碑" pitchFamily="65" charset="-12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437112"/>
            <a:ext cx="6400800" cy="745257"/>
          </a:xfrm>
        </p:spPr>
        <p:txBody>
          <a:bodyPr/>
          <a:lstStyle/>
          <a:p>
            <a:r>
              <a:rPr lang="en-US" altLang="zh-TW" sz="4000" b="1" dirty="0" smtClean="0">
                <a:solidFill>
                  <a:srgbClr val="FF0000"/>
                </a:solidFill>
              </a:rPr>
              <a:t>109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學年度</a:t>
            </a:r>
            <a:endParaRPr lang="zh-TW" altLang="zh-TW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>
                <a:solidFill>
                  <a:schemeClr val="tx2">
                    <a:lumMod val="75000"/>
                  </a:schemeClr>
                </a:solidFill>
                <a:latin typeface="華康魏碑體" pitchFamily="65" charset="-120"/>
                <a:ea typeface="華康魏碑體" pitchFamily="65" charset="-120"/>
              </a:rPr>
              <a:t>小二學習力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數學</a:t>
            </a:r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—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持續基礎數學基礎建立，加減運算要更仔細，</a:t>
            </a:r>
            <a:r>
              <a:rPr lang="zh-TW" altLang="en-US" sz="3600" dirty="0">
                <a:solidFill>
                  <a:srgbClr val="0000FF"/>
                </a:solidFill>
                <a:latin typeface="華康粗圓體" pitchFamily="49" charset="-120"/>
                <a:ea typeface="華康粗圓體" pitchFamily="49" charset="-120"/>
              </a:rPr>
              <a:t>數學題理解的提升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，之後進入乘法學習，能夠達到熟練並正確</a:t>
            </a:r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。</a:t>
            </a:r>
            <a:endParaRPr lang="en-US" altLang="zh-TW" sz="3600" dirty="0" smtClean="0"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3600" dirty="0" smtClean="0">
                <a:solidFill>
                  <a:srgbClr val="FF0000"/>
                </a:solidFill>
                <a:latin typeface="華康粗圓體" pitchFamily="49" charset="-120"/>
                <a:ea typeface="華康粗圓體" pitchFamily="49" charset="-120"/>
              </a:rPr>
              <a:t>字跡要求提升</a:t>
            </a:r>
            <a:r>
              <a:rPr lang="en-US" altLang="zh-TW" sz="3600" dirty="0" smtClean="0">
                <a:solidFill>
                  <a:srgbClr val="FF0000"/>
                </a:solidFill>
                <a:latin typeface="華康粗圓體" pitchFamily="49" charset="-120"/>
                <a:ea typeface="華康粗圓體" pitchFamily="49" charset="-120"/>
              </a:rPr>
              <a:t>!!</a:t>
            </a:r>
          </a:p>
          <a:p>
            <a:r>
              <a:rPr lang="zh-TW" altLang="en-US" sz="3600" dirty="0" smtClean="0">
                <a:solidFill>
                  <a:srgbClr val="0000FF"/>
                </a:solidFill>
                <a:latin typeface="華康粗圓體" pitchFamily="49" charset="-120"/>
                <a:ea typeface="華康粗圓體" pitchFamily="49" charset="-120"/>
              </a:rPr>
              <a:t>服務心提升，團體活動學習合作，禮讓。</a:t>
            </a:r>
            <a:endParaRPr lang="zh-TW" altLang="en-US" sz="3600" dirty="0">
              <a:solidFill>
                <a:srgbClr val="0000FF"/>
              </a:solidFill>
              <a:latin typeface="華康粗圓體" pitchFamily="49" charset="-120"/>
              <a:ea typeface="華康粗圓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86759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 smtClean="0">
                <a:solidFill>
                  <a:schemeClr val="tx2">
                    <a:lumMod val="75000"/>
                  </a:schemeClr>
                </a:solidFill>
                <a:latin typeface="華康魏碑體" pitchFamily="65" charset="-120"/>
                <a:ea typeface="華康魏碑體" pitchFamily="65" charset="-120"/>
              </a:rPr>
              <a:t>當日請假方式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28800"/>
            <a:ext cx="8579296" cy="4752528"/>
          </a:xfrm>
        </p:spPr>
        <p:txBody>
          <a:bodyPr/>
          <a:lstStyle/>
          <a:p>
            <a:r>
              <a:rPr lang="zh-TW" altLang="en-US" sz="3600" dirty="0" smtClean="0">
                <a:solidFill>
                  <a:srgbClr val="FF0000"/>
                </a:solidFill>
                <a:latin typeface="華康POP1體W5" pitchFamily="81" charset="-120"/>
                <a:ea typeface="華康POP1體W5" pitchFamily="81" charset="-120"/>
              </a:rPr>
              <a:t>每日</a:t>
            </a:r>
            <a:r>
              <a:rPr lang="en-US" altLang="zh-TW" sz="3600" dirty="0" smtClean="0">
                <a:solidFill>
                  <a:srgbClr val="FF0000"/>
                </a:solidFill>
                <a:latin typeface="華康POP1體W5" pitchFamily="81" charset="-120"/>
                <a:ea typeface="華康POP1體W5" pitchFamily="81" charset="-120"/>
              </a:rPr>
              <a:t>8:10</a:t>
            </a:r>
            <a:r>
              <a:rPr lang="zh-TW" altLang="en-US" sz="3600" dirty="0" smtClean="0">
                <a:solidFill>
                  <a:srgbClr val="FF0000"/>
                </a:solidFill>
                <a:latin typeface="華康POP1體W5" pitchFamily="81" charset="-120"/>
                <a:ea typeface="華康POP1體W5" pitchFamily="81" charset="-120"/>
              </a:rPr>
              <a:t>分</a:t>
            </a:r>
            <a:r>
              <a:rPr lang="zh-TW" altLang="en-US" sz="3600" dirty="0" smtClean="0">
                <a:latin typeface="華康POP1體W5" pitchFamily="81" charset="-120"/>
                <a:ea typeface="華康POP1體W5" pitchFamily="81" charset="-120"/>
              </a:rPr>
              <a:t>，老師會注意孩子出席狀況，若孩子未到，</a:t>
            </a:r>
            <a:r>
              <a:rPr lang="zh-TW" altLang="en-US" sz="3600" dirty="0" smtClean="0">
                <a:solidFill>
                  <a:srgbClr val="FF0000"/>
                </a:solidFill>
                <a:latin typeface="華康POP1體W5" pitchFamily="81" charset="-120"/>
                <a:ea typeface="華康POP1體W5" pitchFamily="81" charset="-120"/>
              </a:rPr>
              <a:t>老師會開始聯繫家長</a:t>
            </a:r>
            <a:r>
              <a:rPr lang="zh-TW" altLang="en-US" sz="3600" dirty="0" smtClean="0">
                <a:latin typeface="華康POP1體W5" pitchFamily="81" charset="-120"/>
                <a:ea typeface="華康POP1體W5" pitchFamily="81" charset="-120"/>
              </a:rPr>
              <a:t>。</a:t>
            </a:r>
            <a:endParaRPr lang="en-US" altLang="zh-TW" sz="3600" dirty="0" smtClean="0">
              <a:latin typeface="華康POP1體W5" pitchFamily="81" charset="-120"/>
              <a:ea typeface="華康POP1體W5" pitchFamily="81" charset="-120"/>
            </a:endParaRPr>
          </a:p>
          <a:p>
            <a:r>
              <a:rPr lang="zh-TW" altLang="en-US" sz="3600" dirty="0">
                <a:latin typeface="華康POP1體W5" pitchFamily="81" charset="-120"/>
                <a:ea typeface="華康POP1體W5" pitchFamily="81" charset="-120"/>
              </a:rPr>
              <a:t>因為太</a:t>
            </a:r>
            <a:r>
              <a:rPr lang="zh-TW" altLang="en-US" sz="3600" dirty="0" smtClean="0">
                <a:latin typeface="華康POP1體W5" pitchFamily="81" charset="-120"/>
                <a:ea typeface="華康POP1體W5" pitchFamily="81" charset="-120"/>
              </a:rPr>
              <a:t>晚起床、或先去看醫生、或臨時有事請假</a:t>
            </a:r>
            <a:r>
              <a:rPr lang="zh-TW" altLang="en-US" sz="3600" dirty="0">
                <a:latin typeface="華康POP1體W5" pitchFamily="81" charset="-120"/>
                <a:ea typeface="華康POP1體W5" pitchFamily="81" charset="-120"/>
              </a:rPr>
              <a:t>，</a:t>
            </a:r>
            <a:r>
              <a:rPr lang="zh-TW" altLang="en-US" sz="3600" dirty="0">
                <a:solidFill>
                  <a:srgbClr val="FF0000"/>
                </a:solidFill>
                <a:latin typeface="華康POP1體W5" pitchFamily="81" charset="-120"/>
                <a:ea typeface="華康POP1體W5" pitchFamily="81" charset="-120"/>
              </a:rPr>
              <a:t>可當日一早直接</a:t>
            </a:r>
            <a:r>
              <a:rPr lang="zh-TW" altLang="en-US" sz="3600" b="1" dirty="0" smtClean="0">
                <a:solidFill>
                  <a:srgbClr val="FF0000"/>
                </a:solidFill>
                <a:latin typeface="華康POP1體W5" pitchFamily="81" charset="-120"/>
                <a:ea typeface="華康POP1體W5" pitchFamily="81" charset="-120"/>
              </a:rPr>
              <a:t>傳</a:t>
            </a:r>
            <a:r>
              <a:rPr lang="en-US" altLang="zh-TW" sz="3600" b="1" dirty="0" smtClean="0">
                <a:solidFill>
                  <a:srgbClr val="FF0000"/>
                </a:solidFill>
                <a:latin typeface="華康POP1體W5" pitchFamily="81" charset="-120"/>
                <a:ea typeface="華康POP1體W5" pitchFamily="81" charset="-120"/>
              </a:rPr>
              <a:t>Line</a:t>
            </a:r>
            <a:r>
              <a:rPr lang="zh-TW" altLang="en-US" sz="3600" b="1" dirty="0" smtClean="0">
                <a:solidFill>
                  <a:srgbClr val="FF0000"/>
                </a:solidFill>
                <a:latin typeface="華康POP1體W5" pitchFamily="81" charset="-120"/>
                <a:ea typeface="華康POP1體W5" pitchFamily="81" charset="-120"/>
              </a:rPr>
              <a:t>訊息</a:t>
            </a:r>
            <a:r>
              <a:rPr lang="zh-TW" altLang="en-US" sz="3600" dirty="0" smtClean="0">
                <a:latin typeface="華康POP1體W5" pitchFamily="81" charset="-120"/>
                <a:ea typeface="華康POP1體W5" pitchFamily="81" charset="-120"/>
              </a:rPr>
              <a:t>給老師或</a:t>
            </a:r>
            <a:r>
              <a:rPr lang="zh-TW" altLang="en-US" sz="3600" dirty="0" smtClean="0">
                <a:solidFill>
                  <a:srgbClr val="FF0000"/>
                </a:solidFill>
                <a:latin typeface="華康POP1體W5" pitchFamily="81" charset="-120"/>
                <a:ea typeface="華康POP1體W5" pitchFamily="81" charset="-120"/>
              </a:rPr>
              <a:t>每日</a:t>
            </a:r>
            <a:r>
              <a:rPr lang="en-US" altLang="zh-TW" sz="3600" dirty="0">
                <a:solidFill>
                  <a:srgbClr val="FF0000"/>
                </a:solidFill>
                <a:latin typeface="華康POP1體W5" pitchFamily="81" charset="-120"/>
                <a:ea typeface="華康POP1體W5" pitchFamily="81" charset="-120"/>
              </a:rPr>
              <a:t>8:10</a:t>
            </a:r>
            <a:r>
              <a:rPr lang="zh-TW" altLang="en-US" sz="3600" dirty="0" smtClean="0">
                <a:solidFill>
                  <a:srgbClr val="FF0000"/>
                </a:solidFill>
                <a:latin typeface="華康POP1體W5" pitchFamily="81" charset="-120"/>
                <a:ea typeface="華康POP1體W5" pitchFamily="81" charset="-120"/>
              </a:rPr>
              <a:t>分前</a:t>
            </a:r>
            <a:r>
              <a:rPr lang="zh-TW" altLang="en-US" sz="3600" dirty="0">
                <a:solidFill>
                  <a:srgbClr val="FF0000"/>
                </a:solidFill>
                <a:latin typeface="華康POP1體W5" pitchFamily="81" charset="-120"/>
                <a:ea typeface="華康POP1體W5" pitchFamily="81" charset="-120"/>
              </a:rPr>
              <a:t>撥打學校請假</a:t>
            </a:r>
            <a:r>
              <a:rPr lang="zh-TW" altLang="en-US" sz="3600" dirty="0" smtClean="0">
                <a:solidFill>
                  <a:srgbClr val="FF0000"/>
                </a:solidFill>
                <a:latin typeface="華康POP1體W5" pitchFamily="81" charset="-120"/>
                <a:ea typeface="華康POP1體W5" pitchFamily="81" charset="-120"/>
              </a:rPr>
              <a:t>專線</a:t>
            </a:r>
            <a:r>
              <a:rPr lang="en-US" altLang="zh-TW" sz="3600" dirty="0" smtClean="0">
                <a:latin typeface="華康POP1體W5" pitchFamily="81" charset="-120"/>
                <a:ea typeface="華康POP1體W5" pitchFamily="81" charset="-120"/>
              </a:rPr>
              <a:t>(7:30-8:30)04-24527322#734</a:t>
            </a:r>
          </a:p>
        </p:txBody>
      </p:sp>
    </p:spTree>
    <p:extLst>
      <p:ext uri="{BB962C8B-B14F-4D97-AF65-F5344CB8AC3E}">
        <p14:creationId xmlns:p14="http://schemas.microsoft.com/office/powerpoint/2010/main" val="367157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 smtClean="0">
                <a:solidFill>
                  <a:schemeClr val="tx2">
                    <a:lumMod val="75000"/>
                  </a:schemeClr>
                </a:solidFill>
                <a:latin typeface="華康魏碑體" pitchFamily="65" charset="-120"/>
                <a:ea typeface="華康魏碑體" pitchFamily="65" charset="-120"/>
              </a:rPr>
              <a:t>請假</a:t>
            </a:r>
            <a:r>
              <a:rPr lang="zh-TW" altLang="en-US" sz="6000" b="1" dirty="0">
                <a:solidFill>
                  <a:schemeClr val="tx2">
                    <a:lumMod val="75000"/>
                  </a:schemeClr>
                </a:solidFill>
                <a:latin typeface="華康魏碑體" pitchFamily="65" charset="-120"/>
                <a:ea typeface="華康魏碑體" pitchFamily="65" charset="-120"/>
              </a:rPr>
              <a:t>方式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 smtClean="0"/>
              <a:t>家中有事情或多日旅遊計畫，安排後請</a:t>
            </a:r>
            <a:r>
              <a:rPr lang="zh-TW" altLang="en-US" sz="4000" b="1" dirty="0" smtClean="0">
                <a:solidFill>
                  <a:srgbClr val="0000FF"/>
                </a:solidFill>
              </a:rPr>
              <a:t>盡早寫聯絡簿或訊息</a:t>
            </a:r>
            <a:r>
              <a:rPr lang="zh-TW" altLang="en-US" sz="4000" dirty="0" smtClean="0"/>
              <a:t>告知老師。</a:t>
            </a:r>
            <a:endParaRPr lang="en-US" altLang="zh-TW" sz="4000" dirty="0" smtClean="0"/>
          </a:p>
          <a:p>
            <a:r>
              <a:rPr lang="zh-TW" altLang="en-US" sz="4000" b="1" dirty="0">
                <a:solidFill>
                  <a:srgbClr val="FF0000"/>
                </a:solidFill>
              </a:rPr>
              <a:t>三日以上</a:t>
            </a:r>
            <a:r>
              <a:rPr lang="zh-TW" altLang="en-US" sz="4000" dirty="0"/>
              <a:t>的</a:t>
            </a:r>
            <a:r>
              <a:rPr lang="zh-TW" altLang="en-US" sz="4000" dirty="0" smtClean="0"/>
              <a:t>事、病假，因有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午餐退費的流程</a:t>
            </a:r>
            <a:r>
              <a:rPr lang="zh-TW" altLang="en-US" sz="4000" dirty="0" smtClean="0"/>
              <a:t>需申請，事假請提前告知老師拿多日請假單，填寫後交回；臨時病假當日告知老師先轉知行政老師退費事宜。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47585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>
                <a:solidFill>
                  <a:schemeClr val="tx2">
                    <a:lumMod val="75000"/>
                  </a:schemeClr>
                </a:solidFill>
                <a:latin typeface="華康魏碑體" pitchFamily="65" charset="-120"/>
                <a:ea typeface="華康魏碑體" pitchFamily="65" charset="-120"/>
              </a:rPr>
              <a:t>本學期重要事項日程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第一次評量</a:t>
            </a:r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: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第十週</a:t>
            </a:r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11/4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、</a:t>
            </a:r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11/5</a:t>
            </a:r>
          </a:p>
          <a:p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第二次評量</a:t>
            </a:r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: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第二十週</a:t>
            </a:r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1/12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、</a:t>
            </a:r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1/13</a:t>
            </a:r>
          </a:p>
          <a:p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11/23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、</a:t>
            </a:r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11/24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校內音樂比賽</a:t>
            </a:r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(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鼓勵有相關才藝的孩子踴躍參加</a:t>
            </a:r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)</a:t>
            </a:r>
          </a:p>
          <a:p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12/5 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校慶活動日</a:t>
            </a:r>
            <a:endParaRPr lang="en-US" altLang="zh-TW" sz="3600" dirty="0">
              <a:latin typeface="華康粗圓體" pitchFamily="49" charset="-120"/>
              <a:ea typeface="華康粗圓體" pitchFamily="49" charset="-120"/>
            </a:endParaRPr>
          </a:p>
          <a:p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12/25 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二年級 跳繩班際競賽</a:t>
            </a:r>
            <a:endParaRPr lang="en-US" altLang="zh-TW" sz="3600" dirty="0">
              <a:latin typeface="華康粗圓體" pitchFamily="49" charset="-120"/>
              <a:ea typeface="華康粗圓體" pitchFamily="49" charset="-120"/>
            </a:endParaRPr>
          </a:p>
          <a:p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12/26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 草地音樂會</a:t>
            </a:r>
            <a:endParaRPr lang="en-US" altLang="zh-TW" sz="3600" dirty="0">
              <a:latin typeface="華康粗圓體" pitchFamily="49" charset="-120"/>
              <a:ea typeface="華康粗圓體" pitchFamily="49" charset="-120"/>
            </a:endParaRPr>
          </a:p>
          <a:p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1/16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藝才班 招生說明會</a:t>
            </a:r>
            <a:endParaRPr lang="en-US" altLang="zh-TW" sz="3600" dirty="0">
              <a:latin typeface="華康粗圓體" pitchFamily="49" charset="-120"/>
              <a:ea typeface="華康粗圓體" pitchFamily="49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6265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>
                <a:solidFill>
                  <a:schemeClr val="tx2">
                    <a:lumMod val="75000"/>
                  </a:schemeClr>
                </a:solidFill>
                <a:latin typeface="華康魏碑體" pitchFamily="65" charset="-120"/>
                <a:ea typeface="華康魏碑體" pitchFamily="65" charset="-120"/>
              </a:rPr>
              <a:t>本學期 補課、放假日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9/26(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六</a:t>
            </a:r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)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補課一日</a:t>
            </a:r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(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低年級半日</a:t>
            </a:r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)</a:t>
            </a:r>
          </a:p>
          <a:p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10/1-10/4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中秋連假</a:t>
            </a:r>
            <a:endParaRPr lang="en-US" altLang="zh-TW" sz="3600" dirty="0">
              <a:latin typeface="華康粗圓體" pitchFamily="49" charset="-120"/>
              <a:ea typeface="華康粗圓體" pitchFamily="49" charset="-120"/>
            </a:endParaRPr>
          </a:p>
          <a:p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10/9-10/11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國慶日連假</a:t>
            </a:r>
            <a:endParaRPr lang="en-US" altLang="zh-TW" sz="3600" dirty="0">
              <a:latin typeface="華康粗圓體" pitchFamily="49" charset="-120"/>
              <a:ea typeface="華康粗圓體" pitchFamily="49" charset="-120"/>
            </a:endParaRPr>
          </a:p>
          <a:p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12/7 (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一</a:t>
            </a:r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) 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校慶日補假</a:t>
            </a:r>
            <a:endParaRPr lang="en-US" altLang="zh-TW" sz="3600" dirty="0">
              <a:latin typeface="華康粗圓體" pitchFamily="49" charset="-120"/>
              <a:ea typeface="華康粗圓體" pitchFamily="49" charset="-120"/>
            </a:endParaRPr>
          </a:p>
          <a:p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1/1-1/3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元旦連假</a:t>
            </a:r>
            <a:endParaRPr lang="en-US" altLang="zh-TW" sz="3600" dirty="0">
              <a:latin typeface="華康粗圓體" pitchFamily="49" charset="-120"/>
              <a:ea typeface="華康粗圓體" pitchFamily="49" charset="-120"/>
            </a:endParaRPr>
          </a:p>
          <a:p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1/21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寒假開始</a:t>
            </a:r>
          </a:p>
        </p:txBody>
      </p:sp>
    </p:spTree>
    <p:extLst>
      <p:ext uri="{BB962C8B-B14F-4D97-AF65-F5344CB8AC3E}">
        <p14:creationId xmlns:p14="http://schemas.microsoft.com/office/powerpoint/2010/main" val="288405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zh-TW" altLang="en-US" sz="6000" b="1" dirty="0" smtClean="0">
                <a:solidFill>
                  <a:schemeClr val="tx2">
                    <a:lumMod val="75000"/>
                  </a:schemeClr>
                </a:solidFill>
                <a:latin typeface="華康魏碑體" pitchFamily="65" charset="-120"/>
                <a:ea typeface="華康魏碑體" pitchFamily="65" charset="-120"/>
              </a:rPr>
              <a:t>感謝</a:t>
            </a:r>
            <a:endParaRPr lang="zh-TW" altLang="en-US" sz="6000" b="1" dirty="0">
              <a:solidFill>
                <a:schemeClr val="tx2">
                  <a:lumMod val="75000"/>
                </a:schemeClr>
              </a:solidFill>
              <a:latin typeface="華康魏碑體" pitchFamily="65" charset="-120"/>
              <a:ea typeface="華康魏碑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感謝 沛瑩家長擔任班級代表</a:t>
            </a:r>
            <a:endParaRPr lang="en-US" altLang="zh-TW" sz="3600" dirty="0"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感謝 沛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瑩家長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擔任家長會委員</a:t>
            </a:r>
            <a:endParaRPr lang="en-US" altLang="zh-TW" sz="3600" dirty="0"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感謝 棠妃媽媽擔任班親會召集人</a:t>
            </a:r>
            <a:endParaRPr lang="en-US" altLang="zh-TW" sz="3600" dirty="0"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感謝 琮晨媽媽協助管理班費</a:t>
            </a:r>
            <a:endParaRPr lang="en-US" altLang="zh-TW" sz="3600" dirty="0"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感謝沛瑩家長、秉霖家長、郁欣家長提供</a:t>
            </a:r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電扇</a:t>
            </a:r>
            <a:endParaRPr lang="en-US" altLang="zh-TW" sz="3600" dirty="0">
              <a:latin typeface="華康粗圓體" pitchFamily="49" charset="-120"/>
              <a:ea typeface="華康粗圓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1988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>
                <a:solidFill>
                  <a:schemeClr val="tx2">
                    <a:lumMod val="75000"/>
                  </a:schemeClr>
                </a:solidFill>
                <a:latin typeface="華康魏碑體" pitchFamily="65" charset="-120"/>
                <a:ea typeface="華康魏碑體" pitchFamily="65" charset="-120"/>
              </a:rPr>
              <a:t>感謝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zh-TW" altLang="en-US" dirty="0">
                <a:latin typeface="華康粗圓體" pitchFamily="49" charset="-120"/>
                <a:ea typeface="華康粗圓體" pitchFamily="49" charset="-120"/>
              </a:rPr>
              <a:t>感謝廷軒家長、秉霖家長提供酒精、洗手</a:t>
            </a:r>
            <a:r>
              <a:rPr lang="zh-TW" altLang="en-US" dirty="0" smtClean="0">
                <a:latin typeface="華康粗圓體" pitchFamily="49" charset="-120"/>
                <a:ea typeface="華康粗圓體" pitchFamily="49" charset="-120"/>
              </a:rPr>
              <a:t>液。</a:t>
            </a:r>
            <a:endParaRPr lang="zh-TW" altLang="en-US" dirty="0"/>
          </a:p>
          <a:p>
            <a:r>
              <a:rPr lang="zh-TW" altLang="en-US" dirty="0">
                <a:latin typeface="華康粗圓體" pitchFamily="49" charset="-120"/>
                <a:ea typeface="華康粗圓體" pitchFamily="49" charset="-120"/>
              </a:rPr>
              <a:t>感謝宥妮家長提供備用口罩兩</a:t>
            </a:r>
            <a:r>
              <a:rPr lang="zh-TW" altLang="en-US" dirty="0" smtClean="0">
                <a:latin typeface="華康粗圓體" pitchFamily="49" charset="-120"/>
                <a:ea typeface="華康粗圓體" pitchFamily="49" charset="-120"/>
              </a:rPr>
              <a:t>盒。</a:t>
            </a:r>
            <a:endParaRPr lang="en-US" altLang="zh-TW" dirty="0"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dirty="0">
                <a:latin typeface="華康粗圓體" pitchFamily="49" charset="-120"/>
                <a:ea typeface="華康粗圓體" pitchFamily="49" charset="-120"/>
              </a:rPr>
              <a:t>宥妮家長、</a:t>
            </a:r>
            <a:r>
              <a:rPr lang="zh-TW" altLang="en-US" dirty="0" smtClean="0">
                <a:latin typeface="華康粗圓體" pitchFamily="49" charset="-120"/>
                <a:ea typeface="華康粗圓體" pitchFamily="49" charset="-120"/>
              </a:rPr>
              <a:t>琮</a:t>
            </a:r>
            <a:r>
              <a:rPr lang="zh-TW" altLang="en-US" dirty="0">
                <a:latin typeface="華康粗圓體" pitchFamily="49" charset="-120"/>
                <a:ea typeface="華康粗圓體" pitchFamily="49" charset="-120"/>
              </a:rPr>
              <a:t>晨媽媽</a:t>
            </a:r>
            <a:r>
              <a:rPr lang="zh-TW" altLang="en-US" dirty="0" smtClean="0">
                <a:latin typeface="華康粗圓體" pitchFamily="49" charset="-120"/>
                <a:ea typeface="華康粗圓體" pitchFamily="49" charset="-120"/>
              </a:rPr>
              <a:t>、瑄</a:t>
            </a:r>
            <a:r>
              <a:rPr lang="zh-TW" altLang="en-US" dirty="0">
                <a:latin typeface="華康粗圓體" pitchFamily="49" charset="-120"/>
                <a:ea typeface="華康粗圓體" pitchFamily="49" charset="-120"/>
              </a:rPr>
              <a:t>瑜家長提供</a:t>
            </a:r>
            <a:r>
              <a:rPr lang="zh-TW" altLang="en-US" dirty="0" smtClean="0">
                <a:latin typeface="華康粗圓體" pitchFamily="49" charset="-120"/>
                <a:ea typeface="華康粗圓體" pitchFamily="49" charset="-120"/>
              </a:rPr>
              <a:t>文具。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56934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276872"/>
            <a:ext cx="8229600" cy="1143000"/>
          </a:xfrm>
        </p:spPr>
        <p:txBody>
          <a:bodyPr/>
          <a:lstStyle/>
          <a:p>
            <a:r>
              <a:rPr lang="zh-TW" altLang="en-US" sz="6000" b="1" dirty="0" smtClean="0">
                <a:solidFill>
                  <a:schemeClr val="tx2">
                    <a:lumMod val="75000"/>
                  </a:schemeClr>
                </a:solidFill>
                <a:latin typeface="華康魏碑體" pitchFamily="65" charset="-120"/>
                <a:ea typeface="華康魏碑體" pitchFamily="65" charset="-120"/>
              </a:rPr>
              <a:t>臨時動議</a:t>
            </a:r>
            <a:r>
              <a:rPr lang="en-US" altLang="zh-TW" sz="6000" b="1" dirty="0" smtClean="0">
                <a:solidFill>
                  <a:schemeClr val="tx2">
                    <a:lumMod val="75000"/>
                  </a:schemeClr>
                </a:solidFill>
                <a:latin typeface="華康魏碑體" pitchFamily="65" charset="-120"/>
                <a:ea typeface="華康魏碑體" pitchFamily="65" charset="-120"/>
              </a:rPr>
              <a:t/>
            </a:r>
            <a:br>
              <a:rPr lang="en-US" altLang="zh-TW" sz="6000" b="1" dirty="0" smtClean="0">
                <a:solidFill>
                  <a:schemeClr val="tx2">
                    <a:lumMod val="75000"/>
                  </a:schemeClr>
                </a:solidFill>
                <a:latin typeface="華康魏碑體" pitchFamily="65" charset="-120"/>
                <a:ea typeface="華康魏碑體" pitchFamily="65" charset="-120"/>
              </a:rPr>
            </a:br>
            <a:r>
              <a:rPr lang="en-US" altLang="zh-TW" sz="6000" b="1" dirty="0">
                <a:solidFill>
                  <a:schemeClr val="tx2">
                    <a:lumMod val="75000"/>
                  </a:schemeClr>
                </a:solidFill>
                <a:latin typeface="華康魏碑體" pitchFamily="65" charset="-120"/>
                <a:ea typeface="華康魏碑體" pitchFamily="65" charset="-120"/>
              </a:rPr>
              <a:t/>
            </a:r>
            <a:br>
              <a:rPr lang="en-US" altLang="zh-TW" sz="6000" b="1" dirty="0">
                <a:solidFill>
                  <a:schemeClr val="tx2">
                    <a:lumMod val="75000"/>
                  </a:schemeClr>
                </a:solidFill>
                <a:latin typeface="華康魏碑體" pitchFamily="65" charset="-120"/>
                <a:ea typeface="華康魏碑體" pitchFamily="65" charset="-120"/>
              </a:rPr>
            </a:br>
            <a:r>
              <a:rPr lang="zh-TW" altLang="en-US" sz="6000" b="1" dirty="0" smtClean="0">
                <a:solidFill>
                  <a:schemeClr val="tx2">
                    <a:lumMod val="75000"/>
                  </a:schemeClr>
                </a:solidFill>
                <a:latin typeface="華康魏碑體" pitchFamily="65" charset="-120"/>
                <a:ea typeface="華康魏碑體" pitchFamily="65" charset="-120"/>
              </a:rPr>
              <a:t>交流時間</a:t>
            </a:r>
            <a:endParaRPr lang="zh-TW" altLang="en-US" sz="6000" b="1" dirty="0">
              <a:solidFill>
                <a:schemeClr val="tx2">
                  <a:lumMod val="75000"/>
                </a:schemeClr>
              </a:solidFill>
              <a:latin typeface="華康魏碑體" pitchFamily="65" charset="-120"/>
              <a:ea typeface="華康魏碑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3644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2780928"/>
            <a:ext cx="8229600" cy="1143000"/>
          </a:xfrm>
        </p:spPr>
        <p:txBody>
          <a:bodyPr/>
          <a:lstStyle/>
          <a:p>
            <a:r>
              <a:rPr lang="zh-TW" altLang="en-US" sz="6600" dirty="0" smtClean="0">
                <a:solidFill>
                  <a:schemeClr val="tx2">
                    <a:lumMod val="75000"/>
                  </a:schemeClr>
                </a:solidFill>
                <a:latin typeface="文鼎特毛楷" pitchFamily="65" charset="-120"/>
                <a:ea typeface="文鼎特毛楷" pitchFamily="65" charset="-120"/>
              </a:rPr>
              <a:t>感謝您今日的蒞臨</a:t>
            </a:r>
            <a:endParaRPr lang="zh-TW" altLang="en-US" sz="6600" dirty="0">
              <a:solidFill>
                <a:schemeClr val="tx2">
                  <a:lumMod val="75000"/>
                </a:schemeClr>
              </a:solidFill>
              <a:latin typeface="文鼎特毛楷" pitchFamily="65" charset="-120"/>
              <a:ea typeface="文鼎特毛楷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5232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 smtClean="0">
                <a:solidFill>
                  <a:schemeClr val="tx2">
                    <a:lumMod val="75000"/>
                  </a:schemeClr>
                </a:solidFill>
                <a:latin typeface="華康魏碑體" pitchFamily="65" charset="-120"/>
                <a:ea typeface="華康魏碑體" pitchFamily="65" charset="-120"/>
              </a:rPr>
              <a:t>親師聯絡方式</a:t>
            </a:r>
            <a:endParaRPr lang="zh-TW" altLang="en-US" sz="6000" b="1" dirty="0">
              <a:solidFill>
                <a:schemeClr val="tx2">
                  <a:lumMod val="75000"/>
                </a:schemeClr>
              </a:solidFill>
              <a:latin typeface="華康魏碑體" pitchFamily="65" charset="-120"/>
              <a:ea typeface="華康魏碑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b="1" dirty="0" smtClean="0"/>
              <a:t>老師手機</a:t>
            </a:r>
            <a:r>
              <a:rPr lang="en-US" altLang="zh-TW" sz="4000" dirty="0" smtClean="0"/>
              <a:t>:</a:t>
            </a:r>
            <a:r>
              <a:rPr lang="en-US" altLang="zh-TW" sz="4000" b="1" dirty="0" smtClean="0">
                <a:solidFill>
                  <a:srgbClr val="0000FF"/>
                </a:solidFill>
              </a:rPr>
              <a:t>0934-140080</a:t>
            </a:r>
          </a:p>
          <a:p>
            <a:r>
              <a:rPr lang="zh-TW" altLang="en-US" sz="4000" dirty="0" smtClean="0">
                <a:latin typeface="華康POP1體W5" pitchFamily="81" charset="-120"/>
                <a:ea typeface="華康POP1體W5" pitchFamily="81" charset="-120"/>
              </a:rPr>
              <a:t>緊急的事項，可直接撥打手機。</a:t>
            </a:r>
            <a:endParaRPr lang="en-US" altLang="zh-TW" sz="4000" dirty="0" smtClean="0">
              <a:latin typeface="華康POP1體W5" pitchFamily="81" charset="-120"/>
              <a:ea typeface="華康POP1體W5" pitchFamily="81" charset="-120"/>
            </a:endParaRPr>
          </a:p>
          <a:p>
            <a:r>
              <a:rPr lang="zh-TW" altLang="en-US" sz="4000" dirty="0" smtClean="0">
                <a:latin typeface="華康POP1體W5" pitchFamily="81" charset="-120"/>
                <a:ea typeface="華康POP1體W5" pitchFamily="81" charset="-120"/>
              </a:rPr>
              <a:t>不緊急的事項，可傳</a:t>
            </a:r>
            <a:r>
              <a:rPr lang="en-US" altLang="zh-TW" sz="4000" dirty="0" smtClean="0">
                <a:latin typeface="華康POP1體W5" pitchFamily="81" charset="-120"/>
                <a:ea typeface="華康POP1體W5" pitchFamily="81" charset="-120"/>
              </a:rPr>
              <a:t>Line</a:t>
            </a:r>
            <a:r>
              <a:rPr lang="zh-TW" altLang="en-US" sz="4000" dirty="0" smtClean="0">
                <a:latin typeface="華康POP1體W5" pitchFamily="81" charset="-120"/>
                <a:ea typeface="華康POP1體W5" pitchFamily="81" charset="-120"/>
              </a:rPr>
              <a:t>訊</a:t>
            </a:r>
            <a:r>
              <a:rPr lang="zh-TW" altLang="en-US" sz="4000" dirty="0">
                <a:latin typeface="華康POP1體W5" pitchFamily="81" charset="-120"/>
                <a:ea typeface="華康POP1體W5" pitchFamily="81" charset="-120"/>
              </a:rPr>
              <a:t>息</a:t>
            </a:r>
            <a:r>
              <a:rPr lang="zh-TW" altLang="en-US" sz="4000" dirty="0" smtClean="0">
                <a:latin typeface="華康POP1體W5" pitchFamily="81" charset="-120"/>
                <a:ea typeface="華康POP1體W5" pitchFamily="81" charset="-120"/>
              </a:rPr>
              <a:t>給老師，也可寫於聯絡簿，。</a:t>
            </a:r>
            <a:endParaRPr lang="en-US" altLang="zh-TW" sz="4000" dirty="0" smtClean="0">
              <a:latin typeface="華康POP1體W5" pitchFamily="81" charset="-120"/>
              <a:ea typeface="華康POP1體W5" pitchFamily="81" charset="-120"/>
            </a:endParaRPr>
          </a:p>
          <a:p>
            <a:r>
              <a:rPr lang="zh-TW" altLang="en-US" sz="4000" dirty="0" smtClean="0">
                <a:latin typeface="華康POP1體W5" pitchFamily="81" charset="-120"/>
                <a:ea typeface="華康POP1體W5" pitchFamily="81" charset="-120"/>
              </a:rPr>
              <a:t>查詢每日功課，可上</a:t>
            </a:r>
            <a:r>
              <a:rPr lang="zh-TW" altLang="en-US" sz="4000" b="1" dirty="0" smtClean="0">
                <a:solidFill>
                  <a:srgbClr val="0000FF"/>
                </a:solidFill>
                <a:latin typeface="華康POP1體W5" pitchFamily="81" charset="-120"/>
                <a:ea typeface="華康POP1體W5" pitchFamily="81" charset="-120"/>
              </a:rPr>
              <a:t>班級網頁查詢每日聯絡簿。</a:t>
            </a:r>
            <a:endParaRPr lang="zh-TW" altLang="en-US" sz="4000" b="1" dirty="0">
              <a:solidFill>
                <a:srgbClr val="0000FF"/>
              </a:solidFill>
              <a:latin typeface="華康POP1體W5" pitchFamily="81" charset="-120"/>
              <a:ea typeface="華康POP1體W5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5549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>
                <a:solidFill>
                  <a:schemeClr val="tx2">
                    <a:lumMod val="75000"/>
                  </a:schemeClr>
                </a:solidFill>
                <a:latin typeface="華康魏碑體" pitchFamily="65" charset="-120"/>
                <a:ea typeface="華康魏碑體" pitchFamily="65" charset="-120"/>
              </a:rPr>
              <a:t>討論事項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目 前班費餘額</a:t>
            </a:r>
            <a:r>
              <a:rPr lang="en-US" altLang="zh-TW" dirty="0" smtClean="0"/>
              <a:t>4742</a:t>
            </a:r>
            <a:r>
              <a:rPr lang="zh-TW" altLang="en-US" dirty="0" smtClean="0"/>
              <a:t>元</a:t>
            </a:r>
            <a:endParaRPr lang="en-US" altLang="zh-TW" dirty="0" smtClean="0"/>
          </a:p>
          <a:p>
            <a:r>
              <a:rPr lang="en-US" altLang="zh-TW" dirty="0" smtClean="0"/>
              <a:t>1.</a:t>
            </a:r>
            <a:r>
              <a:rPr lang="zh-TW" altLang="en-US" b="1" i="1" dirty="0" smtClean="0">
                <a:solidFill>
                  <a:srgbClr val="0000FF"/>
                </a:solidFill>
              </a:rPr>
              <a:t>請同意本學期本班級學用品購買</a:t>
            </a:r>
            <a:r>
              <a:rPr lang="en-US" altLang="zh-TW" b="1" i="1" dirty="0" smtClean="0">
                <a:solidFill>
                  <a:srgbClr val="0000FF"/>
                </a:solidFill>
              </a:rPr>
              <a:t>(23</a:t>
            </a:r>
            <a:r>
              <a:rPr lang="zh-TW" altLang="en-US" b="1" i="1" dirty="0" smtClean="0">
                <a:solidFill>
                  <a:srgbClr val="0000FF"/>
                </a:solidFill>
              </a:rPr>
              <a:t>人</a:t>
            </a:r>
            <a:r>
              <a:rPr lang="en-US" altLang="zh-TW" b="1" i="1" dirty="0" smtClean="0">
                <a:solidFill>
                  <a:srgbClr val="0000FF"/>
                </a:solidFill>
              </a:rPr>
              <a:t>)</a:t>
            </a:r>
            <a:r>
              <a:rPr lang="zh-TW" altLang="en-US" b="1" i="1" dirty="0" smtClean="0">
                <a:solidFill>
                  <a:srgbClr val="0000FF"/>
                </a:solidFill>
              </a:rPr>
              <a:t>，與使用閱讀指導本、數學題目作業簿</a:t>
            </a:r>
            <a:r>
              <a:rPr lang="en-US" altLang="zh-TW" b="1" i="1" dirty="0" smtClean="0">
                <a:solidFill>
                  <a:srgbClr val="0000FF"/>
                </a:solidFill>
              </a:rPr>
              <a:t>:</a:t>
            </a:r>
            <a:endParaRPr lang="en-US" altLang="zh-TW" b="1" i="1" dirty="0" smtClean="0">
              <a:solidFill>
                <a:srgbClr val="0000FF"/>
              </a:solidFill>
            </a:endParaRPr>
          </a:p>
          <a:p>
            <a:r>
              <a:rPr lang="zh-TW" altLang="en-US" dirty="0" smtClean="0">
                <a:solidFill>
                  <a:srgbClr val="0000FF"/>
                </a:solidFill>
              </a:rPr>
              <a:t>閱讀指導本</a:t>
            </a:r>
            <a:r>
              <a:rPr lang="en-US" altLang="zh-TW" dirty="0" smtClean="0">
                <a:solidFill>
                  <a:srgbClr val="0000FF"/>
                </a:solidFill>
              </a:rPr>
              <a:t>60 </a:t>
            </a:r>
            <a:r>
              <a:rPr lang="zh-TW" altLang="en-US" dirty="0" smtClean="0">
                <a:solidFill>
                  <a:srgbClr val="0000FF"/>
                </a:solidFill>
              </a:rPr>
              <a:t>元</a:t>
            </a:r>
            <a:r>
              <a:rPr lang="zh-TW" altLang="en-US" dirty="0" smtClean="0"/>
              <a:t>、美勞材料</a:t>
            </a:r>
            <a:r>
              <a:rPr lang="en-US" altLang="zh-TW" dirty="0" smtClean="0"/>
              <a:t>174</a:t>
            </a:r>
            <a:r>
              <a:rPr lang="zh-TW" altLang="en-US" dirty="0" smtClean="0"/>
              <a:t>元</a:t>
            </a:r>
            <a:endParaRPr lang="en-US" altLang="zh-TW" dirty="0" smtClean="0"/>
          </a:p>
          <a:p>
            <a:r>
              <a:rPr lang="zh-TW" altLang="en-US" dirty="0" smtClean="0"/>
              <a:t>國語格子簿</a:t>
            </a:r>
            <a:r>
              <a:rPr lang="en-US" altLang="zh-TW" dirty="0" smtClean="0"/>
              <a:t>30</a:t>
            </a:r>
            <a:r>
              <a:rPr lang="zh-TW" altLang="en-US" dirty="0" smtClean="0"/>
              <a:t>元、書套</a:t>
            </a:r>
            <a:r>
              <a:rPr lang="en-US" altLang="zh-TW" dirty="0" smtClean="0"/>
              <a:t>7</a:t>
            </a:r>
            <a:r>
              <a:rPr lang="zh-TW" altLang="en-US" dirty="0" smtClean="0"/>
              <a:t>元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rgbClr val="0000FF"/>
                </a:solidFill>
              </a:rPr>
              <a:t>數學題作業簿</a:t>
            </a:r>
            <a:r>
              <a:rPr lang="en-US" altLang="zh-TW" dirty="0" smtClean="0">
                <a:solidFill>
                  <a:srgbClr val="0000FF"/>
                </a:solidFill>
              </a:rPr>
              <a:t>35</a:t>
            </a:r>
            <a:r>
              <a:rPr lang="zh-TW" altLang="en-US" dirty="0" smtClean="0">
                <a:solidFill>
                  <a:srgbClr val="0000FF"/>
                </a:solidFill>
              </a:rPr>
              <a:t>元</a:t>
            </a:r>
            <a:r>
              <a:rPr lang="en-US" altLang="zh-TW" dirty="0" smtClean="0"/>
              <a:t>……</a:t>
            </a:r>
            <a:r>
              <a:rPr lang="zh-TW" altLang="en-US" b="1" u="sng" dirty="0" smtClean="0">
                <a:solidFill>
                  <a:srgbClr val="FF0000"/>
                </a:solidFill>
              </a:rPr>
              <a:t>需</a:t>
            </a:r>
            <a:r>
              <a:rPr lang="en-US" altLang="zh-TW" b="1" u="sng" dirty="0" smtClean="0">
                <a:solidFill>
                  <a:srgbClr val="FF0000"/>
                </a:solidFill>
              </a:rPr>
              <a:t>7038</a:t>
            </a:r>
            <a:r>
              <a:rPr lang="zh-TW" altLang="en-US" b="1" u="sng" dirty="0" smtClean="0">
                <a:solidFill>
                  <a:srgbClr val="FF0000"/>
                </a:solidFill>
              </a:rPr>
              <a:t>元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/>
              <a:t>影印費約</a:t>
            </a:r>
            <a:r>
              <a:rPr lang="en-US" altLang="zh-TW" dirty="0" smtClean="0"/>
              <a:t>400</a:t>
            </a:r>
            <a:r>
              <a:rPr lang="zh-TW" altLang="en-US" dirty="0"/>
              <a:t>元</a:t>
            </a:r>
            <a:r>
              <a:rPr lang="zh-TW" altLang="en-US" dirty="0" smtClean="0"/>
              <a:t>內、國數考卷約</a:t>
            </a:r>
            <a:r>
              <a:rPr lang="en-US" altLang="zh-TW" dirty="0" smtClean="0"/>
              <a:t>600</a:t>
            </a:r>
            <a:r>
              <a:rPr lang="zh-TW" altLang="en-US" dirty="0" smtClean="0"/>
              <a:t> 元、班級文具消耗品、獎品約</a:t>
            </a:r>
            <a:r>
              <a:rPr lang="en-US" altLang="zh-TW" dirty="0" smtClean="0"/>
              <a:t>600</a:t>
            </a:r>
            <a:r>
              <a:rPr lang="zh-TW" altLang="en-US" dirty="0" smtClean="0"/>
              <a:t>元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49695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2.</a:t>
            </a:r>
            <a:r>
              <a:rPr lang="zh-TW" altLang="en-US" dirty="0" smtClean="0">
                <a:solidFill>
                  <a:srgbClr val="0000FF"/>
                </a:solidFill>
              </a:rPr>
              <a:t>因班費已不足支付本學期學用品，請同意收取班費   </a:t>
            </a:r>
            <a:r>
              <a:rPr lang="en-US" altLang="zh-TW" dirty="0" smtClean="0">
                <a:solidFill>
                  <a:srgbClr val="0000FF"/>
                </a:solidFill>
              </a:rPr>
              <a:t>1000</a:t>
            </a:r>
            <a:r>
              <a:rPr lang="zh-TW" altLang="en-US" dirty="0" smtClean="0">
                <a:solidFill>
                  <a:srgbClr val="0000FF"/>
                </a:solidFill>
              </a:rPr>
              <a:t> </a:t>
            </a:r>
            <a:r>
              <a:rPr lang="zh-TW" altLang="en-US" dirty="0" smtClean="0">
                <a:solidFill>
                  <a:srgbClr val="0000FF"/>
                </a:solidFill>
              </a:rPr>
              <a:t>元</a:t>
            </a:r>
            <a:r>
              <a:rPr lang="zh-TW" altLang="en-US" dirty="0" smtClean="0">
                <a:solidFill>
                  <a:srgbClr val="0000FF"/>
                </a:solidFill>
              </a:rPr>
              <a:t>。</a:t>
            </a:r>
            <a:endParaRPr lang="en-US" altLang="zh-TW" dirty="0" smtClean="0">
              <a:solidFill>
                <a:srgbClr val="0000FF"/>
              </a:solidFill>
            </a:endParaRPr>
          </a:p>
          <a:p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>
                <a:solidFill>
                  <a:schemeClr val="tx2">
                    <a:lumMod val="75000"/>
                  </a:schemeClr>
                </a:solidFill>
                <a:latin typeface="華康魏碑體" pitchFamily="65" charset="-120"/>
                <a:ea typeface="華康魏碑體" pitchFamily="65" charset="-120"/>
              </a:rPr>
              <a:t>討論事項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93316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 smtClean="0">
                <a:solidFill>
                  <a:schemeClr val="tx2">
                    <a:lumMod val="75000"/>
                  </a:schemeClr>
                </a:solidFill>
                <a:latin typeface="華康魏碑體" pitchFamily="65" charset="-120"/>
                <a:ea typeface="華康魏碑體" pitchFamily="65" charset="-120"/>
              </a:rPr>
              <a:t>其他事項說明</a:t>
            </a:r>
            <a:endParaRPr lang="zh-TW" altLang="en-US" sz="6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>
                <a:solidFill>
                  <a:srgbClr val="0000FF"/>
                </a:solidFill>
                <a:latin typeface="華康粗圓體" pitchFamily="49" charset="-120"/>
                <a:ea typeface="華康粗圓體" pitchFamily="49" charset="-120"/>
              </a:rPr>
              <a:t>健康</a:t>
            </a:r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—</a:t>
            </a:r>
            <a:r>
              <a:rPr lang="zh-TW" altLang="en-US" sz="3600" dirty="0">
                <a:solidFill>
                  <a:srgbClr val="FF0000"/>
                </a:solidFill>
                <a:latin typeface="華康粗圓體" pitchFamily="49" charset="-120"/>
                <a:ea typeface="華康粗圓體" pitchFamily="49" charset="-120"/>
              </a:rPr>
              <a:t>預計</a:t>
            </a:r>
            <a:r>
              <a:rPr lang="en-US" altLang="zh-TW" sz="3600" dirty="0">
                <a:solidFill>
                  <a:srgbClr val="FF0000"/>
                </a:solidFill>
                <a:latin typeface="華康粗圓體" pitchFamily="49" charset="-120"/>
                <a:ea typeface="華康粗圓體" pitchFamily="49" charset="-120"/>
              </a:rPr>
              <a:t>10/30</a:t>
            </a:r>
            <a:r>
              <a:rPr lang="zh-TW" altLang="en-US" sz="3600" dirty="0">
                <a:solidFill>
                  <a:srgbClr val="FF0000"/>
                </a:solidFill>
                <a:latin typeface="華康粗圓體" pitchFamily="49" charset="-120"/>
                <a:ea typeface="華康粗圓體" pitchFamily="49" charset="-120"/>
              </a:rPr>
              <a:t>流感疫苗施打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，待發下施打同意書，請</a:t>
            </a:r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填寫是否施打。</a:t>
            </a:r>
            <a:endParaRPr lang="en-US" altLang="zh-TW" sz="3600" dirty="0" smtClean="0"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3600" dirty="0" smtClean="0">
                <a:solidFill>
                  <a:srgbClr val="0000FF"/>
                </a:solidFill>
                <a:latin typeface="華康粗圓體" pitchFamily="49" charset="-120"/>
                <a:ea typeface="華康粗圓體" pitchFamily="49" charset="-120"/>
              </a:rPr>
              <a:t>健康</a:t>
            </a:r>
            <a:r>
              <a:rPr lang="en-US" altLang="zh-TW" sz="3600" dirty="0" smtClean="0">
                <a:latin typeface="華康粗圓體" pitchFamily="49" charset="-120"/>
                <a:ea typeface="華康粗圓體" pitchFamily="49" charset="-120"/>
              </a:rPr>
              <a:t>—</a:t>
            </a:r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每週二含氟漱口水，</a:t>
            </a:r>
            <a:r>
              <a:rPr lang="zh-TW" altLang="en-US" sz="3600" dirty="0" smtClean="0">
                <a:solidFill>
                  <a:srgbClr val="FF0000"/>
                </a:solidFill>
                <a:latin typeface="華康粗圓體" pitchFamily="49" charset="-120"/>
                <a:ea typeface="華康粗圓體" pitchFamily="49" charset="-120"/>
              </a:rPr>
              <a:t>若不參加請告知老師。</a:t>
            </a:r>
            <a:endParaRPr lang="zh-TW" altLang="en-US" sz="3600" dirty="0">
              <a:solidFill>
                <a:srgbClr val="FF0000"/>
              </a:solidFill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3600" dirty="0" smtClean="0">
                <a:solidFill>
                  <a:srgbClr val="0000FF"/>
                </a:solidFill>
                <a:latin typeface="華康粗圓體" pitchFamily="49" charset="-120"/>
                <a:ea typeface="華康粗圓體" pitchFamily="49" charset="-120"/>
              </a:rPr>
              <a:t>午餐</a:t>
            </a:r>
            <a:r>
              <a:rPr lang="en-US" altLang="zh-TW" sz="3600" dirty="0" smtClean="0">
                <a:latin typeface="華康粗圓體" pitchFamily="49" charset="-120"/>
                <a:ea typeface="華康粗圓體" pitchFamily="49" charset="-120"/>
              </a:rPr>
              <a:t>—</a:t>
            </a:r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每週二有水果，雙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週的</a:t>
            </a:r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周四有保久乳</a:t>
            </a:r>
            <a:endParaRPr lang="en-US" altLang="zh-TW" sz="3600" dirty="0"/>
          </a:p>
          <a:p>
            <a:r>
              <a:rPr lang="zh-TW" altLang="en-US" sz="3600" b="1" dirty="0" smtClean="0">
                <a:solidFill>
                  <a:srgbClr val="0000FF"/>
                </a:solidFill>
                <a:latin typeface="華康粗圓體" pitchFamily="49" charset="-120"/>
                <a:ea typeface="華康粗圓體" pitchFamily="49" charset="-120"/>
              </a:rPr>
              <a:t>安全</a:t>
            </a:r>
            <a:r>
              <a:rPr lang="en-US" altLang="zh-TW" sz="3600" dirty="0" smtClean="0">
                <a:latin typeface="華康粗圓體" pitchFamily="49" charset="-120"/>
                <a:ea typeface="華康粗圓體" pitchFamily="49" charset="-120"/>
              </a:rPr>
              <a:t>—</a:t>
            </a:r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校園內石頭滑梯為裝置藝術</a:t>
            </a:r>
            <a:r>
              <a:rPr lang="en-US" altLang="zh-TW" sz="3600" dirty="0" smtClean="0">
                <a:latin typeface="華康粗圓體" pitchFamily="49" charset="-120"/>
                <a:ea typeface="華康粗圓體" pitchFamily="49" charset="-120"/>
              </a:rPr>
              <a:t>!</a:t>
            </a:r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不開放溜</a:t>
            </a:r>
            <a:r>
              <a:rPr lang="en-US" altLang="zh-TW" sz="3600" dirty="0" smtClean="0">
                <a:latin typeface="華康粗圓體" pitchFamily="49" charset="-120"/>
                <a:ea typeface="華康粗圓體" pitchFamily="49" charset="-120"/>
              </a:rPr>
              <a:t>!</a:t>
            </a:r>
          </a:p>
          <a:p>
            <a:pPr marL="0" indent="0">
              <a:buNone/>
            </a:pPr>
            <a:endParaRPr lang="en-US" altLang="zh-TW" sz="3600" dirty="0">
              <a:latin typeface="華康粗圓體" pitchFamily="49" charset="-120"/>
              <a:ea typeface="華康粗圓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0768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 smtClean="0">
                <a:solidFill>
                  <a:schemeClr val="tx2">
                    <a:lumMod val="75000"/>
                  </a:schemeClr>
                </a:solidFill>
                <a:latin typeface="華康魏碑體" pitchFamily="65" charset="-120"/>
                <a:ea typeface="華康魏碑體" pitchFamily="65" charset="-120"/>
              </a:rPr>
              <a:t>其他事項說明</a:t>
            </a:r>
            <a:endParaRPr lang="zh-TW" altLang="en-US" sz="6000" b="1" dirty="0">
              <a:solidFill>
                <a:schemeClr val="tx2">
                  <a:lumMod val="75000"/>
                </a:schemeClr>
              </a:solidFill>
              <a:latin typeface="華康魏碑體" pitchFamily="65" charset="-120"/>
              <a:ea typeface="華康魏碑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 smtClean="0">
                <a:solidFill>
                  <a:srgbClr val="0000FF"/>
                </a:solidFill>
                <a:latin typeface="華康粗圓體" pitchFamily="49" charset="-120"/>
                <a:ea typeface="華康粗圓體" pitchFamily="49" charset="-120"/>
              </a:rPr>
              <a:t>安全</a:t>
            </a:r>
            <a:r>
              <a:rPr lang="en-US" altLang="zh-TW" sz="3600" dirty="0" smtClean="0">
                <a:solidFill>
                  <a:srgbClr val="0000FF"/>
                </a:solidFill>
                <a:latin typeface="華康粗圓體" pitchFamily="49" charset="-120"/>
                <a:ea typeface="華康粗圓體" pitchFamily="49" charset="-120"/>
              </a:rPr>
              <a:t>—</a:t>
            </a:r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體育課，務必遵守體育老師的秩序、安全規範。</a:t>
            </a:r>
            <a:endParaRPr lang="en-US" altLang="zh-TW" sz="3600" dirty="0" smtClean="0"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3600" dirty="0" smtClean="0">
                <a:solidFill>
                  <a:srgbClr val="0000FF"/>
                </a:solidFill>
                <a:latin typeface="華康粗圓體" pitchFamily="49" charset="-120"/>
                <a:ea typeface="華康粗圓體" pitchFamily="49" charset="-120"/>
              </a:rPr>
              <a:t>設備</a:t>
            </a:r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—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班級即將安裝兩台冷氣，待施工完成後，各班會使用冷氣卡的方式使用冷氣。屆時會收取冷氣維護費與使用費，詳細收費待學校統一發說明</a:t>
            </a:r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。</a:t>
            </a:r>
            <a:endParaRPr lang="en-US" altLang="zh-TW" sz="3600" dirty="0" smtClean="0"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3600" dirty="0" smtClean="0">
                <a:solidFill>
                  <a:srgbClr val="0000FF"/>
                </a:solidFill>
                <a:latin typeface="華康粗圓體" pitchFamily="49" charset="-120"/>
                <a:ea typeface="華康粗圓體" pitchFamily="49" charset="-120"/>
              </a:rPr>
              <a:t>課程</a:t>
            </a:r>
            <a:r>
              <a:rPr lang="en-US" altLang="zh-TW" sz="3600" dirty="0" smtClean="0">
                <a:latin typeface="華康粗圓體" pitchFamily="49" charset="-120"/>
                <a:ea typeface="華康粗圓體" pitchFamily="49" charset="-120"/>
              </a:rPr>
              <a:t>—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健康</a:t>
            </a:r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課 融合英語學習</a:t>
            </a:r>
            <a:endParaRPr lang="en-US" altLang="zh-TW" sz="3600" dirty="0" smtClean="0">
              <a:latin typeface="華康粗圓體" pitchFamily="49" charset="-120"/>
              <a:ea typeface="華康粗圓體" pitchFamily="49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        音樂課 有幾堂英語融合學習</a:t>
            </a:r>
            <a:endParaRPr lang="zh-TW" altLang="en-US" sz="3600" dirty="0">
              <a:latin typeface="華康粗圓體" pitchFamily="49" charset="-120"/>
              <a:ea typeface="華康粗圓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443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 smtClean="0">
                <a:solidFill>
                  <a:schemeClr val="tx2">
                    <a:lumMod val="75000"/>
                  </a:schemeClr>
                </a:solidFill>
                <a:latin typeface="華康魏碑體" pitchFamily="65" charset="-120"/>
                <a:ea typeface="華康魏碑體" pitchFamily="65" charset="-120"/>
              </a:rPr>
              <a:t>其他事項說明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>
                <a:solidFill>
                  <a:srgbClr val="0000FF"/>
                </a:solidFill>
                <a:latin typeface="華康粗圓體" pitchFamily="49" charset="-120"/>
                <a:ea typeface="華康粗圓體" pitchFamily="49" charset="-120"/>
              </a:rPr>
              <a:t>服務</a:t>
            </a:r>
            <a:r>
              <a:rPr lang="en-US" altLang="zh-TW" dirty="0" smtClean="0"/>
              <a:t>—</a:t>
            </a:r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感謝沛瑩媽媽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、芳慈媽媽、加入本校志工，歡迎更多家長踴躍加入志工隊</a:t>
            </a:r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!</a:t>
            </a:r>
          </a:p>
          <a:p>
            <a:r>
              <a:rPr lang="zh-TW" altLang="en-US" sz="3600" dirty="0">
                <a:solidFill>
                  <a:srgbClr val="0000FF"/>
                </a:solidFill>
                <a:latin typeface="華康粗圓體" pitchFamily="49" charset="-120"/>
                <a:ea typeface="華康粗圓體" pitchFamily="49" charset="-120"/>
              </a:rPr>
              <a:t>藝才班</a:t>
            </a:r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—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若孩子對學習樂器有興趣，若想更了解本校藝才班</a:t>
            </a:r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(1/16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藝才班招生說明會</a:t>
            </a:r>
            <a:r>
              <a:rPr lang="en-US" altLang="zh-TW" sz="3600" dirty="0">
                <a:latin typeface="華康粗圓體" pitchFamily="49" charset="-120"/>
                <a:ea typeface="華康粗圓體" pitchFamily="49" charset="-120"/>
              </a:rPr>
              <a:t>)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，可洽詢輔導室特教組。</a:t>
            </a:r>
          </a:p>
        </p:txBody>
      </p:sp>
    </p:spTree>
    <p:extLst>
      <p:ext uri="{BB962C8B-B14F-4D97-AF65-F5344CB8AC3E}">
        <p14:creationId xmlns:p14="http://schemas.microsoft.com/office/powerpoint/2010/main" val="305307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r>
              <a:rPr lang="zh-TW" altLang="en-US" sz="6000" b="1" dirty="0" smtClean="0">
                <a:solidFill>
                  <a:schemeClr val="tx2">
                    <a:lumMod val="75000"/>
                  </a:schemeClr>
                </a:solidFill>
                <a:latin typeface="華康魏碑體" pitchFamily="65" charset="-120"/>
                <a:ea typeface="華康魏碑體" pitchFamily="65" charset="-120"/>
              </a:rPr>
              <a:t>小二生活力</a:t>
            </a:r>
            <a:endParaRPr lang="zh-TW" altLang="en-US" sz="6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b="1" dirty="0" smtClean="0">
                <a:latin typeface="華康粗圓體" pitchFamily="49" charset="-120"/>
                <a:ea typeface="華康粗圓體" pitchFamily="49" charset="-120"/>
              </a:rPr>
              <a:t>準時上學</a:t>
            </a:r>
            <a:r>
              <a:rPr lang="en-US" altLang="zh-TW" sz="3600" dirty="0" smtClean="0">
                <a:latin typeface="華康粗圓體" pitchFamily="49" charset="-120"/>
                <a:ea typeface="華康粗圓體" pitchFamily="49" charset="-120"/>
              </a:rPr>
              <a:t>—</a:t>
            </a:r>
            <a:r>
              <a:rPr lang="en-US" altLang="zh-TW" sz="3600" dirty="0" smtClean="0">
                <a:solidFill>
                  <a:srgbClr val="0000FF"/>
                </a:solidFill>
                <a:latin typeface="華康粗圓體" pitchFamily="49" charset="-120"/>
                <a:ea typeface="華康粗圓體" pitchFamily="49" charset="-120"/>
              </a:rPr>
              <a:t>7:50</a:t>
            </a:r>
            <a:r>
              <a:rPr lang="zh-TW" altLang="en-US" sz="3600" dirty="0" smtClean="0">
                <a:solidFill>
                  <a:srgbClr val="0000FF"/>
                </a:solidFill>
                <a:latin typeface="華康粗圓體" pitchFamily="49" charset="-120"/>
                <a:ea typeface="華康粗圓體" pitchFamily="49" charset="-120"/>
              </a:rPr>
              <a:t>前</a:t>
            </a:r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抵達教室。</a:t>
            </a:r>
            <a:endParaRPr lang="en-US" altLang="zh-TW" sz="3600" dirty="0"/>
          </a:p>
          <a:p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座位、置物櫃、書包內</a:t>
            </a:r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物品</a:t>
            </a:r>
            <a:r>
              <a:rPr lang="zh-TW" altLang="en-US" sz="3600" dirty="0" smtClean="0">
                <a:solidFill>
                  <a:srgbClr val="0000FF"/>
                </a:solidFill>
                <a:latin typeface="華康粗圓體" pitchFamily="49" charset="-120"/>
                <a:ea typeface="華康粗圓體" pitchFamily="49" charset="-120"/>
              </a:rPr>
              <a:t>保持整齊</a:t>
            </a:r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。</a:t>
            </a:r>
            <a:endParaRPr lang="en-US" altLang="zh-TW" sz="3600" dirty="0" smtClean="0"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作業準時繳交，錯誤</a:t>
            </a:r>
            <a:r>
              <a:rPr lang="zh-TW" altLang="en-US" sz="3600" dirty="0" smtClean="0">
                <a:solidFill>
                  <a:srgbClr val="0000FF"/>
                </a:solidFill>
                <a:latin typeface="華康粗圓體" pitchFamily="49" charset="-120"/>
                <a:ea typeface="華康粗圓體" pitchFamily="49" charset="-120"/>
              </a:rPr>
              <a:t>主動訂正</a:t>
            </a:r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好。</a:t>
            </a:r>
            <a:endParaRPr lang="en-US" altLang="zh-TW" sz="3600" dirty="0" smtClean="0"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各項作業考卷簽名、回條孩子要主動給家長簽名，並完成隔日交回。</a:t>
            </a:r>
            <a:endParaRPr lang="en-US" altLang="zh-TW" sz="3600" dirty="0" smtClean="0"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打掃環境要更仔細認真</a:t>
            </a:r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。</a:t>
            </a:r>
            <a:endParaRPr lang="en-US" altLang="zh-TW" sz="3600" dirty="0" smtClean="0"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3600" dirty="0" smtClean="0">
                <a:solidFill>
                  <a:srgbClr val="0000FF"/>
                </a:solidFill>
                <a:latin typeface="華康粗圓體" pitchFamily="49" charset="-120"/>
                <a:ea typeface="華康粗圓體" pitchFamily="49" charset="-120"/>
              </a:rPr>
              <a:t>說話和善有禮貌。</a:t>
            </a:r>
            <a:endParaRPr lang="en-US" altLang="zh-TW" sz="3600" dirty="0" smtClean="0">
              <a:solidFill>
                <a:srgbClr val="0000FF"/>
              </a:solidFill>
              <a:latin typeface="華康粗圓體" pitchFamily="49" charset="-120"/>
              <a:ea typeface="華康粗圓體" pitchFamily="49" charset="-120"/>
            </a:endParaRPr>
          </a:p>
          <a:p>
            <a:endParaRPr lang="en-US" altLang="zh-TW" sz="3600" dirty="0" smtClean="0">
              <a:latin typeface="華康粗圓體" pitchFamily="49" charset="-120"/>
              <a:ea typeface="華康粗圓體" pitchFamily="49" charset="-120"/>
            </a:endParaRPr>
          </a:p>
          <a:p>
            <a:endParaRPr lang="zh-TW" altLang="en-US" sz="3600" dirty="0">
              <a:latin typeface="華康粗圓體" pitchFamily="49" charset="-120"/>
              <a:ea typeface="華康粗圓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146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r>
              <a:rPr lang="zh-TW" altLang="en-US" sz="6000" b="1" dirty="0" smtClean="0">
                <a:solidFill>
                  <a:schemeClr val="tx2">
                    <a:lumMod val="75000"/>
                  </a:schemeClr>
                </a:solidFill>
                <a:latin typeface="華康魏碑體" pitchFamily="65" charset="-120"/>
                <a:ea typeface="華康魏碑體" pitchFamily="65" charset="-120"/>
              </a:rPr>
              <a:t>小二學習力</a:t>
            </a:r>
            <a:endParaRPr lang="zh-TW" altLang="en-US" sz="6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b="1" dirty="0" smtClean="0">
                <a:solidFill>
                  <a:srgbClr val="0000FF"/>
                </a:solidFill>
                <a:latin typeface="華康粗圓體" pitchFamily="49" charset="-120"/>
                <a:ea typeface="華康粗圓體" pitchFamily="49" charset="-120"/>
              </a:rPr>
              <a:t>作業</a:t>
            </a:r>
            <a:r>
              <a:rPr lang="en-US" altLang="zh-TW" sz="3600" b="1" dirty="0" smtClean="0">
                <a:solidFill>
                  <a:srgbClr val="0000FF"/>
                </a:solidFill>
                <a:latin typeface="華康粗圓體" pitchFamily="49" charset="-120"/>
                <a:ea typeface="華康粗圓體" pitchFamily="49" charset="-120"/>
              </a:rPr>
              <a:t>--</a:t>
            </a:r>
            <a:r>
              <a:rPr lang="zh-TW" altLang="en-US" sz="3600" b="1" dirty="0" smtClean="0">
                <a:solidFill>
                  <a:srgbClr val="0000FF"/>
                </a:solidFill>
                <a:latin typeface="華康粗圓體" pitchFamily="49" charset="-120"/>
                <a:ea typeface="華康粗圓體" pitchFamily="49" charset="-120"/>
              </a:rPr>
              <a:t>習寫用心度提升</a:t>
            </a:r>
            <a:r>
              <a:rPr lang="en-US" altLang="zh-TW" sz="3600" dirty="0" smtClean="0">
                <a:latin typeface="華康粗圓體" pitchFamily="49" charset="-120"/>
                <a:ea typeface="華康粗圓體" pitchFamily="49" charset="-120"/>
              </a:rPr>
              <a:t>!</a:t>
            </a:r>
          </a:p>
          <a:p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國語</a:t>
            </a:r>
            <a:r>
              <a:rPr lang="en-US" altLang="zh-TW" sz="3600" dirty="0" smtClean="0">
                <a:latin typeface="華康粗圓體" pitchFamily="49" charset="-120"/>
                <a:ea typeface="華康粗圓體" pitchFamily="49" charset="-120"/>
              </a:rPr>
              <a:t>—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理解生字結構、語詞使用、造句能力建立與提升。</a:t>
            </a:r>
            <a:endParaRPr lang="en-US" altLang="zh-TW" sz="3600" dirty="0"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持續進行寫作能</a:t>
            </a:r>
            <a:r>
              <a:rPr lang="zh-TW" altLang="en-US" sz="3600" dirty="0">
                <a:latin typeface="華康粗圓體" pitchFamily="49" charset="-120"/>
                <a:ea typeface="華康粗圓體" pitchFamily="49" charset="-120"/>
              </a:rPr>
              <a:t>力</a:t>
            </a:r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基礎學習、提升閱讀理解力，配合使用閱讀教材</a:t>
            </a:r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，持續要求</a:t>
            </a:r>
            <a:r>
              <a:rPr lang="zh-TW" altLang="en-US" sz="3600" dirty="0" smtClean="0">
                <a:latin typeface="華康粗圓體" pitchFamily="49" charset="-120"/>
                <a:ea typeface="華康粗圓體" pitchFamily="49" charset="-120"/>
              </a:rPr>
              <a:t>閱讀班級圖書。</a:t>
            </a:r>
            <a:endParaRPr lang="en-US" altLang="zh-TW" sz="3600" dirty="0"/>
          </a:p>
        </p:txBody>
      </p:sp>
    </p:spTree>
    <p:extLst>
      <p:ext uri="{BB962C8B-B14F-4D97-AF65-F5344CB8AC3E}">
        <p14:creationId xmlns:p14="http://schemas.microsoft.com/office/powerpoint/2010/main" val="417022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數字設計簡報範本">
  <a:themeElements>
    <a:clrScheme name="K12_9 14">
      <a:dk1>
        <a:srgbClr val="000000"/>
      </a:dk1>
      <a:lt1>
        <a:srgbClr val="FFFFFF"/>
      </a:lt1>
      <a:dk2>
        <a:srgbClr val="CC00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12_9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12_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9 13">
        <a:dk1>
          <a:srgbClr val="000000"/>
        </a:dk1>
        <a:lt1>
          <a:srgbClr val="FFFFFF"/>
        </a:lt1>
        <a:dk2>
          <a:srgbClr val="FF9933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9 14">
        <a:dk1>
          <a:srgbClr val="000000"/>
        </a:dk1>
        <a:lt1>
          <a:srgbClr val="FFFFFF"/>
        </a:lt1>
        <a:dk2>
          <a:srgbClr val="CC00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數字設計簡報範本</Template>
  <TotalTime>409</TotalTime>
  <Words>863</Words>
  <Application>Microsoft Office PowerPoint</Application>
  <PresentationFormat>如螢幕大小 (4:3)</PresentationFormat>
  <Paragraphs>78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7" baseType="lpstr">
      <vt:lpstr>文鼎特毛楷</vt:lpstr>
      <vt:lpstr>文鼎粗魏碑</vt:lpstr>
      <vt:lpstr>華康POP1體W5</vt:lpstr>
      <vt:lpstr>華康粗圓體</vt:lpstr>
      <vt:lpstr>華康魏碑體</vt:lpstr>
      <vt:lpstr>新細明體</vt:lpstr>
      <vt:lpstr>Arial</vt:lpstr>
      <vt:lpstr>Wingdings</vt:lpstr>
      <vt:lpstr>數字設計簡報範本</vt:lpstr>
      <vt:lpstr>～～～歡迎光臨～～～ 二年四班</vt:lpstr>
      <vt:lpstr>親師聯絡方式</vt:lpstr>
      <vt:lpstr>討論事項</vt:lpstr>
      <vt:lpstr>討論事項</vt:lpstr>
      <vt:lpstr>其他事項說明</vt:lpstr>
      <vt:lpstr>其他事項說明</vt:lpstr>
      <vt:lpstr>其他事項說明</vt:lpstr>
      <vt:lpstr>小二生活力</vt:lpstr>
      <vt:lpstr>小二學習力</vt:lpstr>
      <vt:lpstr>小二學習力</vt:lpstr>
      <vt:lpstr>當日請假方式</vt:lpstr>
      <vt:lpstr>請假方式</vt:lpstr>
      <vt:lpstr>本學期重要事項日程</vt:lpstr>
      <vt:lpstr>本學期 補課、放假日</vt:lpstr>
      <vt:lpstr>感謝</vt:lpstr>
      <vt:lpstr>感謝</vt:lpstr>
      <vt:lpstr>臨時動議  交流時間</vt:lpstr>
      <vt:lpstr>感謝您今日的蒞臨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Kisa</dc:creator>
  <cp:lastModifiedBy>poya04@gmail.com</cp:lastModifiedBy>
  <cp:revision>38</cp:revision>
  <dcterms:created xsi:type="dcterms:W3CDTF">2012-09-10T14:49:19Z</dcterms:created>
  <dcterms:modified xsi:type="dcterms:W3CDTF">2020-09-09T07:17:54Z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TC011271091028</vt:lpwstr>
  </property>
</Properties>
</file>