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67" r:id="rId15"/>
    <p:sldId id="268" r:id="rId16"/>
    <p:sldId id="272" r:id="rId17"/>
    <p:sldId id="275" r:id="rId18"/>
    <p:sldId id="276" r:id="rId19"/>
    <p:sldId id="277" r:id="rId20"/>
    <p:sldId id="278" r:id="rId21"/>
    <p:sldId id="279" r:id="rId22"/>
    <p:sldId id="280" r:id="rId23"/>
    <p:sldId id="273" r:id="rId24"/>
    <p:sldId id="270" r:id="rId25"/>
    <p:sldId id="274" r:id="rId2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31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4E3984-E888-4043-8A11-F5D2F6DA8F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FE8A2E8-ED0E-45A6-B4C5-94B390C0D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0257C3F-0BB9-480E-BE8D-349A284AB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CCA7-9C33-464D-A7D2-D31F92E98B85}" type="datetimeFigureOut">
              <a:rPr lang="zh-TW" altLang="en-US" smtClean="0"/>
              <a:t>2021/6/2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3F52AF1-AA1C-454D-A4DF-F94D38544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FBC8F67-4363-4A5D-9E87-262DE4121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112D-50E8-4DA5-817C-7E3E9FBC5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5038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C925F2-4645-4897-A0B7-E4859ABEA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D783E0C-9777-4154-A94F-345BA6EE5A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5BAF61D-4E9B-4EEF-9AB8-84E669AD0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CCA7-9C33-464D-A7D2-D31F92E98B85}" type="datetimeFigureOut">
              <a:rPr lang="zh-TW" altLang="en-US" smtClean="0"/>
              <a:t>2021/6/2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6D04CE0-BCFC-4622-9D95-22EA159C6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998A445-4BA1-4FA1-98C7-C3C1D18DE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112D-50E8-4DA5-817C-7E3E9FBC5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1465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C4E87F59-3107-470C-A02B-88E1FB00BC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B85B56B-DB77-4071-9870-A1CC690081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3FB362D-3C0B-4DC0-B16B-6C1A0BC92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CCA7-9C33-464D-A7D2-D31F92E98B85}" type="datetimeFigureOut">
              <a:rPr lang="zh-TW" altLang="en-US" smtClean="0"/>
              <a:t>2021/6/2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B28DA54-2CDC-46E1-9558-878948512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71DB51A-3545-42D8-A212-D3712C2BF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112D-50E8-4DA5-817C-7E3E9FBC5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3808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916C9EA-4ECB-402F-A839-59264680E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882EF84-378D-4EAC-94DC-4A058EEDE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5AEB151-7F9A-4E3C-8344-7F68A0B15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CCA7-9C33-464D-A7D2-D31F92E98B85}" type="datetimeFigureOut">
              <a:rPr lang="zh-TW" altLang="en-US" smtClean="0"/>
              <a:t>2021/6/2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5362805-1DA7-4E68-AB1F-98A5C03B5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21E6FBC-B108-4355-88D7-89BCD254B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112D-50E8-4DA5-817C-7E3E9FBC5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8672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C3512F-130F-4476-A05F-52B6BE86F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7A59B63-EA12-4C42-ADB3-B6F4C0384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5E42063-B412-430E-8D39-1BD0FFE24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CCA7-9C33-464D-A7D2-D31F92E98B85}" type="datetimeFigureOut">
              <a:rPr lang="zh-TW" altLang="en-US" smtClean="0"/>
              <a:t>2021/6/2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058CC6C-B841-41DE-B1ED-778CE2973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1E98621-916C-4E6F-B0DF-0AABAFAD5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112D-50E8-4DA5-817C-7E3E9FBC5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2447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04E6A5-E1B3-489D-BDB2-F7A74E72E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793A926-7095-4735-9C4A-FF78A3E1B7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2D4A5D0-39D6-4B53-8940-386D21279A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78ACA19-6166-4C3B-89EB-70E469CBD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CCA7-9C33-464D-A7D2-D31F92E98B85}" type="datetimeFigureOut">
              <a:rPr lang="zh-TW" altLang="en-US" smtClean="0"/>
              <a:t>2021/6/2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1C38DED-92CB-4650-975E-1407CD5A6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41FF1D9-48A5-4E12-AB90-B9880C5D9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112D-50E8-4DA5-817C-7E3E9FBC5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2809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7D0D1B-64B1-4476-865A-01D72A464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EFFA61C-B72C-4666-B27F-C64052BAAB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F626164-800C-41BD-A997-C47D22097B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0EE0D66F-39DA-4BB2-9423-30635EC19C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0814B28-128F-4554-A2CB-3520B8C37F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4C5D3930-8078-46A6-BB7F-3B9470049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CCA7-9C33-464D-A7D2-D31F92E98B85}" type="datetimeFigureOut">
              <a:rPr lang="zh-TW" altLang="en-US" smtClean="0"/>
              <a:t>2021/6/2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C574A758-DB41-4837-BEAC-8CB1F97CB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6B1B81DD-DA41-45C4-A561-8CC2A115E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112D-50E8-4DA5-817C-7E3E9FBC5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607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24194E-5243-406D-903E-FC8BADC43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B88136B-59C4-47AD-8E9C-C92A072DF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CCA7-9C33-464D-A7D2-D31F92E98B85}" type="datetimeFigureOut">
              <a:rPr lang="zh-TW" altLang="en-US" smtClean="0"/>
              <a:t>2021/6/2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74FDDA0-EDC2-4376-9B48-B1308F03C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536ABA2-867B-4781-A7A8-B3D7EC827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112D-50E8-4DA5-817C-7E3E9FBC5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4862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3E34A251-ED41-47B0-8294-181D48E67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CCA7-9C33-464D-A7D2-D31F92E98B85}" type="datetimeFigureOut">
              <a:rPr lang="zh-TW" altLang="en-US" smtClean="0"/>
              <a:t>2021/6/2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897E6DDE-219F-48D7-8371-1D3621E47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5729F2F-4831-409D-B151-CB01AEC85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112D-50E8-4DA5-817C-7E3E9FBC5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0877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268B893-4720-4B6D-8D96-21CD50321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8274C2-E55B-420B-AD84-EDA1DFD9B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8ACA376-CB4C-44FA-B9C6-6AD9C4FB3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BC487A6-976D-4963-BAC6-504AF7511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CCA7-9C33-464D-A7D2-D31F92E98B85}" type="datetimeFigureOut">
              <a:rPr lang="zh-TW" altLang="en-US" smtClean="0"/>
              <a:t>2021/6/2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8EF4743-1B09-48F9-8E89-5590D4563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118BA82-655A-41F5-B5D4-A6BB574D9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112D-50E8-4DA5-817C-7E3E9FBC5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9858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6E6D5CD-A9DF-4E58-8C3A-404AC3F8E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66E3BA3B-99AB-4C1E-A445-A320F1A9F5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F079521-3BAD-4AC3-B273-FBDAC8FFFB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B95BE15-C29D-44D0-BCA3-86E701555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CCA7-9C33-464D-A7D2-D31F92E98B85}" type="datetimeFigureOut">
              <a:rPr lang="zh-TW" altLang="en-US" smtClean="0"/>
              <a:t>2021/6/2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16D3EA6-A9AA-4A75-B69A-68EA9B5CB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70A8596-B176-45F1-A905-1281DBB59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C112D-50E8-4DA5-817C-7E3E9FBC5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5191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4FCB8252-6193-4DDA-87EA-FFEFE51A1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059B687-6308-4664-9B1E-C522F801F1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1CEF090-A4BF-40E7-8466-2CAE78ECC6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FCCA7-9C33-464D-A7D2-D31F92E98B85}" type="datetimeFigureOut">
              <a:rPr lang="zh-TW" altLang="en-US" smtClean="0"/>
              <a:t>2021/6/2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29FDB2A-0C37-4C83-9377-1D19A99D0B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D447CC4-8475-4609-9DDB-FDBE78597C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C112D-50E8-4DA5-817C-7E3E9FBC5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3704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02D818-E340-4E95-8722-8E1F0F312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35087"/>
          </a:xfrm>
        </p:spPr>
        <p:txBody>
          <a:bodyPr>
            <a:normAutofit/>
          </a:bodyPr>
          <a:lstStyle/>
          <a:p>
            <a:r>
              <a:rPr lang="en-US" altLang="zh-TW" sz="7200" dirty="0">
                <a:latin typeface="+mn-lt"/>
                <a:ea typeface="標楷體" panose="03000509000000000000" pitchFamily="65" charset="-120"/>
              </a:rPr>
              <a:t>6/2(</a:t>
            </a:r>
            <a:r>
              <a:rPr lang="zh-TW" altLang="en-US" sz="7200" dirty="0">
                <a:latin typeface="+mn-lt"/>
                <a:ea typeface="標楷體" panose="03000509000000000000" pitchFamily="65" charset="-120"/>
              </a:rPr>
              <a:t>三</a:t>
            </a:r>
            <a:r>
              <a:rPr lang="en-US" altLang="zh-TW" sz="7200" dirty="0">
                <a:latin typeface="+mn-lt"/>
                <a:ea typeface="標楷體" panose="03000509000000000000" pitchFamily="65" charset="-120"/>
              </a:rPr>
              <a:t>)</a:t>
            </a:r>
            <a:r>
              <a:rPr lang="zh-TW" altLang="en-US" sz="7200" dirty="0">
                <a:latin typeface="+mn-lt"/>
                <a:ea typeface="標楷體" panose="03000509000000000000" pitchFamily="65" charset="-120"/>
              </a:rPr>
              <a:t>線上</a:t>
            </a:r>
            <a:r>
              <a:rPr lang="en-US" altLang="zh-TW" sz="7200" dirty="0">
                <a:latin typeface="+mn-lt"/>
                <a:ea typeface="標楷體" panose="03000509000000000000" pitchFamily="65" charset="-120"/>
              </a:rPr>
              <a:t>Meet</a:t>
            </a:r>
            <a:r>
              <a:rPr lang="zh-TW" altLang="en-US" sz="7200" dirty="0">
                <a:latin typeface="+mn-lt"/>
                <a:ea typeface="標楷體" panose="03000509000000000000" pitchFamily="65" charset="-120"/>
              </a:rPr>
              <a:t>內容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F8EFDD3-0760-4CB4-92D1-2920DE950F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3590" y="2811144"/>
            <a:ext cx="8614410" cy="3452495"/>
          </a:xfrm>
        </p:spPr>
        <p:txBody>
          <a:bodyPr>
            <a:noAutofit/>
          </a:bodyPr>
          <a:lstStyle/>
          <a:p>
            <a:pPr algn="l"/>
            <a:r>
              <a:rPr lang="en-US" altLang="zh-TW" sz="3600" dirty="0">
                <a:ea typeface="標楷體" panose="03000509000000000000" pitchFamily="65" charset="-120"/>
              </a:rPr>
              <a:t>1.</a:t>
            </a:r>
            <a:r>
              <a:rPr lang="zh-TW" altLang="en-US" sz="3600" dirty="0">
                <a:ea typeface="標楷體" panose="03000509000000000000" pitchFamily="65" charset="-120"/>
              </a:rPr>
              <a:t>如何進到</a:t>
            </a:r>
            <a:r>
              <a:rPr lang="en-US" altLang="zh-TW" sz="3600" dirty="0">
                <a:ea typeface="標楷體" panose="03000509000000000000" pitchFamily="65" charset="-120"/>
              </a:rPr>
              <a:t>Classroom</a:t>
            </a:r>
            <a:r>
              <a:rPr lang="zh-TW" altLang="en-US" sz="3600" dirty="0">
                <a:ea typeface="標楷體" panose="03000509000000000000" pitchFamily="65" charset="-120"/>
              </a:rPr>
              <a:t>交作業</a:t>
            </a:r>
            <a:endParaRPr lang="en-US" altLang="zh-TW" sz="3600" dirty="0">
              <a:ea typeface="標楷體" panose="03000509000000000000" pitchFamily="65" charset="-120"/>
            </a:endParaRPr>
          </a:p>
          <a:p>
            <a:pPr algn="l"/>
            <a:r>
              <a:rPr lang="en-US" altLang="zh-TW" sz="3600" dirty="0">
                <a:ea typeface="標楷體" panose="03000509000000000000" pitchFamily="65" charset="-120"/>
              </a:rPr>
              <a:t>2.</a:t>
            </a:r>
            <a:r>
              <a:rPr lang="zh-TW" altLang="en-US" sz="3600" dirty="0">
                <a:ea typeface="標楷體" panose="03000509000000000000" pitchFamily="65" charset="-120"/>
              </a:rPr>
              <a:t>重新繳交作業</a:t>
            </a:r>
            <a:endParaRPr lang="en-US" altLang="zh-TW" sz="3600" dirty="0">
              <a:ea typeface="標楷體" panose="03000509000000000000" pitchFamily="65" charset="-120"/>
            </a:endParaRPr>
          </a:p>
          <a:p>
            <a:pPr algn="l"/>
            <a:r>
              <a:rPr lang="en-US" altLang="zh-TW" sz="3600" dirty="0">
                <a:ea typeface="標楷體" panose="03000509000000000000" pitchFamily="65" charset="-120"/>
              </a:rPr>
              <a:t>3.</a:t>
            </a:r>
            <a:r>
              <a:rPr lang="zh-TW" altLang="en-US" sz="3600" dirty="0">
                <a:ea typeface="標楷體" panose="03000509000000000000" pitchFamily="65" charset="-120"/>
              </a:rPr>
              <a:t>線上如何加新的課程</a:t>
            </a:r>
            <a:r>
              <a:rPr lang="en-US" altLang="zh-TW" sz="3600" dirty="0">
                <a:ea typeface="標楷體" panose="03000509000000000000" pitchFamily="65" charset="-120"/>
              </a:rPr>
              <a:t>(</a:t>
            </a:r>
            <a:r>
              <a:rPr lang="zh-TW" altLang="en-US" sz="3600" dirty="0">
                <a:ea typeface="標楷體" panose="03000509000000000000" pitchFamily="65" charset="-120"/>
              </a:rPr>
              <a:t>體育課代碼</a:t>
            </a:r>
            <a:r>
              <a:rPr lang="en-US" altLang="zh-TW" sz="3600" dirty="0">
                <a:ea typeface="標楷體" panose="03000509000000000000" pitchFamily="65" charset="-120"/>
              </a:rPr>
              <a:t>blqk6fe)</a:t>
            </a:r>
          </a:p>
          <a:p>
            <a:pPr algn="l"/>
            <a:r>
              <a:rPr lang="en-US" altLang="zh-TW" sz="3600" dirty="0">
                <a:ea typeface="標楷體" panose="03000509000000000000" pitchFamily="65" charset="-120"/>
              </a:rPr>
              <a:t>4.</a:t>
            </a:r>
            <a:r>
              <a:rPr lang="zh-TW" altLang="en-US" sz="3600" dirty="0">
                <a:ea typeface="標楷體" panose="03000509000000000000" pitchFamily="65" charset="-120"/>
              </a:rPr>
              <a:t>語詞賓果內容</a:t>
            </a:r>
            <a:endParaRPr lang="en-US" altLang="zh-TW" sz="3600" dirty="0">
              <a:ea typeface="標楷體" panose="03000509000000000000" pitchFamily="65" charset="-120"/>
            </a:endParaRPr>
          </a:p>
          <a:p>
            <a:pPr algn="l"/>
            <a:r>
              <a:rPr lang="en-US" altLang="zh-TW" sz="3600" dirty="0">
                <a:ea typeface="標楷體" panose="03000509000000000000" pitchFamily="65" charset="-120"/>
              </a:rPr>
              <a:t>5.</a:t>
            </a:r>
            <a:r>
              <a:rPr lang="zh-TW" altLang="en-US" sz="3600" dirty="0">
                <a:ea typeface="標楷體" panose="03000509000000000000" pitchFamily="65" charset="-120"/>
              </a:rPr>
              <a:t>數學第</a:t>
            </a:r>
            <a:r>
              <a:rPr lang="en-US" altLang="zh-TW" sz="3600" dirty="0">
                <a:ea typeface="標楷體" panose="03000509000000000000" pitchFamily="65" charset="-120"/>
              </a:rPr>
              <a:t>8</a:t>
            </a:r>
            <a:r>
              <a:rPr lang="zh-TW" altLang="en-US" sz="3600" dirty="0">
                <a:ea typeface="標楷體" panose="03000509000000000000" pitchFamily="65" charset="-120"/>
              </a:rPr>
              <a:t>單元書寫方式提醒</a:t>
            </a:r>
          </a:p>
        </p:txBody>
      </p:sp>
    </p:spTree>
    <p:extLst>
      <p:ext uri="{BB962C8B-B14F-4D97-AF65-F5344CB8AC3E}">
        <p14:creationId xmlns:p14="http://schemas.microsoft.com/office/powerpoint/2010/main" val="1759889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EF2DC9-731D-4160-B038-7028EC630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305166B3-6331-4CD6-A895-2E3506DEA5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037" y="171450"/>
            <a:ext cx="11717163" cy="6590904"/>
          </a:xfrm>
          <a:prstGeom prst="rect">
            <a:avLst/>
          </a:prstGeom>
        </p:spPr>
      </p:pic>
      <p:sp>
        <p:nvSpPr>
          <p:cNvPr id="5" name="橢圓 4">
            <a:extLst>
              <a:ext uri="{FF2B5EF4-FFF2-40B4-BE49-F238E27FC236}">
                <a16:creationId xmlns:a16="http://schemas.microsoft.com/office/drawing/2014/main" id="{081741AC-6EA5-4B7F-988A-9DAAC391640D}"/>
              </a:ext>
            </a:extLst>
          </p:cNvPr>
          <p:cNvSpPr/>
          <p:nvPr/>
        </p:nvSpPr>
        <p:spPr>
          <a:xfrm>
            <a:off x="3486150" y="4629150"/>
            <a:ext cx="3097530" cy="86868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4181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A1BD974-37C3-46E5-B7AA-E7E7AAC7F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3B0E456D-6186-4B84-BB57-F5DDF7B2D4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947" y="182880"/>
            <a:ext cx="11217769" cy="6309995"/>
          </a:xfrm>
          <a:prstGeom prst="rect">
            <a:avLst/>
          </a:prstGeom>
        </p:spPr>
      </p:pic>
      <p:sp>
        <p:nvSpPr>
          <p:cNvPr id="5" name="橢圓 4">
            <a:extLst>
              <a:ext uri="{FF2B5EF4-FFF2-40B4-BE49-F238E27FC236}">
                <a16:creationId xmlns:a16="http://schemas.microsoft.com/office/drawing/2014/main" id="{00EAC7E0-C03C-4E3D-8D3F-424C11243FF6}"/>
              </a:ext>
            </a:extLst>
          </p:cNvPr>
          <p:cNvSpPr/>
          <p:nvPr/>
        </p:nvSpPr>
        <p:spPr>
          <a:xfrm>
            <a:off x="3714750" y="2091690"/>
            <a:ext cx="1943100" cy="54864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6B5DB47C-1860-4B3E-B139-4BBC7FF00A13}"/>
              </a:ext>
            </a:extLst>
          </p:cNvPr>
          <p:cNvSpPr/>
          <p:nvPr/>
        </p:nvSpPr>
        <p:spPr>
          <a:xfrm>
            <a:off x="3501390" y="4315142"/>
            <a:ext cx="1371600" cy="50292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3936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ABD4E4-B1D4-4830-910D-3E827A979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6965F393-9269-4C85-BBA8-7D81C13139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727" y="365125"/>
            <a:ext cx="11480801" cy="6457950"/>
          </a:xfrm>
          <a:prstGeom prst="rect">
            <a:avLst/>
          </a:prstGeom>
        </p:spPr>
      </p:pic>
      <p:sp>
        <p:nvSpPr>
          <p:cNvPr id="5" name="橢圓 4">
            <a:extLst>
              <a:ext uri="{FF2B5EF4-FFF2-40B4-BE49-F238E27FC236}">
                <a16:creationId xmlns:a16="http://schemas.microsoft.com/office/drawing/2014/main" id="{F71C42DC-FE4A-4D48-BC23-CA38FE6EC393}"/>
              </a:ext>
            </a:extLst>
          </p:cNvPr>
          <p:cNvSpPr/>
          <p:nvPr/>
        </p:nvSpPr>
        <p:spPr>
          <a:xfrm>
            <a:off x="8458200" y="1565910"/>
            <a:ext cx="3028950" cy="186309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9734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94D223-C6DD-4D1D-B96F-12614F624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2263298"/>
            <a:ext cx="10515600" cy="2148682"/>
          </a:xfrm>
        </p:spPr>
        <p:txBody>
          <a:bodyPr>
            <a:normAutofit/>
          </a:bodyPr>
          <a:lstStyle/>
          <a:p>
            <a:pPr algn="ctr"/>
            <a:r>
              <a:rPr lang="en-US" altLang="zh-TW" sz="6000" dirty="0">
                <a:latin typeface="+mn-lt"/>
                <a:ea typeface="標楷體" panose="03000509000000000000" pitchFamily="65" charset="-120"/>
              </a:rPr>
              <a:t>2.</a:t>
            </a:r>
            <a:br>
              <a:rPr lang="en-US" altLang="zh-TW" sz="6000" dirty="0">
                <a:latin typeface="+mn-lt"/>
                <a:ea typeface="標楷體" panose="03000509000000000000" pitchFamily="65" charset="-120"/>
              </a:rPr>
            </a:br>
            <a:r>
              <a:rPr lang="zh-TW" altLang="en-US" sz="6000" dirty="0">
                <a:latin typeface="+mn-lt"/>
                <a:ea typeface="標楷體" panose="03000509000000000000" pitchFamily="65" charset="-120"/>
              </a:rPr>
              <a:t>如何重新繳交作業</a:t>
            </a:r>
          </a:p>
        </p:txBody>
      </p:sp>
    </p:spTree>
    <p:extLst>
      <p:ext uri="{BB962C8B-B14F-4D97-AF65-F5344CB8AC3E}">
        <p14:creationId xmlns:p14="http://schemas.microsoft.com/office/powerpoint/2010/main" val="741575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9CA3E7-AC8F-45A2-B867-5A729DC2F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D56087F8-F4AA-436C-9500-1C57555593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997" y="217170"/>
            <a:ext cx="11419841" cy="6423660"/>
          </a:xfrm>
          <a:prstGeom prst="rect">
            <a:avLst/>
          </a:prstGeom>
        </p:spPr>
      </p:pic>
      <p:sp>
        <p:nvSpPr>
          <p:cNvPr id="5" name="橢圓 4">
            <a:extLst>
              <a:ext uri="{FF2B5EF4-FFF2-40B4-BE49-F238E27FC236}">
                <a16:creationId xmlns:a16="http://schemas.microsoft.com/office/drawing/2014/main" id="{3D2C006D-5F24-49F0-AB90-E34EF6BFE3F2}"/>
              </a:ext>
            </a:extLst>
          </p:cNvPr>
          <p:cNvSpPr/>
          <p:nvPr/>
        </p:nvSpPr>
        <p:spPr>
          <a:xfrm>
            <a:off x="9144000" y="4743450"/>
            <a:ext cx="1474470" cy="60579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5114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C25F3A-82DC-418A-9775-9B685C068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B65A1509-E607-446C-AFF5-1A5725E79B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997" y="365125"/>
            <a:ext cx="11197449" cy="6298565"/>
          </a:xfrm>
          <a:prstGeom prst="rect">
            <a:avLst/>
          </a:prstGeom>
        </p:spPr>
      </p:pic>
      <p:sp>
        <p:nvSpPr>
          <p:cNvPr id="5" name="橢圓 4">
            <a:extLst>
              <a:ext uri="{FF2B5EF4-FFF2-40B4-BE49-F238E27FC236}">
                <a16:creationId xmlns:a16="http://schemas.microsoft.com/office/drawing/2014/main" id="{EE3372C2-F890-4496-AFE4-7E1FB2956BB1}"/>
              </a:ext>
            </a:extLst>
          </p:cNvPr>
          <p:cNvSpPr/>
          <p:nvPr/>
        </p:nvSpPr>
        <p:spPr>
          <a:xfrm>
            <a:off x="6537960" y="3840480"/>
            <a:ext cx="948690" cy="50292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2062DEC1-95F4-4280-8AC7-4857FBB459FB}"/>
              </a:ext>
            </a:extLst>
          </p:cNvPr>
          <p:cNvSpPr txBox="1"/>
          <p:nvPr/>
        </p:nvSpPr>
        <p:spPr>
          <a:xfrm>
            <a:off x="6537960" y="4477512"/>
            <a:ext cx="460629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先按取消提交，再重新將新的檔案或照片上傳，如果是老師批改後發還的作業訂正，舊的作業請保留，不要刪除唷</a:t>
            </a:r>
            <a:r>
              <a:rPr lang="en-US" altLang="zh-TW" sz="2400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2400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這樣才能對照唷</a:t>
            </a:r>
            <a:r>
              <a:rPr lang="en-US" altLang="zh-TW" sz="2400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endParaRPr lang="zh-TW" altLang="en-US" sz="2400" dirty="0">
              <a:solidFill>
                <a:schemeClr val="accent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14740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BC1EA1-E302-4460-800B-4EAA98E34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20" y="1959927"/>
            <a:ext cx="10515600" cy="2938145"/>
          </a:xfrm>
        </p:spPr>
        <p:txBody>
          <a:bodyPr>
            <a:noAutofit/>
          </a:bodyPr>
          <a:lstStyle/>
          <a:p>
            <a:pPr algn="ctr"/>
            <a:r>
              <a:rPr lang="en-US" altLang="zh-TW" sz="6000" dirty="0">
                <a:ea typeface="標楷體" panose="03000509000000000000" pitchFamily="65" charset="-120"/>
              </a:rPr>
              <a:t>3.</a:t>
            </a:r>
            <a:br>
              <a:rPr lang="en-US" altLang="zh-TW" sz="6000" dirty="0">
                <a:ea typeface="標楷體" panose="03000509000000000000" pitchFamily="65" charset="-120"/>
              </a:rPr>
            </a:br>
            <a:r>
              <a:rPr lang="zh-TW" altLang="en-US" sz="6000" dirty="0">
                <a:ea typeface="標楷體" panose="03000509000000000000" pitchFamily="65" charset="-120"/>
              </a:rPr>
              <a:t>線上如何加新的課程</a:t>
            </a:r>
            <a:br>
              <a:rPr lang="en-US" altLang="zh-TW" sz="6000" dirty="0">
                <a:ea typeface="標楷體" panose="03000509000000000000" pitchFamily="65" charset="-120"/>
              </a:rPr>
            </a:br>
            <a:r>
              <a:rPr lang="en-US" altLang="zh-TW" sz="6000" dirty="0">
                <a:ea typeface="標楷體" panose="03000509000000000000" pitchFamily="65" charset="-120"/>
              </a:rPr>
              <a:t>(</a:t>
            </a:r>
            <a:r>
              <a:rPr lang="zh-TW" altLang="en-US" sz="6000" dirty="0">
                <a:ea typeface="標楷體" panose="03000509000000000000" pitchFamily="65" charset="-120"/>
              </a:rPr>
              <a:t>體育課代碼</a:t>
            </a:r>
            <a:r>
              <a:rPr lang="en-US" altLang="zh-TW" sz="6000" dirty="0">
                <a:ea typeface="標楷體" panose="03000509000000000000" pitchFamily="65" charset="-120"/>
              </a:rPr>
              <a:t>blqk6fe)</a:t>
            </a:r>
            <a:br>
              <a:rPr lang="en-US" altLang="zh-TW" sz="6000" dirty="0">
                <a:ea typeface="標楷體" panose="03000509000000000000" pitchFamily="65" charset="-120"/>
              </a:rPr>
            </a:b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724606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C21605-EBF0-4C6C-8268-4AC8B69FE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F3E39FF1-A3F1-45D2-896E-F418226F67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428" y="365125"/>
            <a:ext cx="11185032" cy="629158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FDAB2B58-DA58-482F-BEE5-257F75257455}"/>
              </a:ext>
            </a:extLst>
          </p:cNvPr>
          <p:cNvSpPr txBox="1"/>
          <p:nvPr/>
        </p:nvSpPr>
        <p:spPr>
          <a:xfrm>
            <a:off x="6663690" y="2419370"/>
            <a:ext cx="434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ea typeface="標楷體" panose="03000509000000000000" pitchFamily="65" charset="-120"/>
              </a:rPr>
              <a:t>先由教育單一入口網，登入帳號密碼，進到</a:t>
            </a:r>
            <a:r>
              <a:rPr lang="en-US" altLang="zh-TW" sz="3600" dirty="0" err="1">
                <a:solidFill>
                  <a:srgbClr val="FF0000"/>
                </a:solidFill>
                <a:ea typeface="標楷體" panose="03000509000000000000" pitchFamily="65" charset="-120"/>
              </a:rPr>
              <a:t>ClassRoom</a:t>
            </a:r>
            <a:r>
              <a:rPr lang="zh-TW" altLang="en-US" sz="3600" dirty="0">
                <a:solidFill>
                  <a:srgbClr val="FF0000"/>
                </a:solidFill>
                <a:ea typeface="標楷體" panose="03000509000000000000" pitchFamily="65" charset="-120"/>
              </a:rPr>
              <a:t>後，按右上方的「</a:t>
            </a:r>
            <a:r>
              <a:rPr lang="en-US" altLang="zh-TW" sz="3600" b="1" dirty="0">
                <a:solidFill>
                  <a:srgbClr val="FF0000"/>
                </a:solidFill>
                <a:ea typeface="標楷體" panose="03000509000000000000" pitchFamily="65" charset="-120"/>
              </a:rPr>
              <a:t>+</a:t>
            </a:r>
            <a:r>
              <a:rPr lang="zh-TW" altLang="en-US" sz="3600" dirty="0">
                <a:solidFill>
                  <a:srgbClr val="FF0000"/>
                </a:solidFill>
                <a:ea typeface="標楷體" panose="03000509000000000000" pitchFamily="65" charset="-120"/>
              </a:rPr>
              <a:t>」。</a:t>
            </a:r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EA78DEED-3720-45E0-BC18-CFDAB1F714A3}"/>
              </a:ext>
            </a:extLst>
          </p:cNvPr>
          <p:cNvSpPr/>
          <p:nvPr/>
        </p:nvSpPr>
        <p:spPr>
          <a:xfrm>
            <a:off x="9955530" y="1027906"/>
            <a:ext cx="948690" cy="50292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1417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AE5CF6-B006-416E-A69E-82ECD442E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6FC5B15-AD1E-48EF-B858-9058DE7B9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CD0E3C4-F965-45E9-8126-5E06D8558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橢圓 4">
            <a:extLst>
              <a:ext uri="{FF2B5EF4-FFF2-40B4-BE49-F238E27FC236}">
                <a16:creationId xmlns:a16="http://schemas.microsoft.com/office/drawing/2014/main" id="{0979D5E3-0C72-4D67-8050-851D9DBB9E71}"/>
              </a:ext>
            </a:extLst>
          </p:cNvPr>
          <p:cNvSpPr/>
          <p:nvPr/>
        </p:nvSpPr>
        <p:spPr>
          <a:xfrm>
            <a:off x="3497580" y="3476308"/>
            <a:ext cx="3257550" cy="8899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199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FE01D6-74CF-46B5-9EDD-3B51A4829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98F8618-A68D-440E-9770-EE110E7B1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3A5735E-79E5-452B-A101-ADC426F6B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955" y="0"/>
            <a:ext cx="12192000" cy="6858000"/>
          </a:xfrm>
          <a:prstGeom prst="rect">
            <a:avLst/>
          </a:prstGeom>
        </p:spPr>
      </p:pic>
      <p:sp>
        <p:nvSpPr>
          <p:cNvPr id="5" name="橢圓 4">
            <a:extLst>
              <a:ext uri="{FF2B5EF4-FFF2-40B4-BE49-F238E27FC236}">
                <a16:creationId xmlns:a16="http://schemas.microsoft.com/office/drawing/2014/main" id="{4216A3B4-B058-4074-8CF0-F28BB97148FE}"/>
              </a:ext>
            </a:extLst>
          </p:cNvPr>
          <p:cNvSpPr/>
          <p:nvPr/>
        </p:nvSpPr>
        <p:spPr>
          <a:xfrm>
            <a:off x="3348990" y="3429000"/>
            <a:ext cx="3371850" cy="8001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06AAB2F2-12C3-407F-A7E1-724664AEC839}"/>
              </a:ext>
            </a:extLst>
          </p:cNvPr>
          <p:cNvSpPr/>
          <p:nvPr/>
        </p:nvSpPr>
        <p:spPr>
          <a:xfrm>
            <a:off x="11188065" y="776446"/>
            <a:ext cx="948690" cy="50292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箭號: 向右 6">
            <a:extLst>
              <a:ext uri="{FF2B5EF4-FFF2-40B4-BE49-F238E27FC236}">
                <a16:creationId xmlns:a16="http://schemas.microsoft.com/office/drawing/2014/main" id="{11286BF7-B012-4D5A-B644-682E61F17283}"/>
              </a:ext>
            </a:extLst>
          </p:cNvPr>
          <p:cNvSpPr/>
          <p:nvPr/>
        </p:nvSpPr>
        <p:spPr>
          <a:xfrm>
            <a:off x="2411730" y="3520440"/>
            <a:ext cx="834390" cy="60579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8" name="箭號: 向右 7">
            <a:extLst>
              <a:ext uri="{FF2B5EF4-FFF2-40B4-BE49-F238E27FC236}">
                <a16:creationId xmlns:a16="http://schemas.microsoft.com/office/drawing/2014/main" id="{4982AF90-D196-4B7B-BBB7-57AD3D9D49D6}"/>
              </a:ext>
            </a:extLst>
          </p:cNvPr>
          <p:cNvSpPr/>
          <p:nvPr/>
        </p:nvSpPr>
        <p:spPr>
          <a:xfrm>
            <a:off x="10182225" y="736441"/>
            <a:ext cx="834390" cy="60579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15048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DD68A18-4080-49C4-94A1-622E90D593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1705293"/>
            <a:ext cx="9997440" cy="2387600"/>
          </a:xfrm>
        </p:spPr>
        <p:txBody>
          <a:bodyPr>
            <a:normAutofit fontScale="90000"/>
          </a:bodyPr>
          <a:lstStyle/>
          <a:p>
            <a:br>
              <a:rPr lang="en-US" altLang="zh-TW" sz="6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6600" dirty="0">
                <a:latin typeface="+mn-lt"/>
                <a:ea typeface="標楷體" panose="03000509000000000000" pitchFamily="65" charset="-120"/>
              </a:rPr>
              <a:t>1.</a:t>
            </a:r>
            <a:br>
              <a:rPr lang="en-US" altLang="zh-TW" sz="6600" dirty="0">
                <a:latin typeface="+mn-lt"/>
                <a:ea typeface="標楷體" panose="03000509000000000000" pitchFamily="65" charset="-120"/>
              </a:rPr>
            </a:br>
            <a:r>
              <a:rPr lang="zh-TW" altLang="en-US" sz="6600" dirty="0">
                <a:latin typeface="+mn-lt"/>
                <a:ea typeface="標楷體" panose="03000509000000000000" pitchFamily="65" charset="-120"/>
              </a:rPr>
              <a:t>如何進到</a:t>
            </a:r>
            <a:r>
              <a:rPr lang="en-US" altLang="zh-TW" sz="6700" dirty="0" err="1">
                <a:latin typeface="+mn-lt"/>
                <a:ea typeface="標楷體" panose="03000509000000000000" pitchFamily="65" charset="-120"/>
              </a:rPr>
              <a:t>ClassRoom</a:t>
            </a:r>
            <a:r>
              <a:rPr lang="zh-TW" altLang="en-US" sz="6600" dirty="0">
                <a:latin typeface="+mn-lt"/>
                <a:ea typeface="標楷體" panose="03000509000000000000" pitchFamily="65" charset="-120"/>
              </a:rPr>
              <a:t>交作業</a:t>
            </a:r>
          </a:p>
        </p:txBody>
      </p:sp>
    </p:spTree>
    <p:extLst>
      <p:ext uri="{BB962C8B-B14F-4D97-AF65-F5344CB8AC3E}">
        <p14:creationId xmlns:p14="http://schemas.microsoft.com/office/powerpoint/2010/main" val="5322690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4E6AA67-6920-40C5-9EB7-4BC97D276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DC36CE1-9543-4822-A182-C3C438E83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96EB6D4-5BB8-4FE4-98AD-57BD9B86C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07684B45-14DA-4BCA-B1AD-B1BB1170CE29}"/>
              </a:ext>
            </a:extLst>
          </p:cNvPr>
          <p:cNvSpPr txBox="1"/>
          <p:nvPr/>
        </p:nvSpPr>
        <p:spPr>
          <a:xfrm>
            <a:off x="8839200" y="2958147"/>
            <a:ext cx="256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等待一下</a:t>
            </a:r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endParaRPr lang="zh-TW" altLang="en-US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68191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646FE9-5BD3-4941-8E81-1FB841CB3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7F3BEA9-6A97-4F49-9B66-E17B95264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DB7DF97-5397-4E99-ACD4-234579EFC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1603D7B2-0D18-4A16-A68D-F57D2F733969}"/>
              </a:ext>
            </a:extLst>
          </p:cNvPr>
          <p:cNvSpPr txBox="1"/>
          <p:nvPr/>
        </p:nvSpPr>
        <p:spPr>
          <a:xfrm>
            <a:off x="7806690" y="3136612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已進入課程了</a:t>
            </a:r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endParaRPr lang="zh-TW" altLang="en-US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94509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95196CC-7CA2-480F-AEE1-F99151417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7B88C68-7733-4FC0-8908-01BDB3557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2B57272-01C7-4577-B2C5-5A82BE1FD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0FED452F-81E9-4C2D-AE5D-E7AD605360F0}"/>
              </a:ext>
            </a:extLst>
          </p:cNvPr>
          <p:cNvSpPr txBox="1"/>
          <p:nvPr/>
        </p:nvSpPr>
        <p:spPr>
          <a:xfrm>
            <a:off x="7399020" y="4901655"/>
            <a:ext cx="4373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  <a:ea typeface="標楷體" panose="03000509000000000000" pitchFamily="65" charset="-120"/>
              </a:rPr>
              <a:t>下次進入</a:t>
            </a:r>
            <a:r>
              <a:rPr lang="en-US" altLang="zh-TW" sz="3200" dirty="0">
                <a:solidFill>
                  <a:srgbClr val="FF0000"/>
                </a:solidFill>
                <a:ea typeface="標楷體" panose="03000509000000000000" pitchFamily="65" charset="-120"/>
              </a:rPr>
              <a:t>Classroom</a:t>
            </a:r>
            <a:r>
              <a:rPr lang="zh-TW" altLang="en-US" sz="3200" dirty="0">
                <a:solidFill>
                  <a:srgbClr val="FF0000"/>
                </a:solidFill>
                <a:ea typeface="標楷體" panose="03000509000000000000" pitchFamily="65" charset="-120"/>
              </a:rPr>
              <a:t>中，就會看到</a:t>
            </a:r>
            <a:r>
              <a:rPr lang="en-US" altLang="zh-TW" sz="3200" dirty="0">
                <a:solidFill>
                  <a:srgbClr val="FF0000"/>
                </a:solidFill>
                <a:ea typeface="標楷體" panose="03000509000000000000" pitchFamily="65" charset="-120"/>
              </a:rPr>
              <a:t>3</a:t>
            </a:r>
            <a:r>
              <a:rPr lang="zh-TW" altLang="en-US" sz="3200" dirty="0">
                <a:solidFill>
                  <a:srgbClr val="FF0000"/>
                </a:solidFill>
                <a:ea typeface="標楷體" panose="03000509000000000000" pitchFamily="65" charset="-120"/>
              </a:rPr>
              <a:t>個課程了</a:t>
            </a:r>
            <a:r>
              <a:rPr lang="en-US" altLang="zh-TW" sz="3200" dirty="0">
                <a:solidFill>
                  <a:srgbClr val="FF0000"/>
                </a:solidFill>
                <a:ea typeface="標楷體" panose="03000509000000000000" pitchFamily="65" charset="-120"/>
              </a:rPr>
              <a:t>…</a:t>
            </a:r>
            <a:endParaRPr lang="zh-TW" altLang="en-US" sz="32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860064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3A65EA-7771-4A0D-8A70-BE11BECAE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46128"/>
            <a:ext cx="10515600" cy="2137252"/>
          </a:xfrm>
        </p:spPr>
        <p:txBody>
          <a:bodyPr>
            <a:noAutofit/>
          </a:bodyPr>
          <a:lstStyle/>
          <a:p>
            <a:pPr algn="ctr"/>
            <a:r>
              <a:rPr lang="en-US" altLang="zh-TW" sz="6000" dirty="0">
                <a:ea typeface="標楷體" panose="03000509000000000000" pitchFamily="65" charset="-120"/>
              </a:rPr>
              <a:t>4.</a:t>
            </a:r>
            <a:br>
              <a:rPr lang="en-US" altLang="zh-TW" sz="6000" dirty="0">
                <a:ea typeface="標楷體" panose="03000509000000000000" pitchFamily="65" charset="-120"/>
              </a:rPr>
            </a:br>
            <a:r>
              <a:rPr lang="zh-TW" altLang="en-US" sz="6000" dirty="0">
                <a:ea typeface="標楷體" panose="03000509000000000000" pitchFamily="65" charset="-120"/>
              </a:rPr>
              <a:t>語詞賓果內容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677098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8074B1-6090-4751-BB37-8135AB9AE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A0B90DE7-72AE-47DA-8977-0244B7A778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011" y="91440"/>
            <a:ext cx="12058649" cy="6663689"/>
          </a:xfrm>
          <a:prstGeom prst="rect">
            <a:avLst/>
          </a:prstGeom>
        </p:spPr>
      </p:pic>
      <p:sp>
        <p:nvSpPr>
          <p:cNvPr id="5" name="橢圓 4">
            <a:extLst>
              <a:ext uri="{FF2B5EF4-FFF2-40B4-BE49-F238E27FC236}">
                <a16:creationId xmlns:a16="http://schemas.microsoft.com/office/drawing/2014/main" id="{10BBA967-5B1E-451C-A7CF-A64353103D14}"/>
              </a:ext>
            </a:extLst>
          </p:cNvPr>
          <p:cNvSpPr/>
          <p:nvPr/>
        </p:nvSpPr>
        <p:spPr>
          <a:xfrm>
            <a:off x="5429250" y="1223010"/>
            <a:ext cx="400050" cy="7886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8A2E4BCD-AE8F-4C88-84BE-E4F66F6A7F31}"/>
              </a:ext>
            </a:extLst>
          </p:cNvPr>
          <p:cNvSpPr/>
          <p:nvPr/>
        </p:nvSpPr>
        <p:spPr>
          <a:xfrm>
            <a:off x="7056120" y="1223010"/>
            <a:ext cx="400050" cy="7886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E9E64E0D-DE58-4AFF-9DF3-EA37F0AF6C2A}"/>
              </a:ext>
            </a:extLst>
          </p:cNvPr>
          <p:cNvSpPr/>
          <p:nvPr/>
        </p:nvSpPr>
        <p:spPr>
          <a:xfrm>
            <a:off x="5852089" y="2129790"/>
            <a:ext cx="400050" cy="7886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B3963671-0A61-4480-B353-36DB19A2C9E5}"/>
              </a:ext>
            </a:extLst>
          </p:cNvPr>
          <p:cNvSpPr/>
          <p:nvPr/>
        </p:nvSpPr>
        <p:spPr>
          <a:xfrm>
            <a:off x="7056120" y="2169319"/>
            <a:ext cx="400050" cy="7886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092B4C84-860A-44B7-AA7A-ECE9EE1856EA}"/>
              </a:ext>
            </a:extLst>
          </p:cNvPr>
          <p:cNvSpPr/>
          <p:nvPr/>
        </p:nvSpPr>
        <p:spPr>
          <a:xfrm>
            <a:off x="5829300" y="3828573"/>
            <a:ext cx="400050" cy="7886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FFD4B81C-6A67-4C77-88A4-F5198D6DE6BC}"/>
              </a:ext>
            </a:extLst>
          </p:cNvPr>
          <p:cNvSpPr/>
          <p:nvPr/>
        </p:nvSpPr>
        <p:spPr>
          <a:xfrm>
            <a:off x="6633139" y="3912870"/>
            <a:ext cx="400050" cy="7886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3C730B75-825E-4372-A75C-0ECB0DE12741}"/>
              </a:ext>
            </a:extLst>
          </p:cNvPr>
          <p:cNvSpPr/>
          <p:nvPr/>
        </p:nvSpPr>
        <p:spPr>
          <a:xfrm>
            <a:off x="5806369" y="4804410"/>
            <a:ext cx="400050" cy="7886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866E029E-C130-4468-BF79-A8CBABC5600D}"/>
              </a:ext>
            </a:extLst>
          </p:cNvPr>
          <p:cNvSpPr/>
          <p:nvPr/>
        </p:nvSpPr>
        <p:spPr>
          <a:xfrm>
            <a:off x="6252139" y="4804410"/>
            <a:ext cx="400050" cy="7886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AB6AE7C8-7C20-46C4-BB6C-2E5DF37A0235}"/>
              </a:ext>
            </a:extLst>
          </p:cNvPr>
          <p:cNvSpPr/>
          <p:nvPr/>
        </p:nvSpPr>
        <p:spPr>
          <a:xfrm>
            <a:off x="7033189" y="4785836"/>
            <a:ext cx="400050" cy="7886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29849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D70066-74FE-42D5-92C7-633341373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170" y="994727"/>
            <a:ext cx="9471660" cy="2045653"/>
          </a:xfrm>
        </p:spPr>
        <p:txBody>
          <a:bodyPr>
            <a:noAutofit/>
          </a:bodyPr>
          <a:lstStyle/>
          <a:p>
            <a:pPr algn="ctr"/>
            <a:r>
              <a:rPr lang="en-US" altLang="zh-TW" sz="6000" dirty="0">
                <a:ea typeface="標楷體" panose="03000509000000000000" pitchFamily="65" charset="-120"/>
              </a:rPr>
              <a:t>5.</a:t>
            </a:r>
            <a:br>
              <a:rPr lang="en-US" altLang="zh-TW" sz="6000" dirty="0">
                <a:ea typeface="標楷體" panose="03000509000000000000" pitchFamily="65" charset="-120"/>
              </a:rPr>
            </a:br>
            <a:r>
              <a:rPr lang="zh-TW" altLang="en-US" sz="6000" dirty="0">
                <a:ea typeface="標楷體" panose="03000509000000000000" pitchFamily="65" charset="-120"/>
              </a:rPr>
              <a:t>數學第</a:t>
            </a:r>
            <a:r>
              <a:rPr lang="en-US" altLang="zh-TW" sz="6000" dirty="0">
                <a:ea typeface="標楷體" panose="03000509000000000000" pitchFamily="65" charset="-120"/>
              </a:rPr>
              <a:t>8</a:t>
            </a:r>
            <a:r>
              <a:rPr lang="zh-TW" altLang="en-US" sz="6000" dirty="0">
                <a:ea typeface="標楷體" panose="03000509000000000000" pitchFamily="65" charset="-120"/>
              </a:rPr>
              <a:t>單元書寫方式提醒</a:t>
            </a:r>
            <a:endParaRPr lang="zh-TW" altLang="en-US" sz="60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E3F8EBFD-C480-43B2-9241-0EC8F1A452D7}"/>
              </a:ext>
            </a:extLst>
          </p:cNvPr>
          <p:cNvSpPr txBox="1"/>
          <p:nvPr/>
        </p:nvSpPr>
        <p:spPr>
          <a:xfrm>
            <a:off x="1666875" y="3429000"/>
            <a:ext cx="88582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ea typeface="標楷體" panose="03000509000000000000" pitchFamily="65" charset="-120"/>
              </a:rPr>
              <a:t>第</a:t>
            </a:r>
            <a:r>
              <a:rPr lang="en-US" altLang="zh-TW" sz="3600" dirty="0">
                <a:solidFill>
                  <a:srgbClr val="FF0000"/>
                </a:solidFill>
                <a:ea typeface="標楷體" panose="03000509000000000000" pitchFamily="65" charset="-120"/>
              </a:rPr>
              <a:t>8</a:t>
            </a:r>
            <a:r>
              <a:rPr lang="zh-TW" altLang="en-US" sz="3600" dirty="0">
                <a:solidFill>
                  <a:srgbClr val="FF0000"/>
                </a:solidFill>
                <a:ea typeface="標楷體" panose="03000509000000000000" pitchFamily="65" charset="-120"/>
              </a:rPr>
              <a:t>單元二位數的加減，請在作答時，都須利用第</a:t>
            </a:r>
            <a:r>
              <a:rPr lang="en-US" altLang="zh-TW" sz="3600" dirty="0">
                <a:solidFill>
                  <a:srgbClr val="FF0000"/>
                </a:solidFill>
                <a:ea typeface="標楷體" panose="03000509000000000000" pitchFamily="65" charset="-120"/>
              </a:rPr>
              <a:t>7</a:t>
            </a:r>
            <a:r>
              <a:rPr lang="zh-TW" altLang="en-US" sz="3600" dirty="0">
                <a:solidFill>
                  <a:srgbClr val="FF0000"/>
                </a:solidFill>
                <a:ea typeface="標楷體" panose="03000509000000000000" pitchFamily="65" charset="-120"/>
              </a:rPr>
              <a:t>單元錢幣的概念，用畫出錢幣</a:t>
            </a:r>
            <a:r>
              <a:rPr lang="en-US" altLang="zh-TW" sz="3600" dirty="0">
                <a:solidFill>
                  <a:srgbClr val="FF0000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⑩</a:t>
            </a:r>
            <a:r>
              <a:rPr lang="zh-TW" altLang="en-US" sz="3600" dirty="0">
                <a:solidFill>
                  <a:srgbClr val="FF0000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和錢幣</a:t>
            </a:r>
            <a:r>
              <a:rPr lang="en-US" altLang="zh-TW" sz="3600" dirty="0">
                <a:solidFill>
                  <a:srgbClr val="FF0000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①</a:t>
            </a:r>
            <a:r>
              <a:rPr lang="zh-TW" altLang="en-US" sz="3600" dirty="0">
                <a:solidFill>
                  <a:srgbClr val="FF0000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的方式來作答。</a:t>
            </a:r>
            <a:endParaRPr lang="zh-TW" altLang="en-US" sz="36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86290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843D6A-2E4E-4E4C-910B-43C5281B7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99A44448-739A-48B9-8EB0-FA12092C21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2450" y="365125"/>
            <a:ext cx="10893778" cy="6127750"/>
          </a:xfrm>
          <a:prstGeom prst="rect">
            <a:avLst/>
          </a:prstGeom>
        </p:spPr>
      </p:pic>
      <p:sp>
        <p:nvSpPr>
          <p:cNvPr id="5" name="橢圓 4">
            <a:extLst>
              <a:ext uri="{FF2B5EF4-FFF2-40B4-BE49-F238E27FC236}">
                <a16:creationId xmlns:a16="http://schemas.microsoft.com/office/drawing/2014/main" id="{5FA39584-4A46-4727-9984-F604D4FB1992}"/>
              </a:ext>
            </a:extLst>
          </p:cNvPr>
          <p:cNvSpPr/>
          <p:nvPr/>
        </p:nvSpPr>
        <p:spPr>
          <a:xfrm>
            <a:off x="9315450" y="5109210"/>
            <a:ext cx="1371600" cy="50292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0080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EFE05AB-6A50-482B-A78F-29E0EAF70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529CAF7C-BDBC-4661-819C-BD7724EEEC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391" y="307340"/>
            <a:ext cx="11969609" cy="6732905"/>
          </a:xfrm>
          <a:prstGeom prst="rect">
            <a:avLst/>
          </a:prstGeom>
        </p:spPr>
      </p:pic>
      <p:sp>
        <p:nvSpPr>
          <p:cNvPr id="5" name="橢圓 4">
            <a:extLst>
              <a:ext uri="{FF2B5EF4-FFF2-40B4-BE49-F238E27FC236}">
                <a16:creationId xmlns:a16="http://schemas.microsoft.com/office/drawing/2014/main" id="{E9CA96BC-53F3-40CD-ADD7-816B7C90DF78}"/>
              </a:ext>
            </a:extLst>
          </p:cNvPr>
          <p:cNvSpPr/>
          <p:nvPr/>
        </p:nvSpPr>
        <p:spPr>
          <a:xfrm>
            <a:off x="1485900" y="3422332"/>
            <a:ext cx="1371600" cy="50292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0979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F3A5F4-3C8B-4D77-B4C7-9B957BFA7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03B76204-D25E-469F-B22F-ECC0289828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640" y="331470"/>
            <a:ext cx="11602720" cy="6526530"/>
          </a:xfrm>
          <a:prstGeom prst="rect">
            <a:avLst/>
          </a:prstGeom>
        </p:spPr>
      </p:pic>
      <p:sp>
        <p:nvSpPr>
          <p:cNvPr id="5" name="橢圓 4">
            <a:extLst>
              <a:ext uri="{FF2B5EF4-FFF2-40B4-BE49-F238E27FC236}">
                <a16:creationId xmlns:a16="http://schemas.microsoft.com/office/drawing/2014/main" id="{CF8E6958-6A14-49D6-B986-EE408A2B1198}"/>
              </a:ext>
            </a:extLst>
          </p:cNvPr>
          <p:cNvSpPr/>
          <p:nvPr/>
        </p:nvSpPr>
        <p:spPr>
          <a:xfrm>
            <a:off x="4434840" y="4137660"/>
            <a:ext cx="1371600" cy="50292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CEF10B42-F0EC-42AC-A843-670A377F76B6}"/>
              </a:ext>
            </a:extLst>
          </p:cNvPr>
          <p:cNvSpPr/>
          <p:nvPr/>
        </p:nvSpPr>
        <p:spPr>
          <a:xfrm>
            <a:off x="4434840" y="4743450"/>
            <a:ext cx="1371600" cy="50292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16BC7C1D-5DBD-4302-8626-E4034E994E98}"/>
              </a:ext>
            </a:extLst>
          </p:cNvPr>
          <p:cNvSpPr/>
          <p:nvPr/>
        </p:nvSpPr>
        <p:spPr>
          <a:xfrm>
            <a:off x="5314950" y="5509260"/>
            <a:ext cx="1371600" cy="64008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4295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5982AF-B7A2-496B-9E58-D57AE9D74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DED4683E-589F-4DEC-BBDF-EFDE5A2358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608" y="102870"/>
            <a:ext cx="11744960" cy="6606540"/>
          </a:xfrm>
          <a:prstGeom prst="rect">
            <a:avLst/>
          </a:prstGeom>
        </p:spPr>
      </p:pic>
      <p:sp>
        <p:nvSpPr>
          <p:cNvPr id="5" name="橢圓 4">
            <a:extLst>
              <a:ext uri="{FF2B5EF4-FFF2-40B4-BE49-F238E27FC236}">
                <a16:creationId xmlns:a16="http://schemas.microsoft.com/office/drawing/2014/main" id="{C76C1D11-4E33-487D-A25A-C66DCF83B613}"/>
              </a:ext>
            </a:extLst>
          </p:cNvPr>
          <p:cNvSpPr/>
          <p:nvPr/>
        </p:nvSpPr>
        <p:spPr>
          <a:xfrm>
            <a:off x="6697980" y="3326130"/>
            <a:ext cx="1371600" cy="58293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0056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67FF98-5970-4D21-AD67-FC163E7C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5A2C7736-52AA-4954-B98E-59C1183B67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920" y="170814"/>
            <a:ext cx="11664808" cy="6561455"/>
          </a:xfrm>
          <a:prstGeom prst="rect">
            <a:avLst/>
          </a:prstGeom>
        </p:spPr>
      </p:pic>
      <p:sp>
        <p:nvSpPr>
          <p:cNvPr id="5" name="橢圓 4">
            <a:extLst>
              <a:ext uri="{FF2B5EF4-FFF2-40B4-BE49-F238E27FC236}">
                <a16:creationId xmlns:a16="http://schemas.microsoft.com/office/drawing/2014/main" id="{A1313EAF-F976-415B-81C5-B6B90C1AD7D9}"/>
              </a:ext>
            </a:extLst>
          </p:cNvPr>
          <p:cNvSpPr/>
          <p:nvPr/>
        </p:nvSpPr>
        <p:spPr>
          <a:xfrm>
            <a:off x="9886950" y="810736"/>
            <a:ext cx="822960" cy="62944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2AF76D13-2A2C-4B8D-B138-39E3179E4656}"/>
              </a:ext>
            </a:extLst>
          </p:cNvPr>
          <p:cNvSpPr/>
          <p:nvPr/>
        </p:nvSpPr>
        <p:spPr>
          <a:xfrm>
            <a:off x="8835390" y="2400300"/>
            <a:ext cx="1371600" cy="89154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5580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314FF1-37DF-4B4A-84E3-FE2BBF959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343B66FB-8117-450D-AF90-DAB1D35E8E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930" y="365125"/>
            <a:ext cx="11746088" cy="660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1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B2A89B-7148-419F-8D07-978A91B73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D960F09E-DE98-4A04-95DA-7222DD72E5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217" y="182880"/>
            <a:ext cx="11684001" cy="6572250"/>
          </a:xfrm>
          <a:prstGeom prst="rect">
            <a:avLst/>
          </a:prstGeom>
        </p:spPr>
      </p:pic>
      <p:sp>
        <p:nvSpPr>
          <p:cNvPr id="5" name="橢圓 4">
            <a:extLst>
              <a:ext uri="{FF2B5EF4-FFF2-40B4-BE49-F238E27FC236}">
                <a16:creationId xmlns:a16="http://schemas.microsoft.com/office/drawing/2014/main" id="{528FC444-74BF-4D78-A0F2-DC6CD23759B0}"/>
              </a:ext>
            </a:extLst>
          </p:cNvPr>
          <p:cNvSpPr/>
          <p:nvPr/>
        </p:nvSpPr>
        <p:spPr>
          <a:xfrm>
            <a:off x="5269230" y="800100"/>
            <a:ext cx="1371600" cy="62865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7661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227</Words>
  <Application>Microsoft Office PowerPoint</Application>
  <PresentationFormat>寬螢幕</PresentationFormat>
  <Paragraphs>19</Paragraphs>
  <Slides>25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2" baseType="lpstr">
      <vt:lpstr>新細明體</vt:lpstr>
      <vt:lpstr>標楷體</vt:lpstr>
      <vt:lpstr>Arial</vt:lpstr>
      <vt:lpstr>Calibri</vt:lpstr>
      <vt:lpstr>Calibri Light</vt:lpstr>
      <vt:lpstr>Wingdings</vt:lpstr>
      <vt:lpstr>Office 佈景主題</vt:lpstr>
      <vt:lpstr>6/2(三)線上Meet內容</vt:lpstr>
      <vt:lpstr> 1. 如何進到ClassRoom交作業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2. 如何重新繳交作業</vt:lpstr>
      <vt:lpstr>PowerPoint 簡報</vt:lpstr>
      <vt:lpstr>PowerPoint 簡報</vt:lpstr>
      <vt:lpstr>3. 線上如何加新的課程 (體育課代碼blqk6fe)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4. 語詞賓果內容</vt:lpstr>
      <vt:lpstr>PowerPoint 簡報</vt:lpstr>
      <vt:lpstr>5. 數學第8單元書寫方式提醒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如何進到ClassRoom交作業</dc:title>
  <dc:creator>User</dc:creator>
  <cp:lastModifiedBy>User</cp:lastModifiedBy>
  <cp:revision>10</cp:revision>
  <dcterms:created xsi:type="dcterms:W3CDTF">2021-06-02T00:07:03Z</dcterms:created>
  <dcterms:modified xsi:type="dcterms:W3CDTF">2021-06-02T02:10:09Z</dcterms:modified>
</cp:coreProperties>
</file>