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1.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96" r:id="rId1"/>
    <p:sldMasterId id="2147483821" r:id="rId2"/>
    <p:sldMasterId id="2147483845" r:id="rId3"/>
  </p:sldMasterIdLst>
  <p:notesMasterIdLst>
    <p:notesMasterId r:id="rId53"/>
  </p:notesMasterIdLst>
  <p:handoutMasterIdLst>
    <p:handoutMasterId r:id="rId54"/>
  </p:handoutMasterIdLst>
  <p:sldIdLst>
    <p:sldId id="1171" r:id="rId4"/>
    <p:sldId id="1398" r:id="rId5"/>
    <p:sldId id="1409" r:id="rId6"/>
    <p:sldId id="1410" r:id="rId7"/>
    <p:sldId id="1411" r:id="rId8"/>
    <p:sldId id="1412" r:id="rId9"/>
    <p:sldId id="1246" r:id="rId10"/>
    <p:sldId id="1385" r:id="rId11"/>
    <p:sldId id="1248" r:id="rId12"/>
    <p:sldId id="1249" r:id="rId13"/>
    <p:sldId id="1250" r:id="rId14"/>
    <p:sldId id="1251" r:id="rId15"/>
    <p:sldId id="1253" r:id="rId16"/>
    <p:sldId id="1254" r:id="rId17"/>
    <p:sldId id="1408" r:id="rId18"/>
    <p:sldId id="1259" r:id="rId19"/>
    <p:sldId id="1260" r:id="rId20"/>
    <p:sldId id="1387" r:id="rId21"/>
    <p:sldId id="1399" r:id="rId22"/>
    <p:sldId id="1263" r:id="rId23"/>
    <p:sldId id="1418" r:id="rId24"/>
    <p:sldId id="1419" r:id="rId25"/>
    <p:sldId id="1363" r:id="rId26"/>
    <p:sldId id="1434" r:id="rId27"/>
    <p:sldId id="1435" r:id="rId28"/>
    <p:sldId id="1395" r:id="rId29"/>
    <p:sldId id="1436" r:id="rId30"/>
    <p:sldId id="1460" r:id="rId31"/>
    <p:sldId id="1438" r:id="rId32"/>
    <p:sldId id="1439" r:id="rId33"/>
    <p:sldId id="1443" r:id="rId34"/>
    <p:sldId id="1442" r:id="rId35"/>
    <p:sldId id="1441" r:id="rId36"/>
    <p:sldId id="1271" r:id="rId37"/>
    <p:sldId id="1392" r:id="rId38"/>
    <p:sldId id="1273" r:id="rId39"/>
    <p:sldId id="1358" r:id="rId40"/>
    <p:sldId id="1371" r:id="rId41"/>
    <p:sldId id="1458" r:id="rId42"/>
    <p:sldId id="1459" r:id="rId43"/>
    <p:sldId id="1461" r:id="rId44"/>
    <p:sldId id="1447" r:id="rId45"/>
    <p:sldId id="1448" r:id="rId46"/>
    <p:sldId id="1449" r:id="rId47"/>
    <p:sldId id="1450" r:id="rId48"/>
    <p:sldId id="1452" r:id="rId49"/>
    <p:sldId id="1453" r:id="rId50"/>
    <p:sldId id="1455" r:id="rId51"/>
    <p:sldId id="1456" r:id="rId52"/>
  </p:sldIdLst>
  <p:sldSz cx="9144000" cy="6858000" type="screen4x3"/>
  <p:notesSz cx="6807200" cy="9939338"/>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2" pos="2880"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使用者" initials="W使"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5C0"/>
    <a:srgbClr val="996600"/>
    <a:srgbClr val="E65100"/>
    <a:srgbClr val="9C27B0"/>
    <a:srgbClr val="880E4F"/>
    <a:srgbClr val="C2185B"/>
    <a:srgbClr val="1976D2"/>
    <a:srgbClr val="C00000"/>
    <a:srgbClr val="4CAF50"/>
    <a:srgbClr val="FCE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034E78-7F5D-4C2E-B375-FC64B27BC917}" styleName="深色樣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6" autoAdjust="0"/>
    <p:restoredTop sz="78095" autoAdjust="0"/>
  </p:normalViewPr>
  <p:slideViewPr>
    <p:cSldViewPr>
      <p:cViewPr varScale="1">
        <p:scale>
          <a:sx n="90" d="100"/>
          <a:sy n="90" d="100"/>
        </p:scale>
        <p:origin x="2298" y="90"/>
      </p:cViewPr>
      <p:guideLst>
        <p:guide pos="2880"/>
        <p:guide orient="horz" pos="2160"/>
      </p:guideLst>
    </p:cSldViewPr>
  </p:slideViewPr>
  <p:outlineViewPr>
    <p:cViewPr>
      <p:scale>
        <a:sx n="33" d="100"/>
        <a:sy n="33" d="100"/>
      </p:scale>
      <p:origin x="0" y="5286"/>
    </p:cViewPr>
  </p:outlineViewPr>
  <p:notesTextViewPr>
    <p:cViewPr>
      <p:scale>
        <a:sx n="100" d="100"/>
        <a:sy n="100" d="100"/>
      </p:scale>
      <p:origin x="0" y="0"/>
    </p:cViewPr>
  </p:notesTextViewPr>
  <p:sorterViewPr>
    <p:cViewPr>
      <p:scale>
        <a:sx n="66" d="100"/>
        <a:sy n="66" d="100"/>
      </p:scale>
      <p:origin x="0" y="-2995"/>
    </p:cViewPr>
  </p:sorterViewPr>
  <p:notesViewPr>
    <p:cSldViewPr>
      <p:cViewPr varScale="1">
        <p:scale>
          <a:sx n="49" d="100"/>
          <a:sy n="49" d="100"/>
        </p:scale>
        <p:origin x="-2082" y="-108"/>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https://stats.moe.gov.tw/files/important/OVERVIEW_Y01.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9815846189957956E-2"/>
          <c:y val="7.7517810273715834E-2"/>
          <c:w val="0.91145735190560728"/>
          <c:h val="0.86200798429608061"/>
        </c:manualLayout>
      </c:layout>
      <c:barChart>
        <c:barDir val="col"/>
        <c:grouping val="clustered"/>
        <c:varyColors val="0"/>
        <c:ser>
          <c:idx val="1"/>
          <c:order val="0"/>
          <c:spPr>
            <a:pattFill prst="pct40">
              <a:fgClr>
                <a:srgbClr val="FF99CC"/>
              </a:fgClr>
              <a:bgClr>
                <a:srgbClr val="FFFFFF"/>
              </a:bgClr>
            </a:pattFill>
            <a:ln w="12700">
              <a:solidFill>
                <a:srgbClr val="FF99CC"/>
              </a:solidFill>
              <a:prstDash val="solid"/>
            </a:ln>
          </c:spPr>
          <c:invertIfNegative val="0"/>
          <c:cat>
            <c:numRef>
              <c:f>'[OVERVIEW_Y01.XLS]75'!$B$5:$B$38</c:f>
              <c:numCache>
                <c:formatCode>General</c:formatCode>
                <c:ptCount val="34"/>
                <c:pt idx="0">
                  <c:v>70</c:v>
                </c:pt>
                <c:pt idx="1">
                  <c:v>71</c:v>
                </c:pt>
                <c:pt idx="2">
                  <c:v>72</c:v>
                </c:pt>
                <c:pt idx="3">
                  <c:v>73</c:v>
                </c:pt>
                <c:pt idx="4">
                  <c:v>74</c:v>
                </c:pt>
                <c:pt idx="5">
                  <c:v>75</c:v>
                </c:pt>
                <c:pt idx="6">
                  <c:v>76</c:v>
                </c:pt>
                <c:pt idx="7">
                  <c:v>77</c:v>
                </c:pt>
                <c:pt idx="8">
                  <c:v>78</c:v>
                </c:pt>
                <c:pt idx="9">
                  <c:v>79</c:v>
                </c:pt>
                <c:pt idx="10">
                  <c:v>80</c:v>
                </c:pt>
                <c:pt idx="11">
                  <c:v>81</c:v>
                </c:pt>
                <c:pt idx="12">
                  <c:v>82</c:v>
                </c:pt>
                <c:pt idx="13">
                  <c:v>83</c:v>
                </c:pt>
                <c:pt idx="14">
                  <c:v>84</c:v>
                </c:pt>
                <c:pt idx="15">
                  <c:v>85</c:v>
                </c:pt>
                <c:pt idx="16">
                  <c:v>86</c:v>
                </c:pt>
                <c:pt idx="17">
                  <c:v>87</c:v>
                </c:pt>
                <c:pt idx="18">
                  <c:v>88</c:v>
                </c:pt>
                <c:pt idx="19">
                  <c:v>89</c:v>
                </c:pt>
                <c:pt idx="20">
                  <c:v>90</c:v>
                </c:pt>
                <c:pt idx="21">
                  <c:v>91</c:v>
                </c:pt>
                <c:pt idx="22">
                  <c:v>92</c:v>
                </c:pt>
                <c:pt idx="23">
                  <c:v>93</c:v>
                </c:pt>
                <c:pt idx="24">
                  <c:v>94</c:v>
                </c:pt>
                <c:pt idx="25">
                  <c:v>95</c:v>
                </c:pt>
                <c:pt idx="26">
                  <c:v>96</c:v>
                </c:pt>
                <c:pt idx="27">
                  <c:v>97</c:v>
                </c:pt>
                <c:pt idx="28">
                  <c:v>98</c:v>
                </c:pt>
                <c:pt idx="29">
                  <c:v>99</c:v>
                </c:pt>
                <c:pt idx="30">
                  <c:v>100</c:v>
                </c:pt>
                <c:pt idx="31">
                  <c:v>101</c:v>
                </c:pt>
                <c:pt idx="32">
                  <c:v>102</c:v>
                </c:pt>
                <c:pt idx="33">
                  <c:v>103</c:v>
                </c:pt>
              </c:numCache>
            </c:numRef>
          </c:cat>
          <c:val>
            <c:numRef>
              <c:f>'[OVERVIEW_Y01.XLS]75'!$C$5:$C$38</c:f>
              <c:numCache>
                <c:formatCode>#,##0</c:formatCode>
                <c:ptCount val="34"/>
                <c:pt idx="0">
                  <c:v>414069</c:v>
                </c:pt>
                <c:pt idx="1">
                  <c:v>405263</c:v>
                </c:pt>
                <c:pt idx="2">
                  <c:v>383439</c:v>
                </c:pt>
                <c:pt idx="3">
                  <c:v>371008</c:v>
                </c:pt>
                <c:pt idx="4">
                  <c:v>346208</c:v>
                </c:pt>
                <c:pt idx="5">
                  <c:v>309230</c:v>
                </c:pt>
                <c:pt idx="6">
                  <c:v>314024</c:v>
                </c:pt>
                <c:pt idx="7">
                  <c:v>342031</c:v>
                </c:pt>
                <c:pt idx="8">
                  <c:v>315299</c:v>
                </c:pt>
                <c:pt idx="9">
                  <c:v>335618</c:v>
                </c:pt>
                <c:pt idx="10">
                  <c:v>321932</c:v>
                </c:pt>
                <c:pt idx="11">
                  <c:v>321632</c:v>
                </c:pt>
                <c:pt idx="12">
                  <c:v>325613</c:v>
                </c:pt>
                <c:pt idx="13">
                  <c:v>322938</c:v>
                </c:pt>
                <c:pt idx="14">
                  <c:v>329581</c:v>
                </c:pt>
                <c:pt idx="15">
                  <c:v>325545</c:v>
                </c:pt>
                <c:pt idx="16">
                  <c:v>326002</c:v>
                </c:pt>
                <c:pt idx="17">
                  <c:v>271450</c:v>
                </c:pt>
                <c:pt idx="18">
                  <c:v>283661</c:v>
                </c:pt>
                <c:pt idx="19">
                  <c:v>305312</c:v>
                </c:pt>
                <c:pt idx="20">
                  <c:v>260354</c:v>
                </c:pt>
                <c:pt idx="21">
                  <c:v>247530</c:v>
                </c:pt>
                <c:pt idx="22">
                  <c:v>227070</c:v>
                </c:pt>
                <c:pt idx="23">
                  <c:v>216419</c:v>
                </c:pt>
                <c:pt idx="24">
                  <c:v>205854</c:v>
                </c:pt>
                <c:pt idx="25">
                  <c:v>204459</c:v>
                </c:pt>
                <c:pt idx="26">
                  <c:v>204414</c:v>
                </c:pt>
                <c:pt idx="27">
                  <c:v>198733</c:v>
                </c:pt>
                <c:pt idx="28">
                  <c:v>191310</c:v>
                </c:pt>
                <c:pt idx="29">
                  <c:v>166886</c:v>
                </c:pt>
                <c:pt idx="30">
                  <c:v>196627</c:v>
                </c:pt>
                <c:pt idx="31">
                  <c:v>229481</c:v>
                </c:pt>
                <c:pt idx="32">
                  <c:v>199113</c:v>
                </c:pt>
                <c:pt idx="33">
                  <c:v>210383</c:v>
                </c:pt>
              </c:numCache>
            </c:numRef>
          </c:val>
          <c:extLst>
            <c:ext xmlns:c16="http://schemas.microsoft.com/office/drawing/2014/chart" uri="{C3380CC4-5D6E-409C-BE32-E72D297353CC}">
              <c16:uniqueId val="{00000000-A5F4-46B1-BB8E-877EDD5B76CC}"/>
            </c:ext>
          </c:extLst>
        </c:ser>
        <c:dLbls>
          <c:showLegendKey val="0"/>
          <c:showVal val="0"/>
          <c:showCatName val="0"/>
          <c:showSerName val="0"/>
          <c:showPercent val="0"/>
          <c:showBubbleSize val="0"/>
        </c:dLbls>
        <c:gapWidth val="150"/>
        <c:axId val="315511752"/>
        <c:axId val="315510184"/>
      </c:barChart>
      <c:lineChart>
        <c:grouping val="standard"/>
        <c:varyColors val="0"/>
        <c:ser>
          <c:idx val="0"/>
          <c:order val="1"/>
          <c:spPr>
            <a:ln w="12700">
              <a:solidFill>
                <a:srgbClr val="000080"/>
              </a:solidFill>
              <a:prstDash val="solid"/>
            </a:ln>
          </c:spPr>
          <c:marker>
            <c:symbol val="diamond"/>
            <c:size val="5"/>
            <c:spPr>
              <a:solidFill>
                <a:srgbClr val="000080"/>
              </a:solidFill>
              <a:ln>
                <a:solidFill>
                  <a:srgbClr val="000080"/>
                </a:solidFill>
                <a:prstDash val="solid"/>
              </a:ln>
            </c:spPr>
          </c:marker>
          <c:cat>
            <c:numRef>
              <c:f>'[OVERVIEW_Y01.XLS]75'!$B$5:$B$38</c:f>
              <c:numCache>
                <c:formatCode>General</c:formatCode>
                <c:ptCount val="34"/>
                <c:pt idx="0">
                  <c:v>70</c:v>
                </c:pt>
                <c:pt idx="1">
                  <c:v>71</c:v>
                </c:pt>
                <c:pt idx="2">
                  <c:v>72</c:v>
                </c:pt>
                <c:pt idx="3">
                  <c:v>73</c:v>
                </c:pt>
                <c:pt idx="4">
                  <c:v>74</c:v>
                </c:pt>
                <c:pt idx="5">
                  <c:v>75</c:v>
                </c:pt>
                <c:pt idx="6">
                  <c:v>76</c:v>
                </c:pt>
                <c:pt idx="7">
                  <c:v>77</c:v>
                </c:pt>
                <c:pt idx="8">
                  <c:v>78</c:v>
                </c:pt>
                <c:pt idx="9">
                  <c:v>79</c:v>
                </c:pt>
                <c:pt idx="10">
                  <c:v>80</c:v>
                </c:pt>
                <c:pt idx="11">
                  <c:v>81</c:v>
                </c:pt>
                <c:pt idx="12">
                  <c:v>82</c:v>
                </c:pt>
                <c:pt idx="13">
                  <c:v>83</c:v>
                </c:pt>
                <c:pt idx="14">
                  <c:v>84</c:v>
                </c:pt>
                <c:pt idx="15">
                  <c:v>85</c:v>
                </c:pt>
                <c:pt idx="16">
                  <c:v>86</c:v>
                </c:pt>
                <c:pt idx="17">
                  <c:v>87</c:v>
                </c:pt>
                <c:pt idx="18">
                  <c:v>88</c:v>
                </c:pt>
                <c:pt idx="19">
                  <c:v>89</c:v>
                </c:pt>
                <c:pt idx="20">
                  <c:v>90</c:v>
                </c:pt>
                <c:pt idx="21">
                  <c:v>91</c:v>
                </c:pt>
                <c:pt idx="22">
                  <c:v>92</c:v>
                </c:pt>
                <c:pt idx="23">
                  <c:v>93</c:v>
                </c:pt>
                <c:pt idx="24">
                  <c:v>94</c:v>
                </c:pt>
                <c:pt idx="25">
                  <c:v>95</c:v>
                </c:pt>
                <c:pt idx="26">
                  <c:v>96</c:v>
                </c:pt>
                <c:pt idx="27">
                  <c:v>97</c:v>
                </c:pt>
                <c:pt idx="28">
                  <c:v>98</c:v>
                </c:pt>
                <c:pt idx="29">
                  <c:v>99</c:v>
                </c:pt>
                <c:pt idx="30">
                  <c:v>100</c:v>
                </c:pt>
                <c:pt idx="31">
                  <c:v>101</c:v>
                </c:pt>
                <c:pt idx="32">
                  <c:v>102</c:v>
                </c:pt>
                <c:pt idx="33">
                  <c:v>103</c:v>
                </c:pt>
              </c:numCache>
            </c:numRef>
          </c:cat>
          <c:val>
            <c:numRef>
              <c:f>'[OVERVIEW_Y01.XLS]75'!$F$5:$F$38</c:f>
              <c:numCache>
                <c:formatCode>#,##0.00</c:formatCode>
                <c:ptCount val="34"/>
                <c:pt idx="0">
                  <c:v>22.97</c:v>
                </c:pt>
                <c:pt idx="1">
                  <c:v>22.08</c:v>
                </c:pt>
                <c:pt idx="2">
                  <c:v>20.56</c:v>
                </c:pt>
                <c:pt idx="3">
                  <c:v>19.600000000000001</c:v>
                </c:pt>
                <c:pt idx="4">
                  <c:v>18.04</c:v>
                </c:pt>
                <c:pt idx="5">
                  <c:v>15.93</c:v>
                </c:pt>
                <c:pt idx="6">
                  <c:v>16.010000000000005</c:v>
                </c:pt>
                <c:pt idx="7">
                  <c:v>17.239999999999988</c:v>
                </c:pt>
                <c:pt idx="8">
                  <c:v>15.719999999999999</c:v>
                </c:pt>
                <c:pt idx="9">
                  <c:v>16.55</c:v>
                </c:pt>
                <c:pt idx="10">
                  <c:v>15.7</c:v>
                </c:pt>
                <c:pt idx="11">
                  <c:v>15.53</c:v>
                </c:pt>
                <c:pt idx="12">
                  <c:v>15.58</c:v>
                </c:pt>
                <c:pt idx="13">
                  <c:v>15.31</c:v>
                </c:pt>
                <c:pt idx="14">
                  <c:v>15.5</c:v>
                </c:pt>
                <c:pt idx="15">
                  <c:v>15.18</c:v>
                </c:pt>
                <c:pt idx="16">
                  <c:v>15.07</c:v>
                </c:pt>
                <c:pt idx="17">
                  <c:v>12.43</c:v>
                </c:pt>
                <c:pt idx="18">
                  <c:v>12.89</c:v>
                </c:pt>
                <c:pt idx="19">
                  <c:v>13.76</c:v>
                </c:pt>
                <c:pt idx="20">
                  <c:v>11.65</c:v>
                </c:pt>
                <c:pt idx="21">
                  <c:v>11.02</c:v>
                </c:pt>
                <c:pt idx="22">
                  <c:v>10.06</c:v>
                </c:pt>
                <c:pt idx="23">
                  <c:v>9.56</c:v>
                </c:pt>
                <c:pt idx="24">
                  <c:v>9.06</c:v>
                </c:pt>
                <c:pt idx="25">
                  <c:v>8.9600000000000026</c:v>
                </c:pt>
                <c:pt idx="26">
                  <c:v>8.92</c:v>
                </c:pt>
                <c:pt idx="27">
                  <c:v>8.6399999999999988</c:v>
                </c:pt>
                <c:pt idx="28">
                  <c:v>8.2900000000000009</c:v>
                </c:pt>
                <c:pt idx="29">
                  <c:v>7.21</c:v>
                </c:pt>
                <c:pt idx="30">
                  <c:v>8.48</c:v>
                </c:pt>
                <c:pt idx="31">
                  <c:v>9.8600000000000048</c:v>
                </c:pt>
                <c:pt idx="32">
                  <c:v>8.5300000000000011</c:v>
                </c:pt>
                <c:pt idx="33">
                  <c:v>8.99</c:v>
                </c:pt>
              </c:numCache>
            </c:numRef>
          </c:val>
          <c:smooth val="0"/>
          <c:extLst>
            <c:ext xmlns:c16="http://schemas.microsoft.com/office/drawing/2014/chart" uri="{C3380CC4-5D6E-409C-BE32-E72D297353CC}">
              <c16:uniqueId val="{00000001-A5F4-46B1-BB8E-877EDD5B76CC}"/>
            </c:ext>
          </c:extLst>
        </c:ser>
        <c:dLbls>
          <c:showLegendKey val="0"/>
          <c:showVal val="0"/>
          <c:showCatName val="0"/>
          <c:showSerName val="0"/>
          <c:showPercent val="0"/>
          <c:showBubbleSize val="0"/>
        </c:dLbls>
        <c:marker val="1"/>
        <c:smooth val="0"/>
        <c:axId val="315514104"/>
        <c:axId val="315507832"/>
      </c:lineChart>
      <c:catAx>
        <c:axId val="315511752"/>
        <c:scaling>
          <c:orientation val="minMax"/>
        </c:scaling>
        <c:delete val="0"/>
        <c:axPos val="b"/>
        <c:title>
          <c:tx>
            <c:rich>
              <a:bodyPr/>
              <a:lstStyle/>
              <a:p>
                <a:pPr>
                  <a:defRPr sz="875" b="0" i="0" u="none" strike="noStrike" baseline="0">
                    <a:solidFill>
                      <a:srgbClr val="000000"/>
                    </a:solidFill>
                    <a:latin typeface="Arial"/>
                    <a:ea typeface="Arial"/>
                    <a:cs typeface="Arial"/>
                  </a:defRPr>
                </a:pPr>
                <a:r>
                  <a:rPr lang="zh-TW" altLang="en-US"/>
                  <a:t>年</a:t>
                </a:r>
              </a:p>
            </c:rich>
          </c:tx>
          <c:layout>
            <c:manualLayout>
              <c:xMode val="edge"/>
              <c:yMode val="edge"/>
              <c:x val="0.97014276468448102"/>
              <c:y val="0.95221568601761719"/>
            </c:manualLayout>
          </c:layout>
          <c:overlay val="0"/>
          <c:spPr>
            <a:noFill/>
            <a:ln w="25400">
              <a:noFill/>
            </a:ln>
          </c:spPr>
        </c:title>
        <c:numFmt formatCode="General" sourceLinked="1"/>
        <c:majorTickMark val="in"/>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Times New Roman" pitchFamily="18" charset="0"/>
                <a:ea typeface="+mn-ea"/>
                <a:cs typeface="Times New Roman" pitchFamily="18" charset="0"/>
              </a:defRPr>
            </a:pPr>
            <a:endParaRPr lang="zh-TW"/>
          </a:p>
        </c:txPr>
        <c:crossAx val="315510184"/>
        <c:crosses val="autoZero"/>
        <c:auto val="0"/>
        <c:lblAlgn val="ctr"/>
        <c:lblOffset val="100"/>
        <c:tickLblSkip val="1"/>
        <c:tickMarkSkip val="1"/>
        <c:noMultiLvlLbl val="0"/>
      </c:catAx>
      <c:valAx>
        <c:axId val="315510184"/>
        <c:scaling>
          <c:orientation val="minMax"/>
        </c:scaling>
        <c:delete val="0"/>
        <c:axPos val="l"/>
        <c:majorGridlines>
          <c:spPr>
            <a:ln w="3175">
              <a:solidFill>
                <a:srgbClr val="969696"/>
              </a:solidFill>
              <a:prstDash val="sysDash"/>
            </a:ln>
          </c:spPr>
        </c:majorGridlines>
        <c:title>
          <c:tx>
            <c:rich>
              <a:bodyPr rot="0" vert="horz"/>
              <a:lstStyle/>
              <a:p>
                <a:pPr algn="ctr">
                  <a:defRPr sz="1000" b="0" i="0" u="none" strike="noStrike" baseline="0">
                    <a:solidFill>
                      <a:srgbClr val="000000"/>
                    </a:solidFill>
                    <a:latin typeface="Arial"/>
                    <a:ea typeface="Arial"/>
                    <a:cs typeface="Arial"/>
                  </a:defRPr>
                </a:pPr>
                <a:r>
                  <a:rPr lang="zh-TW" altLang="en-US"/>
                  <a:t>千人</a:t>
                </a:r>
              </a:p>
            </c:rich>
          </c:tx>
          <c:layout>
            <c:manualLayout>
              <c:xMode val="edge"/>
              <c:yMode val="edge"/>
              <c:x val="7.3721272645797514E-3"/>
              <c:y val="1.0799091290059341E-2"/>
            </c:manualLayout>
          </c:layout>
          <c:overlay val="0"/>
          <c:spPr>
            <a:noFill/>
            <a:ln w="25400">
              <a:noFill/>
            </a:ln>
          </c:spPr>
        </c:title>
        <c:numFmt formatCode="#,##0" sourceLinked="1"/>
        <c:majorTickMark val="in"/>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細明體"/>
                <a:ea typeface="細明體"/>
                <a:cs typeface="細明體"/>
              </a:defRPr>
            </a:pPr>
            <a:endParaRPr lang="zh-TW"/>
          </a:p>
        </c:txPr>
        <c:crossAx val="315511752"/>
        <c:crosses val="autoZero"/>
        <c:crossBetween val="between"/>
        <c:dispUnits>
          <c:builtInUnit val="thousands"/>
        </c:dispUnits>
      </c:valAx>
      <c:catAx>
        <c:axId val="315514104"/>
        <c:scaling>
          <c:orientation val="minMax"/>
        </c:scaling>
        <c:delete val="1"/>
        <c:axPos val="b"/>
        <c:numFmt formatCode="General" sourceLinked="1"/>
        <c:majorTickMark val="out"/>
        <c:minorTickMark val="none"/>
        <c:tickLblPos val="none"/>
        <c:crossAx val="315507832"/>
        <c:crosses val="autoZero"/>
        <c:auto val="0"/>
        <c:lblAlgn val="ctr"/>
        <c:lblOffset val="100"/>
        <c:noMultiLvlLbl val="0"/>
      </c:catAx>
      <c:valAx>
        <c:axId val="315507832"/>
        <c:scaling>
          <c:orientation val="minMax"/>
        </c:scaling>
        <c:delete val="1"/>
        <c:axPos val="r"/>
        <c:numFmt formatCode="#,##0" sourceLinked="0"/>
        <c:majorTickMark val="in"/>
        <c:minorTickMark val="none"/>
        <c:tickLblPos val="nextTo"/>
        <c:crossAx val="315514104"/>
        <c:crosses val="max"/>
        <c:crossBetween val="between"/>
      </c:valAx>
      <c:spPr>
        <a:noFill/>
        <a:ln w="25400">
          <a:noFill/>
        </a:ln>
      </c:spPr>
    </c:plotArea>
    <c:plotVisOnly val="1"/>
    <c:dispBlanksAs val="gap"/>
    <c:showDLblsOverMax val="0"/>
  </c:chart>
  <c:spPr>
    <a:solidFill>
      <a:schemeClr val="bg1"/>
    </a:solidFill>
    <a:ln w="9525">
      <a:noFill/>
    </a:ln>
  </c:spPr>
  <c:txPr>
    <a:bodyPr/>
    <a:lstStyle/>
    <a:p>
      <a:pPr>
        <a:defRPr sz="1000" b="0" i="0" u="none" strike="noStrike" baseline="0">
          <a:solidFill>
            <a:srgbClr val="000000"/>
          </a:solidFill>
          <a:latin typeface="Arial"/>
          <a:ea typeface="Arial"/>
          <a:cs typeface="Arial"/>
        </a:defRPr>
      </a:pPr>
      <a:endParaRPr lang="zh-TW"/>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colorful1#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52601A-C490-4317-B07F-C3E277D605C7}" type="doc">
      <dgm:prSet loTypeId="urn:microsoft.com/office/officeart/2005/8/layout/lProcess2" loCatId="relationship" qsTypeId="urn:microsoft.com/office/officeart/2005/8/quickstyle/simple2" qsCatId="simple" csTypeId="urn:microsoft.com/office/officeart/2005/8/colors/colorful1#19" csCatId="colorful" phldr="1"/>
      <dgm:spPr/>
      <dgm:t>
        <a:bodyPr/>
        <a:lstStyle/>
        <a:p>
          <a:endParaRPr lang="zh-TW" altLang="en-US"/>
        </a:p>
      </dgm:t>
    </dgm:pt>
    <dgm:pt modelId="{82C9833E-CFC6-4F24-9EF0-5379B6335108}">
      <dgm:prSet phldrT="[文字]" custT="1"/>
      <dgm:spPr>
        <a:solidFill>
          <a:srgbClr val="FCE4EC"/>
        </a:solidFill>
      </dgm:spPr>
      <dgm:t>
        <a:bodyPr/>
        <a:lstStyle/>
        <a:p>
          <a:r>
            <a:rPr lang="zh-TW" altLang="en-US" sz="2400" b="1">
              <a:latin typeface="微軟正黑體" pitchFamily="34" charset="-120"/>
              <a:ea typeface="微軟正黑體" pitchFamily="34" charset="-120"/>
            </a:rPr>
            <a:t>國家教育研究院</a:t>
          </a:r>
          <a:endParaRPr lang="zh-TW" altLang="en-US" sz="2400" b="1" dirty="0">
            <a:latin typeface="微軟正黑體" pitchFamily="34" charset="-120"/>
            <a:ea typeface="微軟正黑體" pitchFamily="34" charset="-120"/>
          </a:endParaRPr>
        </a:p>
      </dgm:t>
    </dgm:pt>
    <dgm:pt modelId="{F0AB9CED-0CA2-4B38-AE8C-A3736B1EB0F7}" type="parTrans" cxnId="{84C522D2-A9AB-4144-9191-C851F37917E7}">
      <dgm:prSet/>
      <dgm:spPr/>
      <dgm:t>
        <a:bodyPr/>
        <a:lstStyle/>
        <a:p>
          <a:endParaRPr lang="zh-TW" altLang="en-US"/>
        </a:p>
      </dgm:t>
    </dgm:pt>
    <dgm:pt modelId="{20522FEA-01B7-460C-8A0B-0DDEA41A0118}" type="sibTrans" cxnId="{84C522D2-A9AB-4144-9191-C851F37917E7}">
      <dgm:prSet/>
      <dgm:spPr/>
      <dgm:t>
        <a:bodyPr/>
        <a:lstStyle/>
        <a:p>
          <a:endParaRPr lang="zh-TW" altLang="en-US"/>
        </a:p>
      </dgm:t>
    </dgm:pt>
    <dgm:pt modelId="{E242DDEB-9E02-410D-87E8-47DA09E599E3}">
      <dgm:prSet phldrT="[文字]" custT="1"/>
      <dgm:spPr>
        <a:solidFill>
          <a:srgbClr val="D81B60"/>
        </a:solidFill>
        <a:ln>
          <a:noFill/>
        </a:ln>
      </dgm:spPr>
      <dgm:t>
        <a:bodyPr/>
        <a:lstStyle/>
        <a:p>
          <a:r>
            <a:rPr lang="zh-TW" altLang="en-US" sz="2200" b="0" dirty="0">
              <a:effectLst/>
              <a:latin typeface="微軟正黑體" panose="020B0604030504040204" pitchFamily="34" charset="-120"/>
              <a:ea typeface="微軟正黑體" panose="020B0604030504040204" pitchFamily="34" charset="-120"/>
            </a:rPr>
            <a:t>十二年國民</a:t>
          </a:r>
          <a:r>
            <a:rPr lang="en-US" altLang="zh-TW" sz="2200" b="0" dirty="0">
              <a:effectLst/>
              <a:latin typeface="微軟正黑體" panose="020B0604030504040204" pitchFamily="34" charset="-120"/>
              <a:ea typeface="微軟正黑體" panose="020B0604030504040204" pitchFamily="34" charset="-120"/>
            </a:rPr>
            <a:t/>
          </a:r>
          <a:br>
            <a:rPr lang="en-US" altLang="zh-TW" sz="2200" b="0" dirty="0">
              <a:effectLst/>
              <a:latin typeface="微軟正黑體" panose="020B0604030504040204" pitchFamily="34" charset="-120"/>
              <a:ea typeface="微軟正黑體" panose="020B0604030504040204" pitchFamily="34" charset="-120"/>
            </a:rPr>
          </a:br>
          <a:r>
            <a:rPr lang="zh-TW" altLang="en-US" sz="2200" b="0" dirty="0">
              <a:effectLst/>
              <a:latin typeface="微軟正黑體" panose="020B0604030504040204" pitchFamily="34" charset="-120"/>
              <a:ea typeface="微軟正黑體" panose="020B0604030504040204" pitchFamily="34" charset="-120"/>
            </a:rPr>
            <a:t>基本教育課程</a:t>
          </a:r>
          <a:r>
            <a:rPr lang="en-US" altLang="zh-TW" sz="2200" b="0" dirty="0">
              <a:effectLst/>
              <a:latin typeface="微軟正黑體" panose="020B0604030504040204" pitchFamily="34" charset="-120"/>
              <a:ea typeface="微軟正黑體" panose="020B0604030504040204" pitchFamily="34" charset="-120"/>
            </a:rPr>
            <a:t/>
          </a:r>
          <a:br>
            <a:rPr lang="en-US" altLang="zh-TW" sz="2200" b="0" dirty="0">
              <a:effectLst/>
              <a:latin typeface="微軟正黑體" panose="020B0604030504040204" pitchFamily="34" charset="-120"/>
              <a:ea typeface="微軟正黑體" panose="020B0604030504040204" pitchFamily="34" charset="-120"/>
            </a:rPr>
          </a:br>
          <a:r>
            <a:rPr lang="zh-TW" altLang="en-US" sz="2200" b="0" dirty="0">
              <a:effectLst/>
              <a:latin typeface="微軟正黑體" panose="020B0604030504040204" pitchFamily="34" charset="-120"/>
              <a:ea typeface="微軟正黑體" panose="020B0604030504040204" pitchFamily="34" charset="-120"/>
            </a:rPr>
            <a:t>研究發展會</a:t>
          </a:r>
        </a:p>
      </dgm:t>
    </dgm:pt>
    <dgm:pt modelId="{628A8448-BF6A-4C5F-A3BD-43F74F971765}" type="parTrans" cxnId="{5EF66117-1976-487C-ABB1-699977D3F526}">
      <dgm:prSet/>
      <dgm:spPr/>
      <dgm:t>
        <a:bodyPr/>
        <a:lstStyle/>
        <a:p>
          <a:endParaRPr lang="zh-TW" altLang="en-US"/>
        </a:p>
      </dgm:t>
    </dgm:pt>
    <dgm:pt modelId="{A0711527-3E0D-47F0-A3A4-9A37A8CB821C}" type="sibTrans" cxnId="{5EF66117-1976-487C-ABB1-699977D3F526}">
      <dgm:prSet/>
      <dgm:spPr/>
      <dgm:t>
        <a:bodyPr/>
        <a:lstStyle/>
        <a:p>
          <a:endParaRPr lang="zh-TW" altLang="en-US"/>
        </a:p>
      </dgm:t>
    </dgm:pt>
    <dgm:pt modelId="{F2E4DFBB-6337-476F-B0CB-C671510861B1}">
      <dgm:prSet phldrT="[文字]" custT="1"/>
      <dgm:spPr>
        <a:solidFill>
          <a:srgbClr val="43A047"/>
        </a:solidFill>
        <a:ln>
          <a:noFill/>
        </a:ln>
      </dgm:spPr>
      <dgm:t>
        <a:bodyPr/>
        <a:lstStyle/>
        <a:p>
          <a:r>
            <a:rPr lang="zh-TW" altLang="en-US" sz="2200" dirty="0">
              <a:latin typeface="微軟正黑體" panose="020B0604030504040204" pitchFamily="34" charset="-120"/>
              <a:ea typeface="微軟正黑體" panose="020B0604030504040204" pitchFamily="34" charset="-120"/>
            </a:rPr>
            <a:t>高級中等</a:t>
          </a:r>
          <a:r>
            <a:rPr lang="en-US" altLang="zh-TW" sz="2200" dirty="0">
              <a:latin typeface="微軟正黑體" panose="020B0604030504040204" pitchFamily="34" charset="-120"/>
              <a:ea typeface="微軟正黑體" panose="020B0604030504040204" pitchFamily="34" charset="-120"/>
            </a:rPr>
            <a:t/>
          </a:r>
          <a:br>
            <a:rPr lang="en-US" altLang="zh-TW" sz="2200" dirty="0">
              <a:latin typeface="微軟正黑體" panose="020B0604030504040204" pitchFamily="34" charset="-120"/>
              <a:ea typeface="微軟正黑體" panose="020B0604030504040204" pitchFamily="34" charset="-120"/>
            </a:rPr>
          </a:br>
          <a:r>
            <a:rPr lang="zh-TW" altLang="en-US" sz="2200" dirty="0">
              <a:latin typeface="微軟正黑體" panose="020B0604030504040204" pitchFamily="34" charset="-120"/>
              <a:ea typeface="微軟正黑體" panose="020B0604030504040204" pitchFamily="34" charset="-120"/>
            </a:rPr>
            <a:t>以下學校</a:t>
          </a:r>
          <a:r>
            <a:rPr lang="en-US" altLang="zh-TW" sz="2200" dirty="0">
              <a:latin typeface="微軟正黑體" panose="020B0604030504040204" pitchFamily="34" charset="-120"/>
              <a:ea typeface="微軟正黑體" panose="020B0604030504040204" pitchFamily="34" charset="-120"/>
            </a:rPr>
            <a:t/>
          </a:r>
          <a:br>
            <a:rPr lang="en-US" altLang="zh-TW" sz="2200" dirty="0">
              <a:latin typeface="微軟正黑體" panose="020B0604030504040204" pitchFamily="34" charset="-120"/>
              <a:ea typeface="微軟正黑體" panose="020B0604030504040204" pitchFamily="34" charset="-120"/>
            </a:rPr>
          </a:br>
          <a:r>
            <a:rPr lang="zh-TW" altLang="en-US" sz="2200" dirty="0">
              <a:latin typeface="微軟正黑體" panose="020B0604030504040204" pitchFamily="34" charset="-120"/>
              <a:ea typeface="微軟正黑體" panose="020B0604030504040204" pitchFamily="34" charset="-120"/>
            </a:rPr>
            <a:t>課程審議會</a:t>
          </a:r>
        </a:p>
      </dgm:t>
    </dgm:pt>
    <dgm:pt modelId="{CB412C09-9088-40B0-AF7B-D28B3A707961}" type="parTrans" cxnId="{CA8BD0CF-2D42-4C8B-9CCE-C092C5B912BC}">
      <dgm:prSet/>
      <dgm:spPr/>
      <dgm:t>
        <a:bodyPr/>
        <a:lstStyle/>
        <a:p>
          <a:endParaRPr lang="zh-TW" altLang="en-US"/>
        </a:p>
      </dgm:t>
    </dgm:pt>
    <dgm:pt modelId="{C76BB582-AF4F-4EEC-8BF7-90FA1814EBC0}" type="sibTrans" cxnId="{CA8BD0CF-2D42-4C8B-9CCE-C092C5B912BC}">
      <dgm:prSet/>
      <dgm:spPr/>
      <dgm:t>
        <a:bodyPr/>
        <a:lstStyle/>
        <a:p>
          <a:endParaRPr lang="zh-TW" altLang="en-US"/>
        </a:p>
      </dgm:t>
    </dgm:pt>
    <dgm:pt modelId="{50F9AD58-C6F9-4B26-9A44-099E8C7B9991}">
      <dgm:prSet phldrT="[文字]" custT="1"/>
      <dgm:spPr>
        <a:solidFill>
          <a:srgbClr val="E3F2FD"/>
        </a:solidFill>
      </dgm:spPr>
      <dgm:t>
        <a:bodyPr/>
        <a:lstStyle/>
        <a:p>
          <a:pPr>
            <a:lnSpc>
              <a:spcPts val="2880"/>
            </a:lnSpc>
            <a:spcAft>
              <a:spcPts val="0"/>
            </a:spcAft>
          </a:pPr>
          <a:r>
            <a:rPr lang="zh-TW" altLang="en-US" sz="2400" b="1">
              <a:latin typeface="微軟正黑體" pitchFamily="34" charset="-120"/>
              <a:ea typeface="微軟正黑體" pitchFamily="34" charset="-120"/>
            </a:rPr>
            <a:t>支持</a:t>
          </a:r>
          <a:r>
            <a:rPr lang="zh-TW" altLang="en-US" sz="2400" b="1" dirty="0">
              <a:latin typeface="微軟正黑體" pitchFamily="34" charset="-120"/>
              <a:ea typeface="微軟正黑體" pitchFamily="34" charset="-120"/>
            </a:rPr>
            <a:t>系統</a:t>
          </a:r>
          <a:r>
            <a:rPr lang="en-US" altLang="zh-TW" sz="2400" b="1" dirty="0">
              <a:latin typeface="微軟正黑體" pitchFamily="34" charset="-120"/>
              <a:ea typeface="微軟正黑體" pitchFamily="34" charset="-120"/>
            </a:rPr>
            <a:t/>
          </a:r>
          <a:br>
            <a:rPr lang="en-US" altLang="zh-TW" sz="2400" b="1"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夥伴協作</a:t>
          </a:r>
          <a:endParaRPr lang="en-US" altLang="zh-TW" sz="2400" b="1" dirty="0">
            <a:latin typeface="微軟正黑體" pitchFamily="34" charset="-120"/>
            <a:ea typeface="微軟正黑體" pitchFamily="34" charset="-120"/>
          </a:endParaRPr>
        </a:p>
      </dgm:t>
    </dgm:pt>
    <dgm:pt modelId="{4E0E9D4C-2F89-4941-B5D3-A1E88E43BC91}" type="parTrans" cxnId="{CA28EFC8-DA83-4853-98D3-16A59BE39C89}">
      <dgm:prSet/>
      <dgm:spPr/>
      <dgm:t>
        <a:bodyPr/>
        <a:lstStyle/>
        <a:p>
          <a:endParaRPr lang="zh-TW" altLang="en-US"/>
        </a:p>
      </dgm:t>
    </dgm:pt>
    <dgm:pt modelId="{A38C175E-D079-4E73-900B-717242E39590}" type="sibTrans" cxnId="{CA28EFC8-DA83-4853-98D3-16A59BE39C89}">
      <dgm:prSet/>
      <dgm:spPr/>
      <dgm:t>
        <a:bodyPr/>
        <a:lstStyle/>
        <a:p>
          <a:endParaRPr lang="zh-TW" altLang="en-US"/>
        </a:p>
      </dgm:t>
    </dgm:pt>
    <dgm:pt modelId="{9653AC71-0506-42CF-A3ED-848A3A1584FF}">
      <dgm:prSet custT="1"/>
      <dgm:spPr>
        <a:solidFill>
          <a:srgbClr val="1E88E5"/>
        </a:solidFill>
        <a:ln>
          <a:noFill/>
        </a:ln>
      </dgm:spPr>
      <dgm:t>
        <a:bodyPr/>
        <a:lstStyle/>
        <a:p>
          <a:r>
            <a:rPr lang="zh-TW" altLang="en-US" sz="2200" b="0">
              <a:ln/>
              <a:effectLst/>
              <a:latin typeface="微軟正黑體" panose="020B0604030504040204" pitchFamily="34" charset="-120"/>
              <a:ea typeface="微軟正黑體" panose="020B0604030504040204" pitchFamily="34" charset="-120"/>
            </a:rPr>
            <a:t>課程推動</a:t>
          </a:r>
          <a:r>
            <a:rPr lang="en-US" altLang="zh-TW" sz="2200" b="0">
              <a:ln/>
              <a:effectLst/>
              <a:latin typeface="微軟正黑體" panose="020B0604030504040204" pitchFamily="34" charset="-120"/>
              <a:ea typeface="微軟正黑體" panose="020B0604030504040204" pitchFamily="34" charset="-120"/>
            </a:rPr>
            <a:t/>
          </a:r>
          <a:br>
            <a:rPr lang="en-US" altLang="zh-TW" sz="2200" b="0">
              <a:ln/>
              <a:effectLst/>
              <a:latin typeface="微軟正黑體" panose="020B0604030504040204" pitchFamily="34" charset="-120"/>
              <a:ea typeface="微軟正黑體" panose="020B0604030504040204" pitchFamily="34" charset="-120"/>
            </a:rPr>
          </a:br>
          <a:r>
            <a:rPr lang="zh-TW" altLang="en-US" sz="2200" b="0">
              <a:ln/>
              <a:effectLst/>
              <a:latin typeface="微軟正黑體" panose="020B0604030504040204" pitchFamily="34" charset="-120"/>
              <a:ea typeface="微軟正黑體" panose="020B0604030504040204" pitchFamily="34" charset="-120"/>
            </a:rPr>
            <a:t>與</a:t>
          </a:r>
          <a:r>
            <a:rPr lang="zh-TW" altLang="en-US" sz="2200" b="0" dirty="0">
              <a:ln/>
              <a:effectLst/>
              <a:latin typeface="微軟正黑體" panose="020B0604030504040204" pitchFamily="34" charset="-120"/>
              <a:ea typeface="微軟正黑體" panose="020B0604030504040204" pitchFamily="34" charset="-120"/>
            </a:rPr>
            <a:t>實施系統</a:t>
          </a:r>
          <a:endParaRPr lang="zh-TW" altLang="en-US" sz="2200" b="0" dirty="0">
            <a:effectLst/>
            <a:latin typeface="微軟正黑體" panose="020B0604030504040204" pitchFamily="34" charset="-120"/>
            <a:ea typeface="微軟正黑體" panose="020B0604030504040204" pitchFamily="34" charset="-120"/>
          </a:endParaRPr>
        </a:p>
      </dgm:t>
    </dgm:pt>
    <dgm:pt modelId="{68D2B623-402F-47BA-9ABA-08AF89E7DFAB}" type="sibTrans" cxnId="{62E48F12-7BDE-491C-B02C-E26301A60CA1}">
      <dgm:prSet/>
      <dgm:spPr/>
      <dgm:t>
        <a:bodyPr/>
        <a:lstStyle/>
        <a:p>
          <a:endParaRPr lang="zh-TW" altLang="en-US"/>
        </a:p>
      </dgm:t>
    </dgm:pt>
    <dgm:pt modelId="{2F6B7017-28EC-40D7-98F7-627D8C715AB1}" type="parTrans" cxnId="{62E48F12-7BDE-491C-B02C-E26301A60CA1}">
      <dgm:prSet/>
      <dgm:spPr/>
      <dgm:t>
        <a:bodyPr/>
        <a:lstStyle/>
        <a:p>
          <a:endParaRPr lang="zh-TW" altLang="en-US"/>
        </a:p>
      </dgm:t>
    </dgm:pt>
    <dgm:pt modelId="{541D9280-A3FB-4DC0-841B-CE84CB9E60C2}">
      <dgm:prSet custT="1"/>
      <dgm:spPr>
        <a:solidFill>
          <a:srgbClr val="1E88E5"/>
        </a:solidFill>
        <a:ln>
          <a:noFill/>
        </a:ln>
      </dgm:spPr>
      <dgm:t>
        <a:bodyPr/>
        <a:lstStyle/>
        <a:p>
          <a:r>
            <a:rPr lang="en-US" sz="2200" b="0" dirty="0" err="1">
              <a:ln/>
              <a:effectLst/>
              <a:latin typeface="微軟正黑體" panose="020B0604030504040204" pitchFamily="34" charset="-120"/>
              <a:ea typeface="微軟正黑體" panose="020B0604030504040204" pitchFamily="34" charset="-120"/>
            </a:rPr>
            <a:t>師資培育與教師專業發展系統</a:t>
          </a:r>
          <a:endParaRPr lang="zh-TW" altLang="en-US" sz="2200" b="0" dirty="0">
            <a:ln/>
            <a:effectLst/>
            <a:latin typeface="微軟正黑體" panose="020B0604030504040204" pitchFamily="34" charset="-120"/>
            <a:ea typeface="微軟正黑體" panose="020B0604030504040204" pitchFamily="34" charset="-120"/>
          </a:endParaRPr>
        </a:p>
      </dgm:t>
    </dgm:pt>
    <dgm:pt modelId="{4AD92575-D6C7-4B31-89E8-2ED604818FC9}" type="parTrans" cxnId="{F84B8101-2FFE-4BF5-959E-B25822F1C183}">
      <dgm:prSet/>
      <dgm:spPr/>
      <dgm:t>
        <a:bodyPr/>
        <a:lstStyle/>
        <a:p>
          <a:endParaRPr lang="zh-TW" altLang="en-US"/>
        </a:p>
      </dgm:t>
    </dgm:pt>
    <dgm:pt modelId="{36003454-510B-4C88-BC44-81D0EEDA963B}" type="sibTrans" cxnId="{F84B8101-2FFE-4BF5-959E-B25822F1C183}">
      <dgm:prSet/>
      <dgm:spPr/>
      <dgm:t>
        <a:bodyPr/>
        <a:lstStyle/>
        <a:p>
          <a:endParaRPr lang="zh-TW" altLang="en-US"/>
        </a:p>
      </dgm:t>
    </dgm:pt>
    <dgm:pt modelId="{C62AC598-3BE7-4B94-9D35-BB6F33DC5618}">
      <dgm:prSet custT="1"/>
      <dgm:spPr>
        <a:solidFill>
          <a:srgbClr val="1E88E5"/>
        </a:solidFill>
        <a:ln>
          <a:noFill/>
        </a:ln>
      </dgm:spPr>
      <dgm:t>
        <a:bodyPr/>
        <a:lstStyle/>
        <a:p>
          <a:r>
            <a:rPr lang="en-US" sz="2200" b="0">
              <a:ln/>
              <a:effectLst/>
              <a:latin typeface="微軟正黑體" panose="020B0604030504040204" pitchFamily="34" charset="-120"/>
              <a:ea typeface="微軟正黑體" panose="020B0604030504040204" pitchFamily="34" charset="-120"/>
            </a:rPr>
            <a:t>評量與入學</a:t>
          </a:r>
          <a:br>
            <a:rPr lang="en-US" sz="2200" b="0">
              <a:ln/>
              <a:effectLst/>
              <a:latin typeface="微軟正黑體" panose="020B0604030504040204" pitchFamily="34" charset="-120"/>
              <a:ea typeface="微軟正黑體" panose="020B0604030504040204" pitchFamily="34" charset="-120"/>
            </a:rPr>
          </a:br>
          <a:r>
            <a:rPr lang="en-US" sz="2200" b="0">
              <a:ln/>
              <a:effectLst/>
              <a:latin typeface="微軟正黑體" panose="020B0604030504040204" pitchFamily="34" charset="-120"/>
              <a:ea typeface="微軟正黑體" panose="020B0604030504040204" pitchFamily="34" charset="-120"/>
            </a:rPr>
            <a:t>制度系統</a:t>
          </a:r>
          <a:endParaRPr lang="zh-TW" altLang="en-US" sz="2200" b="0" dirty="0">
            <a:ln/>
            <a:effectLst/>
            <a:latin typeface="微軟正黑體" panose="020B0604030504040204" pitchFamily="34" charset="-120"/>
            <a:ea typeface="微軟正黑體" panose="020B0604030504040204" pitchFamily="34" charset="-120"/>
          </a:endParaRPr>
        </a:p>
      </dgm:t>
    </dgm:pt>
    <dgm:pt modelId="{C1716B17-1517-4674-82CD-BF58758306EF}" type="parTrans" cxnId="{0B81EC64-F01E-4EA3-B313-54A93F1B05E0}">
      <dgm:prSet/>
      <dgm:spPr/>
      <dgm:t>
        <a:bodyPr/>
        <a:lstStyle/>
        <a:p>
          <a:endParaRPr lang="zh-TW" altLang="en-US"/>
        </a:p>
      </dgm:t>
    </dgm:pt>
    <dgm:pt modelId="{2DB8564A-9111-4E9D-A61D-57C5EEAD5075}" type="sibTrans" cxnId="{0B81EC64-F01E-4EA3-B313-54A93F1B05E0}">
      <dgm:prSet/>
      <dgm:spPr/>
      <dgm:t>
        <a:bodyPr/>
        <a:lstStyle/>
        <a:p>
          <a:endParaRPr lang="zh-TW" altLang="en-US"/>
        </a:p>
      </dgm:t>
    </dgm:pt>
    <dgm:pt modelId="{E9DE5E82-576B-45FC-8C03-55B97AE41FC7}">
      <dgm:prSet phldrT="[文字]" custT="1"/>
      <dgm:spPr>
        <a:solidFill>
          <a:srgbClr val="E8F5E9"/>
        </a:solidFill>
      </dgm:spPr>
      <dgm:t>
        <a:bodyPr/>
        <a:lstStyle/>
        <a:p>
          <a:pPr>
            <a:lnSpc>
              <a:spcPts val="3200"/>
            </a:lnSpc>
            <a:spcAft>
              <a:spcPts val="0"/>
            </a:spcAft>
          </a:pPr>
          <a:r>
            <a:rPr lang="zh-TW" altLang="en-US" sz="2400" b="1" dirty="0">
              <a:latin typeface="微軟正黑體" pitchFamily="34" charset="-120"/>
              <a:ea typeface="微軟正黑體" pitchFamily="34" charset="-120"/>
            </a:rPr>
            <a:t>教育部</a:t>
          </a:r>
        </a:p>
      </dgm:t>
    </dgm:pt>
    <dgm:pt modelId="{031DE3C0-5B4E-4DA6-A775-6F15FC7BE327}" type="sibTrans" cxnId="{6441D59D-B161-4ED5-8229-23E44D21A075}">
      <dgm:prSet/>
      <dgm:spPr/>
      <dgm:t>
        <a:bodyPr/>
        <a:lstStyle/>
        <a:p>
          <a:endParaRPr lang="zh-TW" altLang="en-US"/>
        </a:p>
      </dgm:t>
    </dgm:pt>
    <dgm:pt modelId="{F05167CF-5838-4C2F-ABB2-BDA9593F5B3D}" type="parTrans" cxnId="{6441D59D-B161-4ED5-8229-23E44D21A075}">
      <dgm:prSet/>
      <dgm:spPr/>
      <dgm:t>
        <a:bodyPr/>
        <a:lstStyle/>
        <a:p>
          <a:endParaRPr lang="zh-TW" altLang="en-US"/>
        </a:p>
      </dgm:t>
    </dgm:pt>
    <dgm:pt modelId="{848D29AD-7A8D-4B6B-AD23-3529BE8D671D}" type="pres">
      <dgm:prSet presAssocID="{A152601A-C490-4317-B07F-C3E277D605C7}" presName="theList" presStyleCnt="0">
        <dgm:presLayoutVars>
          <dgm:dir/>
          <dgm:animLvl val="lvl"/>
          <dgm:resizeHandles val="exact"/>
        </dgm:presLayoutVars>
      </dgm:prSet>
      <dgm:spPr/>
      <dgm:t>
        <a:bodyPr/>
        <a:lstStyle/>
        <a:p>
          <a:endParaRPr lang="zh-TW" altLang="en-US"/>
        </a:p>
      </dgm:t>
    </dgm:pt>
    <dgm:pt modelId="{875F2618-F4C5-4E0E-82CC-F19286BC740A}" type="pres">
      <dgm:prSet presAssocID="{82C9833E-CFC6-4F24-9EF0-5379B6335108}" presName="compNode" presStyleCnt="0"/>
      <dgm:spPr/>
    </dgm:pt>
    <dgm:pt modelId="{5DE3CBA5-1702-42A1-82B9-4E0ED9B6AF99}" type="pres">
      <dgm:prSet presAssocID="{82C9833E-CFC6-4F24-9EF0-5379B6335108}" presName="aNode" presStyleLbl="bgShp" presStyleIdx="0" presStyleCnt="3"/>
      <dgm:spPr/>
      <dgm:t>
        <a:bodyPr/>
        <a:lstStyle/>
        <a:p>
          <a:endParaRPr lang="zh-TW" altLang="en-US"/>
        </a:p>
      </dgm:t>
    </dgm:pt>
    <dgm:pt modelId="{AE3B6CB6-B6B3-4CCA-8D0E-0DCB836CDB0B}" type="pres">
      <dgm:prSet presAssocID="{82C9833E-CFC6-4F24-9EF0-5379B6335108}" presName="textNode" presStyleLbl="bgShp" presStyleIdx="0" presStyleCnt="3"/>
      <dgm:spPr/>
      <dgm:t>
        <a:bodyPr/>
        <a:lstStyle/>
        <a:p>
          <a:endParaRPr lang="zh-TW" altLang="en-US"/>
        </a:p>
      </dgm:t>
    </dgm:pt>
    <dgm:pt modelId="{EC8EA151-074A-45AC-BF99-73BAFF92D2C2}" type="pres">
      <dgm:prSet presAssocID="{82C9833E-CFC6-4F24-9EF0-5379B6335108}" presName="compChildNode" presStyleCnt="0"/>
      <dgm:spPr/>
    </dgm:pt>
    <dgm:pt modelId="{2B567FEB-DF13-4295-801D-41BB0D63E85B}" type="pres">
      <dgm:prSet presAssocID="{82C9833E-CFC6-4F24-9EF0-5379B6335108}" presName="theInnerList" presStyleCnt="0"/>
      <dgm:spPr/>
    </dgm:pt>
    <dgm:pt modelId="{A4A104F7-4D6B-4510-A434-A027A37D4C3F}" type="pres">
      <dgm:prSet presAssocID="{E242DDEB-9E02-410D-87E8-47DA09E599E3}" presName="childNode" presStyleLbl="node1" presStyleIdx="0" presStyleCnt="5">
        <dgm:presLayoutVars>
          <dgm:bulletEnabled val="1"/>
        </dgm:presLayoutVars>
      </dgm:prSet>
      <dgm:spPr/>
      <dgm:t>
        <a:bodyPr/>
        <a:lstStyle/>
        <a:p>
          <a:endParaRPr lang="zh-TW" altLang="en-US"/>
        </a:p>
      </dgm:t>
    </dgm:pt>
    <dgm:pt modelId="{34565135-D742-45F1-9F2F-18CB98B77022}" type="pres">
      <dgm:prSet presAssocID="{82C9833E-CFC6-4F24-9EF0-5379B6335108}" presName="aSpace" presStyleCnt="0"/>
      <dgm:spPr/>
    </dgm:pt>
    <dgm:pt modelId="{2B53493C-34B8-4FCF-AC30-A217B9C8FA60}" type="pres">
      <dgm:prSet presAssocID="{E9DE5E82-576B-45FC-8C03-55B97AE41FC7}" presName="compNode" presStyleCnt="0"/>
      <dgm:spPr/>
    </dgm:pt>
    <dgm:pt modelId="{0F6CDCE7-324C-497F-9927-50FCA3167E58}" type="pres">
      <dgm:prSet presAssocID="{E9DE5E82-576B-45FC-8C03-55B97AE41FC7}" presName="aNode" presStyleLbl="bgShp" presStyleIdx="1" presStyleCnt="3"/>
      <dgm:spPr/>
      <dgm:t>
        <a:bodyPr/>
        <a:lstStyle/>
        <a:p>
          <a:endParaRPr lang="zh-TW" altLang="en-US"/>
        </a:p>
      </dgm:t>
    </dgm:pt>
    <dgm:pt modelId="{C211497E-3339-4249-93D6-9EC632C2238A}" type="pres">
      <dgm:prSet presAssocID="{E9DE5E82-576B-45FC-8C03-55B97AE41FC7}" presName="textNode" presStyleLbl="bgShp" presStyleIdx="1" presStyleCnt="3"/>
      <dgm:spPr/>
      <dgm:t>
        <a:bodyPr/>
        <a:lstStyle/>
        <a:p>
          <a:endParaRPr lang="zh-TW" altLang="en-US"/>
        </a:p>
      </dgm:t>
    </dgm:pt>
    <dgm:pt modelId="{F6678F8E-9FB3-41B7-8E1D-3BE38EBFE457}" type="pres">
      <dgm:prSet presAssocID="{E9DE5E82-576B-45FC-8C03-55B97AE41FC7}" presName="compChildNode" presStyleCnt="0"/>
      <dgm:spPr/>
    </dgm:pt>
    <dgm:pt modelId="{FA1458A3-B4E8-4453-876D-47DEC376BE5D}" type="pres">
      <dgm:prSet presAssocID="{E9DE5E82-576B-45FC-8C03-55B97AE41FC7}" presName="theInnerList" presStyleCnt="0"/>
      <dgm:spPr/>
    </dgm:pt>
    <dgm:pt modelId="{6E9059D8-0211-4DF1-849B-E17407CE14CA}" type="pres">
      <dgm:prSet presAssocID="{F2E4DFBB-6337-476F-B0CB-C671510861B1}" presName="childNode" presStyleLbl="node1" presStyleIdx="1" presStyleCnt="5">
        <dgm:presLayoutVars>
          <dgm:bulletEnabled val="1"/>
        </dgm:presLayoutVars>
      </dgm:prSet>
      <dgm:spPr/>
      <dgm:t>
        <a:bodyPr/>
        <a:lstStyle/>
        <a:p>
          <a:endParaRPr lang="zh-TW" altLang="en-US"/>
        </a:p>
      </dgm:t>
    </dgm:pt>
    <dgm:pt modelId="{7FA48CAF-FBC0-40C3-A306-9383980CB545}" type="pres">
      <dgm:prSet presAssocID="{E9DE5E82-576B-45FC-8C03-55B97AE41FC7}" presName="aSpace" presStyleCnt="0"/>
      <dgm:spPr/>
    </dgm:pt>
    <dgm:pt modelId="{200A5961-7E35-4246-8A47-01D969F46454}" type="pres">
      <dgm:prSet presAssocID="{50F9AD58-C6F9-4B26-9A44-099E8C7B9991}" presName="compNode" presStyleCnt="0"/>
      <dgm:spPr/>
    </dgm:pt>
    <dgm:pt modelId="{6C33CF15-F947-493A-B2FF-50B87AE0E1AF}" type="pres">
      <dgm:prSet presAssocID="{50F9AD58-C6F9-4B26-9A44-099E8C7B9991}" presName="aNode" presStyleLbl="bgShp" presStyleIdx="2" presStyleCnt="3"/>
      <dgm:spPr/>
      <dgm:t>
        <a:bodyPr/>
        <a:lstStyle/>
        <a:p>
          <a:endParaRPr lang="zh-TW" altLang="en-US"/>
        </a:p>
      </dgm:t>
    </dgm:pt>
    <dgm:pt modelId="{831D0567-E8AB-4E3F-9CC0-6526746CCF33}" type="pres">
      <dgm:prSet presAssocID="{50F9AD58-C6F9-4B26-9A44-099E8C7B9991}" presName="textNode" presStyleLbl="bgShp" presStyleIdx="2" presStyleCnt="3"/>
      <dgm:spPr/>
      <dgm:t>
        <a:bodyPr/>
        <a:lstStyle/>
        <a:p>
          <a:endParaRPr lang="zh-TW" altLang="en-US"/>
        </a:p>
      </dgm:t>
    </dgm:pt>
    <dgm:pt modelId="{A3BFDF61-724C-4EE6-9B48-038F4B674BE0}" type="pres">
      <dgm:prSet presAssocID="{50F9AD58-C6F9-4B26-9A44-099E8C7B9991}" presName="compChildNode" presStyleCnt="0"/>
      <dgm:spPr/>
    </dgm:pt>
    <dgm:pt modelId="{D7E2590C-93F4-47A8-9DD5-17AD371A5906}" type="pres">
      <dgm:prSet presAssocID="{50F9AD58-C6F9-4B26-9A44-099E8C7B9991}" presName="theInnerList" presStyleCnt="0"/>
      <dgm:spPr/>
    </dgm:pt>
    <dgm:pt modelId="{B8DFAAB5-7550-4863-8580-4134C0D65A2F}" type="pres">
      <dgm:prSet presAssocID="{9653AC71-0506-42CF-A3ED-848A3A1584FF}" presName="childNode" presStyleLbl="node1" presStyleIdx="2" presStyleCnt="5" custScaleX="109948">
        <dgm:presLayoutVars>
          <dgm:bulletEnabled val="1"/>
        </dgm:presLayoutVars>
      </dgm:prSet>
      <dgm:spPr/>
      <dgm:t>
        <a:bodyPr/>
        <a:lstStyle/>
        <a:p>
          <a:endParaRPr lang="zh-TW" altLang="en-US"/>
        </a:p>
      </dgm:t>
    </dgm:pt>
    <dgm:pt modelId="{F0359048-E1F2-4514-9011-5C4FFF00DDFF}" type="pres">
      <dgm:prSet presAssocID="{9653AC71-0506-42CF-A3ED-848A3A1584FF}" presName="aSpace2" presStyleCnt="0"/>
      <dgm:spPr/>
    </dgm:pt>
    <dgm:pt modelId="{BCED6967-3DA9-4373-8E91-2321015E54E8}" type="pres">
      <dgm:prSet presAssocID="{541D9280-A3FB-4DC0-841B-CE84CB9E60C2}" presName="childNode" presStyleLbl="node1" presStyleIdx="3" presStyleCnt="5" custScaleX="109697">
        <dgm:presLayoutVars>
          <dgm:bulletEnabled val="1"/>
        </dgm:presLayoutVars>
      </dgm:prSet>
      <dgm:spPr/>
      <dgm:t>
        <a:bodyPr/>
        <a:lstStyle/>
        <a:p>
          <a:endParaRPr lang="zh-TW" altLang="en-US"/>
        </a:p>
      </dgm:t>
    </dgm:pt>
    <dgm:pt modelId="{45AE89E0-90B7-44F8-B36E-A6CAF9C381DF}" type="pres">
      <dgm:prSet presAssocID="{541D9280-A3FB-4DC0-841B-CE84CB9E60C2}" presName="aSpace2" presStyleCnt="0"/>
      <dgm:spPr/>
    </dgm:pt>
    <dgm:pt modelId="{2E3E7EC0-401A-47EF-931A-C45752A88EC3}" type="pres">
      <dgm:prSet presAssocID="{C62AC598-3BE7-4B94-9D35-BB6F33DC5618}" presName="childNode" presStyleLbl="node1" presStyleIdx="4" presStyleCnt="5" custScaleX="109948">
        <dgm:presLayoutVars>
          <dgm:bulletEnabled val="1"/>
        </dgm:presLayoutVars>
      </dgm:prSet>
      <dgm:spPr/>
      <dgm:t>
        <a:bodyPr/>
        <a:lstStyle/>
        <a:p>
          <a:endParaRPr lang="zh-TW" altLang="en-US"/>
        </a:p>
      </dgm:t>
    </dgm:pt>
  </dgm:ptLst>
  <dgm:cxnLst>
    <dgm:cxn modelId="{75DCFD47-6C4F-4D82-8D3E-69FF7A43B170}" type="presOf" srcId="{E242DDEB-9E02-410D-87E8-47DA09E599E3}" destId="{A4A104F7-4D6B-4510-A434-A027A37D4C3F}" srcOrd="0" destOrd="0" presId="urn:microsoft.com/office/officeart/2005/8/layout/lProcess2"/>
    <dgm:cxn modelId="{047AD8CF-386A-4D9A-941E-25E45332DCB0}" type="presOf" srcId="{E9DE5E82-576B-45FC-8C03-55B97AE41FC7}" destId="{C211497E-3339-4249-93D6-9EC632C2238A}" srcOrd="1" destOrd="0" presId="urn:microsoft.com/office/officeart/2005/8/layout/lProcess2"/>
    <dgm:cxn modelId="{5EF66117-1976-487C-ABB1-699977D3F526}" srcId="{82C9833E-CFC6-4F24-9EF0-5379B6335108}" destId="{E242DDEB-9E02-410D-87E8-47DA09E599E3}" srcOrd="0" destOrd="0" parTransId="{628A8448-BF6A-4C5F-A3BD-43F74F971765}" sibTransId="{A0711527-3E0D-47F0-A3A4-9A37A8CB821C}"/>
    <dgm:cxn modelId="{BDFD7516-4812-4CD2-9C92-519E33596FC5}" type="presOf" srcId="{C62AC598-3BE7-4B94-9D35-BB6F33DC5618}" destId="{2E3E7EC0-401A-47EF-931A-C45752A88EC3}" srcOrd="0" destOrd="0" presId="urn:microsoft.com/office/officeart/2005/8/layout/lProcess2"/>
    <dgm:cxn modelId="{CA28EFC8-DA83-4853-98D3-16A59BE39C89}" srcId="{A152601A-C490-4317-B07F-C3E277D605C7}" destId="{50F9AD58-C6F9-4B26-9A44-099E8C7B9991}" srcOrd="2" destOrd="0" parTransId="{4E0E9D4C-2F89-4941-B5D3-A1E88E43BC91}" sibTransId="{A38C175E-D079-4E73-900B-717242E39590}"/>
    <dgm:cxn modelId="{A88FA8A3-2FBD-467D-B81C-616D11D5A671}" type="presOf" srcId="{A152601A-C490-4317-B07F-C3E277D605C7}" destId="{848D29AD-7A8D-4B6B-AD23-3529BE8D671D}" srcOrd="0" destOrd="0" presId="urn:microsoft.com/office/officeart/2005/8/layout/lProcess2"/>
    <dgm:cxn modelId="{868FB175-AD23-4BFE-BE5A-42011E27EA6C}" type="presOf" srcId="{9653AC71-0506-42CF-A3ED-848A3A1584FF}" destId="{B8DFAAB5-7550-4863-8580-4134C0D65A2F}" srcOrd="0" destOrd="0" presId="urn:microsoft.com/office/officeart/2005/8/layout/lProcess2"/>
    <dgm:cxn modelId="{0B3FEDE2-7AE3-49F7-BE2D-E3160AD7A924}" type="presOf" srcId="{541D9280-A3FB-4DC0-841B-CE84CB9E60C2}" destId="{BCED6967-3DA9-4373-8E91-2321015E54E8}" srcOrd="0" destOrd="0" presId="urn:microsoft.com/office/officeart/2005/8/layout/lProcess2"/>
    <dgm:cxn modelId="{F73C9D91-D6FD-485B-9999-934334DB96AC}" type="presOf" srcId="{E9DE5E82-576B-45FC-8C03-55B97AE41FC7}" destId="{0F6CDCE7-324C-497F-9927-50FCA3167E58}" srcOrd="0" destOrd="0" presId="urn:microsoft.com/office/officeart/2005/8/layout/lProcess2"/>
    <dgm:cxn modelId="{61A245FD-8287-49F0-843E-74315880A9DC}" type="presOf" srcId="{50F9AD58-C6F9-4B26-9A44-099E8C7B9991}" destId="{831D0567-E8AB-4E3F-9CC0-6526746CCF33}" srcOrd="1" destOrd="0" presId="urn:microsoft.com/office/officeart/2005/8/layout/lProcess2"/>
    <dgm:cxn modelId="{62E48F12-7BDE-491C-B02C-E26301A60CA1}" srcId="{50F9AD58-C6F9-4B26-9A44-099E8C7B9991}" destId="{9653AC71-0506-42CF-A3ED-848A3A1584FF}" srcOrd="0" destOrd="0" parTransId="{2F6B7017-28EC-40D7-98F7-627D8C715AB1}" sibTransId="{68D2B623-402F-47BA-9ABA-08AF89E7DFAB}"/>
    <dgm:cxn modelId="{C47F86D5-9178-477A-8979-3A5DBE1A7445}" type="presOf" srcId="{82C9833E-CFC6-4F24-9EF0-5379B6335108}" destId="{AE3B6CB6-B6B3-4CCA-8D0E-0DCB836CDB0B}" srcOrd="1" destOrd="0" presId="urn:microsoft.com/office/officeart/2005/8/layout/lProcess2"/>
    <dgm:cxn modelId="{6441D59D-B161-4ED5-8229-23E44D21A075}" srcId="{A152601A-C490-4317-B07F-C3E277D605C7}" destId="{E9DE5E82-576B-45FC-8C03-55B97AE41FC7}" srcOrd="1" destOrd="0" parTransId="{F05167CF-5838-4C2F-ABB2-BDA9593F5B3D}" sibTransId="{031DE3C0-5B4E-4DA6-A775-6F15FC7BE327}"/>
    <dgm:cxn modelId="{E3058D73-C551-412A-81D1-6E88F5E09DCB}" type="presOf" srcId="{82C9833E-CFC6-4F24-9EF0-5379B6335108}" destId="{5DE3CBA5-1702-42A1-82B9-4E0ED9B6AF99}" srcOrd="0" destOrd="0" presId="urn:microsoft.com/office/officeart/2005/8/layout/lProcess2"/>
    <dgm:cxn modelId="{84C522D2-A9AB-4144-9191-C851F37917E7}" srcId="{A152601A-C490-4317-B07F-C3E277D605C7}" destId="{82C9833E-CFC6-4F24-9EF0-5379B6335108}" srcOrd="0" destOrd="0" parTransId="{F0AB9CED-0CA2-4B38-AE8C-A3736B1EB0F7}" sibTransId="{20522FEA-01B7-460C-8A0B-0DDEA41A0118}"/>
    <dgm:cxn modelId="{0B81EC64-F01E-4EA3-B313-54A93F1B05E0}" srcId="{50F9AD58-C6F9-4B26-9A44-099E8C7B9991}" destId="{C62AC598-3BE7-4B94-9D35-BB6F33DC5618}" srcOrd="2" destOrd="0" parTransId="{C1716B17-1517-4674-82CD-BF58758306EF}" sibTransId="{2DB8564A-9111-4E9D-A61D-57C5EEAD5075}"/>
    <dgm:cxn modelId="{CA8BD0CF-2D42-4C8B-9CCE-C092C5B912BC}" srcId="{E9DE5E82-576B-45FC-8C03-55B97AE41FC7}" destId="{F2E4DFBB-6337-476F-B0CB-C671510861B1}" srcOrd="0" destOrd="0" parTransId="{CB412C09-9088-40B0-AF7B-D28B3A707961}" sibTransId="{C76BB582-AF4F-4EEC-8BF7-90FA1814EBC0}"/>
    <dgm:cxn modelId="{F84B8101-2FFE-4BF5-959E-B25822F1C183}" srcId="{50F9AD58-C6F9-4B26-9A44-099E8C7B9991}" destId="{541D9280-A3FB-4DC0-841B-CE84CB9E60C2}" srcOrd="1" destOrd="0" parTransId="{4AD92575-D6C7-4B31-89E8-2ED604818FC9}" sibTransId="{36003454-510B-4C88-BC44-81D0EEDA963B}"/>
    <dgm:cxn modelId="{EBB66C3D-5645-4EA6-AE2A-3E121A42F382}" type="presOf" srcId="{50F9AD58-C6F9-4B26-9A44-099E8C7B9991}" destId="{6C33CF15-F947-493A-B2FF-50B87AE0E1AF}" srcOrd="0" destOrd="0" presId="urn:microsoft.com/office/officeart/2005/8/layout/lProcess2"/>
    <dgm:cxn modelId="{06BF0239-318C-476E-B083-9FFCAE9EDDAE}" type="presOf" srcId="{F2E4DFBB-6337-476F-B0CB-C671510861B1}" destId="{6E9059D8-0211-4DF1-849B-E17407CE14CA}" srcOrd="0" destOrd="0" presId="urn:microsoft.com/office/officeart/2005/8/layout/lProcess2"/>
    <dgm:cxn modelId="{0838E61E-970B-4DFA-9989-3E9213374C72}" type="presParOf" srcId="{848D29AD-7A8D-4B6B-AD23-3529BE8D671D}" destId="{875F2618-F4C5-4E0E-82CC-F19286BC740A}" srcOrd="0" destOrd="0" presId="urn:microsoft.com/office/officeart/2005/8/layout/lProcess2"/>
    <dgm:cxn modelId="{2BBC82F3-A5FB-4130-99DB-27E8E6046A9E}" type="presParOf" srcId="{875F2618-F4C5-4E0E-82CC-F19286BC740A}" destId="{5DE3CBA5-1702-42A1-82B9-4E0ED9B6AF99}" srcOrd="0" destOrd="0" presId="urn:microsoft.com/office/officeart/2005/8/layout/lProcess2"/>
    <dgm:cxn modelId="{80A4EAAC-3977-487C-A9EF-8B8CA2603839}" type="presParOf" srcId="{875F2618-F4C5-4E0E-82CC-F19286BC740A}" destId="{AE3B6CB6-B6B3-4CCA-8D0E-0DCB836CDB0B}" srcOrd="1" destOrd="0" presId="urn:microsoft.com/office/officeart/2005/8/layout/lProcess2"/>
    <dgm:cxn modelId="{7AD95032-4363-42EB-AA1F-8C1BD5D620D5}" type="presParOf" srcId="{875F2618-F4C5-4E0E-82CC-F19286BC740A}" destId="{EC8EA151-074A-45AC-BF99-73BAFF92D2C2}" srcOrd="2" destOrd="0" presId="urn:microsoft.com/office/officeart/2005/8/layout/lProcess2"/>
    <dgm:cxn modelId="{8BDD60D1-39A8-4D0A-B714-76F8EC9F3F48}" type="presParOf" srcId="{EC8EA151-074A-45AC-BF99-73BAFF92D2C2}" destId="{2B567FEB-DF13-4295-801D-41BB0D63E85B}" srcOrd="0" destOrd="0" presId="urn:microsoft.com/office/officeart/2005/8/layout/lProcess2"/>
    <dgm:cxn modelId="{186BF68C-DEB9-40DC-A91F-2A5BE08F1443}" type="presParOf" srcId="{2B567FEB-DF13-4295-801D-41BB0D63E85B}" destId="{A4A104F7-4D6B-4510-A434-A027A37D4C3F}" srcOrd="0" destOrd="0" presId="urn:microsoft.com/office/officeart/2005/8/layout/lProcess2"/>
    <dgm:cxn modelId="{DA22C1D9-8FE5-4578-A31F-E52F64B7B50F}" type="presParOf" srcId="{848D29AD-7A8D-4B6B-AD23-3529BE8D671D}" destId="{34565135-D742-45F1-9F2F-18CB98B77022}" srcOrd="1" destOrd="0" presId="urn:microsoft.com/office/officeart/2005/8/layout/lProcess2"/>
    <dgm:cxn modelId="{198DDB9D-007A-47A8-9EB8-923F858A9BBE}" type="presParOf" srcId="{848D29AD-7A8D-4B6B-AD23-3529BE8D671D}" destId="{2B53493C-34B8-4FCF-AC30-A217B9C8FA60}" srcOrd="2" destOrd="0" presId="urn:microsoft.com/office/officeart/2005/8/layout/lProcess2"/>
    <dgm:cxn modelId="{8E05CC8F-7A06-4C71-80B0-56705FAC9D93}" type="presParOf" srcId="{2B53493C-34B8-4FCF-AC30-A217B9C8FA60}" destId="{0F6CDCE7-324C-497F-9927-50FCA3167E58}" srcOrd="0" destOrd="0" presId="urn:microsoft.com/office/officeart/2005/8/layout/lProcess2"/>
    <dgm:cxn modelId="{36B4DBAE-5C22-40E2-870A-85F89176A669}" type="presParOf" srcId="{2B53493C-34B8-4FCF-AC30-A217B9C8FA60}" destId="{C211497E-3339-4249-93D6-9EC632C2238A}" srcOrd="1" destOrd="0" presId="urn:microsoft.com/office/officeart/2005/8/layout/lProcess2"/>
    <dgm:cxn modelId="{9FEA9148-84E6-49D6-8295-3DBD4D93702C}" type="presParOf" srcId="{2B53493C-34B8-4FCF-AC30-A217B9C8FA60}" destId="{F6678F8E-9FB3-41B7-8E1D-3BE38EBFE457}" srcOrd="2" destOrd="0" presId="urn:microsoft.com/office/officeart/2005/8/layout/lProcess2"/>
    <dgm:cxn modelId="{AE4035EC-9868-4551-B01C-22926855B311}" type="presParOf" srcId="{F6678F8E-9FB3-41B7-8E1D-3BE38EBFE457}" destId="{FA1458A3-B4E8-4453-876D-47DEC376BE5D}" srcOrd="0" destOrd="0" presId="urn:microsoft.com/office/officeart/2005/8/layout/lProcess2"/>
    <dgm:cxn modelId="{15A9A61A-3E28-42F8-9EE0-8387DABDE2B2}" type="presParOf" srcId="{FA1458A3-B4E8-4453-876D-47DEC376BE5D}" destId="{6E9059D8-0211-4DF1-849B-E17407CE14CA}" srcOrd="0" destOrd="0" presId="urn:microsoft.com/office/officeart/2005/8/layout/lProcess2"/>
    <dgm:cxn modelId="{559FA0E5-EF5B-45DF-BE99-881D9B2DFBA2}" type="presParOf" srcId="{848D29AD-7A8D-4B6B-AD23-3529BE8D671D}" destId="{7FA48CAF-FBC0-40C3-A306-9383980CB545}" srcOrd="3" destOrd="0" presId="urn:microsoft.com/office/officeart/2005/8/layout/lProcess2"/>
    <dgm:cxn modelId="{7F33050D-4ADF-4C8B-B3CB-63EC20FA620B}" type="presParOf" srcId="{848D29AD-7A8D-4B6B-AD23-3529BE8D671D}" destId="{200A5961-7E35-4246-8A47-01D969F46454}" srcOrd="4" destOrd="0" presId="urn:microsoft.com/office/officeart/2005/8/layout/lProcess2"/>
    <dgm:cxn modelId="{86BA8ABB-9FD5-499C-BFD8-16E77729D084}" type="presParOf" srcId="{200A5961-7E35-4246-8A47-01D969F46454}" destId="{6C33CF15-F947-493A-B2FF-50B87AE0E1AF}" srcOrd="0" destOrd="0" presId="urn:microsoft.com/office/officeart/2005/8/layout/lProcess2"/>
    <dgm:cxn modelId="{8175B4C7-498D-4D74-AD84-9D9C0192C179}" type="presParOf" srcId="{200A5961-7E35-4246-8A47-01D969F46454}" destId="{831D0567-E8AB-4E3F-9CC0-6526746CCF33}" srcOrd="1" destOrd="0" presId="urn:microsoft.com/office/officeart/2005/8/layout/lProcess2"/>
    <dgm:cxn modelId="{76134A94-C618-4401-A20F-FC926B7C5F17}" type="presParOf" srcId="{200A5961-7E35-4246-8A47-01D969F46454}" destId="{A3BFDF61-724C-4EE6-9B48-038F4B674BE0}" srcOrd="2" destOrd="0" presId="urn:microsoft.com/office/officeart/2005/8/layout/lProcess2"/>
    <dgm:cxn modelId="{0680CD0D-8A99-4AA7-8409-0FA8015723F3}" type="presParOf" srcId="{A3BFDF61-724C-4EE6-9B48-038F4B674BE0}" destId="{D7E2590C-93F4-47A8-9DD5-17AD371A5906}" srcOrd="0" destOrd="0" presId="urn:microsoft.com/office/officeart/2005/8/layout/lProcess2"/>
    <dgm:cxn modelId="{A9A90B7C-94D5-4DF3-9C12-BD8597261B99}" type="presParOf" srcId="{D7E2590C-93F4-47A8-9DD5-17AD371A5906}" destId="{B8DFAAB5-7550-4863-8580-4134C0D65A2F}" srcOrd="0" destOrd="0" presId="urn:microsoft.com/office/officeart/2005/8/layout/lProcess2"/>
    <dgm:cxn modelId="{0567E551-7918-459F-BDBE-807B438EA70D}" type="presParOf" srcId="{D7E2590C-93F4-47A8-9DD5-17AD371A5906}" destId="{F0359048-E1F2-4514-9011-5C4FFF00DDFF}" srcOrd="1" destOrd="0" presId="urn:microsoft.com/office/officeart/2005/8/layout/lProcess2"/>
    <dgm:cxn modelId="{A8DE40C6-A16A-42CF-9985-049A4D33FA37}" type="presParOf" srcId="{D7E2590C-93F4-47A8-9DD5-17AD371A5906}" destId="{BCED6967-3DA9-4373-8E91-2321015E54E8}" srcOrd="2" destOrd="0" presId="urn:microsoft.com/office/officeart/2005/8/layout/lProcess2"/>
    <dgm:cxn modelId="{9C69E12E-5192-4FD4-BBA8-ED0029020B49}" type="presParOf" srcId="{D7E2590C-93F4-47A8-9DD5-17AD371A5906}" destId="{45AE89E0-90B7-44F8-B36E-A6CAF9C381DF}" srcOrd="3" destOrd="0" presId="urn:microsoft.com/office/officeart/2005/8/layout/lProcess2"/>
    <dgm:cxn modelId="{44F1E69A-5C77-4707-B570-396F89A83298}" type="presParOf" srcId="{D7E2590C-93F4-47A8-9DD5-17AD371A5906}" destId="{2E3E7EC0-401A-47EF-931A-C45752A88EC3}" srcOrd="4" destOrd="0" presId="urn:microsoft.com/office/officeart/2005/8/layout/l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BC1A06-05B5-4DBF-8449-1D37722A97EF}"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zh-TW" altLang="en-US"/>
        </a:p>
      </dgm:t>
    </dgm:pt>
    <dgm:pt modelId="{47FECE76-D258-407A-9ABE-C96A478157A2}">
      <dgm:prSet phldrT="[文字]" custT="1"/>
      <dgm:spPr>
        <a:solidFill>
          <a:schemeClr val="accent6">
            <a:lumMod val="75000"/>
          </a:schemeClr>
        </a:solidFill>
      </dgm:spPr>
      <dgm:t>
        <a:bodyPr/>
        <a:lstStyle/>
        <a:p>
          <a:pPr algn="ctr"/>
          <a:r>
            <a:rPr lang="zh-TW" altLang="en-US" sz="3200" b="1" i="0" dirty="0">
              <a:latin typeface="Taipei Sans TC Beta" pitchFamily="2" charset="-120"/>
              <a:ea typeface="Taipei Sans TC Beta" pitchFamily="2" charset="-120"/>
            </a:rPr>
            <a:t>國小英語課程</a:t>
          </a:r>
        </a:p>
      </dgm:t>
    </dgm:pt>
    <dgm:pt modelId="{9A408F88-9023-4EAD-9BF2-A5D31A30E6F3}" type="parTrans" cxnId="{D45F94A5-6149-409A-8081-873BCFACEEFC}">
      <dgm:prSet/>
      <dgm:spPr/>
      <dgm:t>
        <a:bodyPr/>
        <a:lstStyle/>
        <a:p>
          <a:endParaRPr lang="zh-TW" altLang="en-US"/>
        </a:p>
      </dgm:t>
    </dgm:pt>
    <dgm:pt modelId="{0529465B-C173-4B9D-A450-569C0CEA7DC1}" type="sibTrans" cxnId="{D45F94A5-6149-409A-8081-873BCFACEEFC}">
      <dgm:prSet/>
      <dgm:spPr/>
      <dgm:t>
        <a:bodyPr/>
        <a:lstStyle/>
        <a:p>
          <a:endParaRPr lang="zh-TW" altLang="en-US"/>
        </a:p>
      </dgm:t>
    </dgm:pt>
    <dgm:pt modelId="{E0A0B2E5-3E9A-41CB-838F-D1F589BEAA6B}">
      <dgm:prSet phldrT="[文字]" custT="1"/>
      <dgm:spPr/>
      <dgm:t>
        <a:bodyPr/>
        <a:lstStyle/>
        <a:p>
          <a:pPr algn="l"/>
          <a:r>
            <a:rPr lang="zh-TW" altLang="en-US" sz="1600" b="0" kern="1200" dirty="0">
              <a:solidFill>
                <a:srgbClr val="1B587C">
                  <a:lumMod val="50000"/>
                </a:srgbClr>
              </a:solidFill>
              <a:latin typeface="Taipei Sans TC Beta" pitchFamily="2" charset="-120"/>
              <a:ea typeface="Taipei Sans TC Beta" pitchFamily="2" charset="-120"/>
              <a:cs typeface="+mn-cs"/>
            </a:rPr>
            <a:t>第一學習階段鼓勵</a:t>
          </a:r>
          <a:r>
            <a:rPr lang="zh-TW" altLang="en-US" sz="1600" b="0" kern="1200" dirty="0" smtClean="0">
              <a:solidFill>
                <a:srgbClr val="1B587C">
                  <a:lumMod val="50000"/>
                </a:srgbClr>
              </a:solidFill>
              <a:latin typeface="Taipei Sans TC Beta" pitchFamily="2" charset="-120"/>
              <a:ea typeface="Taipei Sans TC Beta" pitchFamily="2" charset="-120"/>
              <a:cs typeface="+mn-cs"/>
            </a:rPr>
            <a:t>融入</a:t>
          </a:r>
          <a:r>
            <a:rPr lang="en-US" altLang="zh-TW" sz="1600" b="0" kern="1200" dirty="0" smtClean="0">
              <a:solidFill>
                <a:srgbClr val="1B587C">
                  <a:lumMod val="50000"/>
                </a:srgbClr>
              </a:solidFill>
              <a:latin typeface="Taipei Sans TC Beta" pitchFamily="2" charset="-120"/>
              <a:ea typeface="Taipei Sans TC Beta" pitchFamily="2" charset="-120"/>
              <a:cs typeface="+mn-cs"/>
            </a:rPr>
            <a:t>1-2</a:t>
          </a:r>
          <a:r>
            <a:rPr lang="zh-TW" altLang="en-US" sz="1600" b="0" kern="1200" dirty="0">
              <a:solidFill>
                <a:srgbClr val="1B587C">
                  <a:lumMod val="50000"/>
                </a:srgbClr>
              </a:solidFill>
              <a:latin typeface="Taipei Sans TC Beta" pitchFamily="2" charset="-120"/>
              <a:ea typeface="Taipei Sans TC Beta" pitchFamily="2" charset="-120"/>
              <a:cs typeface="+mn-cs"/>
            </a:rPr>
            <a:t>節</a:t>
          </a:r>
        </a:p>
      </dgm:t>
    </dgm:pt>
    <dgm:pt modelId="{3D1D9F4A-1EDF-416B-940E-880DCCAB973D}" type="parTrans" cxnId="{18191920-32D3-45BF-80CF-A7F6DFCEC6B6}">
      <dgm:prSet/>
      <dgm:spPr/>
      <dgm:t>
        <a:bodyPr/>
        <a:lstStyle/>
        <a:p>
          <a:endParaRPr lang="zh-TW" altLang="en-US"/>
        </a:p>
      </dgm:t>
    </dgm:pt>
    <dgm:pt modelId="{67C8820A-E5CA-415F-8D03-C273BD6A4712}" type="sibTrans" cxnId="{18191920-32D3-45BF-80CF-A7F6DFCEC6B6}">
      <dgm:prSet/>
      <dgm:spPr/>
      <dgm:t>
        <a:bodyPr/>
        <a:lstStyle/>
        <a:p>
          <a:endParaRPr lang="zh-TW" altLang="en-US"/>
        </a:p>
      </dgm:t>
    </dgm:pt>
    <dgm:pt modelId="{DB604928-CB20-42B2-8CE2-97895EABDD76}">
      <dgm:prSet phldrT="[文字]" custT="1"/>
      <dgm:spPr>
        <a:solidFill>
          <a:srgbClr val="996600"/>
        </a:solidFill>
      </dgm:spPr>
      <dgm:t>
        <a:bodyPr/>
        <a:lstStyle/>
        <a:p>
          <a:pPr algn="ctr"/>
          <a:r>
            <a:rPr lang="zh-TW" altLang="en-US" sz="3200" b="1" i="0" dirty="0">
              <a:latin typeface="Taipei Sans TC Beta" pitchFamily="2" charset="-120"/>
              <a:ea typeface="Taipei Sans TC Beta" pitchFamily="2" charset="-120"/>
            </a:rPr>
            <a:t>國小科技領域</a:t>
          </a:r>
        </a:p>
      </dgm:t>
    </dgm:pt>
    <dgm:pt modelId="{15B0D2CC-0933-4E42-B675-13FC7F770A71}" type="parTrans" cxnId="{074E5B0F-76EC-4ABC-9DCB-5C14718EA951}">
      <dgm:prSet/>
      <dgm:spPr/>
      <dgm:t>
        <a:bodyPr/>
        <a:lstStyle/>
        <a:p>
          <a:endParaRPr lang="zh-TW" altLang="en-US"/>
        </a:p>
      </dgm:t>
    </dgm:pt>
    <dgm:pt modelId="{1DB5DBF0-64FF-4231-9376-67A361418399}" type="sibTrans" cxnId="{074E5B0F-76EC-4ABC-9DCB-5C14718EA951}">
      <dgm:prSet/>
      <dgm:spPr/>
      <dgm:t>
        <a:bodyPr/>
        <a:lstStyle/>
        <a:p>
          <a:endParaRPr lang="zh-TW" altLang="en-US"/>
        </a:p>
      </dgm:t>
    </dgm:pt>
    <dgm:pt modelId="{B03600C2-11A7-4D04-A565-ED0CD202074C}">
      <dgm:prSet phldrT="[文字]" custT="1"/>
      <dgm:spPr/>
      <dgm:t>
        <a:bodyPr/>
        <a:lstStyle/>
        <a:p>
          <a:pPr algn="l"/>
          <a:r>
            <a:rPr lang="en-US" altLang="zh-TW" sz="1600" b="0" kern="1200" dirty="0">
              <a:solidFill>
                <a:srgbClr val="1B587C">
                  <a:lumMod val="50000"/>
                </a:srgbClr>
              </a:solidFill>
              <a:latin typeface="Taipei Sans TC Beta" pitchFamily="2" charset="-120"/>
              <a:ea typeface="Taipei Sans TC Beta" pitchFamily="2" charset="-120"/>
              <a:cs typeface="+mn-cs"/>
            </a:rPr>
            <a:t>3-6</a:t>
          </a:r>
          <a:r>
            <a:rPr lang="zh-TW" altLang="en-US" sz="1600" b="0" kern="1200" dirty="0">
              <a:solidFill>
                <a:srgbClr val="1B587C">
                  <a:lumMod val="50000"/>
                </a:srgbClr>
              </a:solidFill>
              <a:latin typeface="Taipei Sans TC Beta" pitchFamily="2" charset="-120"/>
              <a:ea typeface="Taipei Sans TC Beta" pitchFamily="2" charset="-120"/>
              <a:cs typeface="+mn-cs"/>
            </a:rPr>
            <a:t>年級鼓勵融入</a:t>
          </a:r>
          <a:r>
            <a:rPr lang="en-US" altLang="zh-TW" sz="1600" b="0" kern="1200" dirty="0">
              <a:solidFill>
                <a:srgbClr val="1B587C">
                  <a:lumMod val="50000"/>
                </a:srgbClr>
              </a:solidFill>
              <a:latin typeface="Taipei Sans TC Beta" pitchFamily="2" charset="-120"/>
              <a:ea typeface="Taipei Sans TC Beta" pitchFamily="2" charset="-120"/>
              <a:cs typeface="+mn-cs"/>
            </a:rPr>
            <a:t>1</a:t>
          </a:r>
          <a:r>
            <a:rPr lang="zh-TW" altLang="en-US" sz="1600" b="0" kern="1200" dirty="0">
              <a:solidFill>
                <a:srgbClr val="1B587C">
                  <a:lumMod val="50000"/>
                </a:srgbClr>
              </a:solidFill>
              <a:latin typeface="Taipei Sans TC Beta" pitchFamily="2" charset="-120"/>
              <a:ea typeface="Taipei Sans TC Beta" pitchFamily="2" charset="-120"/>
              <a:cs typeface="+mn-cs"/>
            </a:rPr>
            <a:t>節</a:t>
          </a:r>
        </a:p>
      </dgm:t>
    </dgm:pt>
    <dgm:pt modelId="{27CE9035-E054-4388-BB71-69FDE145032D}" type="parTrans" cxnId="{C12E47AC-6521-4CD3-9725-0B3C41C42A32}">
      <dgm:prSet/>
      <dgm:spPr/>
      <dgm:t>
        <a:bodyPr/>
        <a:lstStyle/>
        <a:p>
          <a:endParaRPr lang="zh-TW" altLang="en-US"/>
        </a:p>
      </dgm:t>
    </dgm:pt>
    <dgm:pt modelId="{928AB445-EBB7-4D31-AB44-F1D4F0C351D1}" type="sibTrans" cxnId="{C12E47AC-6521-4CD3-9725-0B3C41C42A32}">
      <dgm:prSet/>
      <dgm:spPr/>
      <dgm:t>
        <a:bodyPr/>
        <a:lstStyle/>
        <a:p>
          <a:endParaRPr lang="zh-TW" altLang="en-US"/>
        </a:p>
      </dgm:t>
    </dgm:pt>
    <dgm:pt modelId="{7A996C8D-7A83-4657-A838-C32AD72ACE65}">
      <dgm:prSet phldrT="[文字]" custT="1"/>
      <dgm:spPr/>
      <dgm:t>
        <a:bodyPr/>
        <a:lstStyle/>
        <a:p>
          <a:pPr algn="l"/>
          <a:r>
            <a:rPr lang="zh-TW" altLang="en-US" sz="1600" b="0" kern="1200" dirty="0">
              <a:solidFill>
                <a:srgbClr val="1B587C">
                  <a:lumMod val="50000"/>
                </a:srgbClr>
              </a:solidFill>
              <a:latin typeface="Taipei Sans TC Beta" pitchFamily="2" charset="-120"/>
              <a:ea typeface="Taipei Sans TC Beta" pitchFamily="2" charset="-120"/>
              <a:cs typeface="+mn-cs"/>
            </a:rPr>
            <a:t>第二三學習階段鼓勵融入</a:t>
          </a:r>
          <a:r>
            <a:rPr lang="en-US" altLang="zh-TW" sz="1600" b="0" kern="1200" dirty="0">
              <a:solidFill>
                <a:srgbClr val="1B587C">
                  <a:lumMod val="50000"/>
                </a:srgbClr>
              </a:solidFill>
              <a:latin typeface="Taipei Sans TC Beta" pitchFamily="2" charset="-120"/>
              <a:ea typeface="Taipei Sans TC Beta" pitchFamily="2" charset="-120"/>
              <a:cs typeface="+mn-cs"/>
            </a:rPr>
            <a:t>1</a:t>
          </a:r>
          <a:r>
            <a:rPr lang="zh-TW" altLang="en-US" sz="1600" b="0" kern="1200" dirty="0">
              <a:solidFill>
                <a:srgbClr val="1B587C">
                  <a:lumMod val="50000"/>
                </a:srgbClr>
              </a:solidFill>
              <a:latin typeface="Taipei Sans TC Beta" pitchFamily="2" charset="-120"/>
              <a:ea typeface="Taipei Sans TC Beta" pitchFamily="2" charset="-120"/>
              <a:cs typeface="+mn-cs"/>
            </a:rPr>
            <a:t>節</a:t>
          </a:r>
        </a:p>
      </dgm:t>
    </dgm:pt>
    <dgm:pt modelId="{D8A92CCC-F14E-4F08-ADF0-E8D5D0D2353F}" type="parTrans" cxnId="{302A1C59-292F-4B07-A9B3-83D9A0D03282}">
      <dgm:prSet/>
      <dgm:spPr/>
      <dgm:t>
        <a:bodyPr/>
        <a:lstStyle/>
        <a:p>
          <a:endParaRPr lang="zh-TW" altLang="en-US"/>
        </a:p>
      </dgm:t>
    </dgm:pt>
    <dgm:pt modelId="{1E443EC4-7BD2-456A-954F-492DD67F3F1E}" type="sibTrans" cxnId="{302A1C59-292F-4B07-A9B3-83D9A0D03282}">
      <dgm:prSet/>
      <dgm:spPr/>
      <dgm:t>
        <a:bodyPr/>
        <a:lstStyle/>
        <a:p>
          <a:endParaRPr lang="zh-TW" altLang="en-US"/>
        </a:p>
      </dgm:t>
    </dgm:pt>
    <dgm:pt modelId="{410B9011-B356-44E3-B5E7-733172E4EF53}" type="pres">
      <dgm:prSet presAssocID="{6BBC1A06-05B5-4DBF-8449-1D37722A97EF}" presName="diagram" presStyleCnt="0">
        <dgm:presLayoutVars>
          <dgm:chPref val="1"/>
          <dgm:dir/>
          <dgm:animOne val="branch"/>
          <dgm:animLvl val="lvl"/>
          <dgm:resizeHandles/>
        </dgm:presLayoutVars>
      </dgm:prSet>
      <dgm:spPr/>
      <dgm:t>
        <a:bodyPr/>
        <a:lstStyle/>
        <a:p>
          <a:endParaRPr lang="zh-TW" altLang="en-US"/>
        </a:p>
      </dgm:t>
    </dgm:pt>
    <dgm:pt modelId="{762F1DAA-71BE-4CD6-8E5D-200B07C00BDF}" type="pres">
      <dgm:prSet presAssocID="{47FECE76-D258-407A-9ABE-C96A478157A2}" presName="root" presStyleCnt="0"/>
      <dgm:spPr/>
    </dgm:pt>
    <dgm:pt modelId="{63585A2A-7FB8-4F75-95E8-23213F52E672}" type="pres">
      <dgm:prSet presAssocID="{47FECE76-D258-407A-9ABE-C96A478157A2}" presName="rootComposite" presStyleCnt="0"/>
      <dgm:spPr/>
    </dgm:pt>
    <dgm:pt modelId="{90B387BE-52E7-4797-8AC1-C657CA68BA8A}" type="pres">
      <dgm:prSet presAssocID="{47FECE76-D258-407A-9ABE-C96A478157A2}" presName="rootText" presStyleLbl="node1" presStyleIdx="0" presStyleCnt="2" custScaleX="331017" custScaleY="120405"/>
      <dgm:spPr/>
      <dgm:t>
        <a:bodyPr/>
        <a:lstStyle/>
        <a:p>
          <a:endParaRPr lang="zh-TW" altLang="en-US"/>
        </a:p>
      </dgm:t>
    </dgm:pt>
    <dgm:pt modelId="{05FC9D61-65B9-4D97-97F1-B0BAE939741A}" type="pres">
      <dgm:prSet presAssocID="{47FECE76-D258-407A-9ABE-C96A478157A2}" presName="rootConnector" presStyleLbl="node1" presStyleIdx="0" presStyleCnt="2"/>
      <dgm:spPr/>
      <dgm:t>
        <a:bodyPr/>
        <a:lstStyle/>
        <a:p>
          <a:endParaRPr lang="zh-TW" altLang="en-US"/>
        </a:p>
      </dgm:t>
    </dgm:pt>
    <dgm:pt modelId="{F10BB385-351D-4BF3-8E07-4E98C844EC65}" type="pres">
      <dgm:prSet presAssocID="{47FECE76-D258-407A-9ABE-C96A478157A2}" presName="childShape" presStyleCnt="0"/>
      <dgm:spPr/>
    </dgm:pt>
    <dgm:pt modelId="{AED95E0C-F2F7-4721-BB48-CD19719CA767}" type="pres">
      <dgm:prSet presAssocID="{3D1D9F4A-1EDF-416B-940E-880DCCAB973D}" presName="Name13" presStyleLbl="parChTrans1D2" presStyleIdx="0" presStyleCnt="3"/>
      <dgm:spPr/>
      <dgm:t>
        <a:bodyPr/>
        <a:lstStyle/>
        <a:p>
          <a:endParaRPr lang="zh-TW" altLang="en-US"/>
        </a:p>
      </dgm:t>
    </dgm:pt>
    <dgm:pt modelId="{5982BCF2-07E3-4356-AD34-327F147B2CF8}" type="pres">
      <dgm:prSet presAssocID="{E0A0B2E5-3E9A-41CB-838F-D1F589BEAA6B}" presName="childText" presStyleLbl="bgAcc1" presStyleIdx="0" presStyleCnt="3" custScaleX="353148">
        <dgm:presLayoutVars>
          <dgm:bulletEnabled val="1"/>
        </dgm:presLayoutVars>
      </dgm:prSet>
      <dgm:spPr/>
      <dgm:t>
        <a:bodyPr/>
        <a:lstStyle/>
        <a:p>
          <a:endParaRPr lang="zh-TW" altLang="en-US"/>
        </a:p>
      </dgm:t>
    </dgm:pt>
    <dgm:pt modelId="{DA246743-11CA-4336-B304-AC44977E72BE}" type="pres">
      <dgm:prSet presAssocID="{D8A92CCC-F14E-4F08-ADF0-E8D5D0D2353F}" presName="Name13" presStyleLbl="parChTrans1D2" presStyleIdx="1" presStyleCnt="3"/>
      <dgm:spPr/>
      <dgm:t>
        <a:bodyPr/>
        <a:lstStyle/>
        <a:p>
          <a:endParaRPr lang="zh-TW" altLang="en-US"/>
        </a:p>
      </dgm:t>
    </dgm:pt>
    <dgm:pt modelId="{48F849A0-CF6B-4BED-9428-9AE573805BFB}" type="pres">
      <dgm:prSet presAssocID="{7A996C8D-7A83-4657-A838-C32AD72ACE65}" presName="childText" presStyleLbl="bgAcc1" presStyleIdx="1" presStyleCnt="3" custScaleX="353148">
        <dgm:presLayoutVars>
          <dgm:bulletEnabled val="1"/>
        </dgm:presLayoutVars>
      </dgm:prSet>
      <dgm:spPr/>
      <dgm:t>
        <a:bodyPr/>
        <a:lstStyle/>
        <a:p>
          <a:endParaRPr lang="zh-TW" altLang="en-US"/>
        </a:p>
      </dgm:t>
    </dgm:pt>
    <dgm:pt modelId="{81C80C55-87B0-4CC2-8E72-38D9764116A2}" type="pres">
      <dgm:prSet presAssocID="{DB604928-CB20-42B2-8CE2-97895EABDD76}" presName="root" presStyleCnt="0"/>
      <dgm:spPr/>
    </dgm:pt>
    <dgm:pt modelId="{CD805356-8C1D-473A-8F58-63A4A7D0A377}" type="pres">
      <dgm:prSet presAssocID="{DB604928-CB20-42B2-8CE2-97895EABDD76}" presName="rootComposite" presStyleCnt="0"/>
      <dgm:spPr/>
    </dgm:pt>
    <dgm:pt modelId="{D9F735C2-72EA-42A9-A7DD-D7C6194372F9}" type="pres">
      <dgm:prSet presAssocID="{DB604928-CB20-42B2-8CE2-97895EABDD76}" presName="rootText" presStyleLbl="node1" presStyleIdx="1" presStyleCnt="2" custScaleX="306398" custScaleY="117286" custLinFactNeighborX="-302" custLinFactNeighborY="692"/>
      <dgm:spPr/>
      <dgm:t>
        <a:bodyPr/>
        <a:lstStyle/>
        <a:p>
          <a:endParaRPr lang="zh-TW" altLang="en-US"/>
        </a:p>
      </dgm:t>
    </dgm:pt>
    <dgm:pt modelId="{9E935BDE-0D06-4D62-A668-49B97D9F69FB}" type="pres">
      <dgm:prSet presAssocID="{DB604928-CB20-42B2-8CE2-97895EABDD76}" presName="rootConnector" presStyleLbl="node1" presStyleIdx="1" presStyleCnt="2"/>
      <dgm:spPr/>
      <dgm:t>
        <a:bodyPr/>
        <a:lstStyle/>
        <a:p>
          <a:endParaRPr lang="zh-TW" altLang="en-US"/>
        </a:p>
      </dgm:t>
    </dgm:pt>
    <dgm:pt modelId="{28990610-815E-47B1-9715-1D3AE4259C8B}" type="pres">
      <dgm:prSet presAssocID="{DB604928-CB20-42B2-8CE2-97895EABDD76}" presName="childShape" presStyleCnt="0"/>
      <dgm:spPr/>
    </dgm:pt>
    <dgm:pt modelId="{4CBC6EAD-1CC3-4563-9862-0D36A1605F47}" type="pres">
      <dgm:prSet presAssocID="{27CE9035-E054-4388-BB71-69FDE145032D}" presName="Name13" presStyleLbl="parChTrans1D2" presStyleIdx="2" presStyleCnt="3"/>
      <dgm:spPr/>
      <dgm:t>
        <a:bodyPr/>
        <a:lstStyle/>
        <a:p>
          <a:endParaRPr lang="zh-TW" altLang="en-US"/>
        </a:p>
      </dgm:t>
    </dgm:pt>
    <dgm:pt modelId="{473097C8-338F-47DC-BEAB-1622E4D1CEA2}" type="pres">
      <dgm:prSet presAssocID="{B03600C2-11A7-4D04-A565-ED0CD202074C}" presName="childText" presStyleLbl="bgAcc1" presStyleIdx="2" presStyleCnt="3" custScaleX="307220" custScaleY="98817" custLinFactNeighborX="-4502" custLinFactNeighborY="1441">
        <dgm:presLayoutVars>
          <dgm:bulletEnabled val="1"/>
        </dgm:presLayoutVars>
      </dgm:prSet>
      <dgm:spPr/>
      <dgm:t>
        <a:bodyPr/>
        <a:lstStyle/>
        <a:p>
          <a:endParaRPr lang="zh-TW" altLang="en-US"/>
        </a:p>
      </dgm:t>
    </dgm:pt>
  </dgm:ptLst>
  <dgm:cxnLst>
    <dgm:cxn modelId="{C12E47AC-6521-4CD3-9725-0B3C41C42A32}" srcId="{DB604928-CB20-42B2-8CE2-97895EABDD76}" destId="{B03600C2-11A7-4D04-A565-ED0CD202074C}" srcOrd="0" destOrd="0" parTransId="{27CE9035-E054-4388-BB71-69FDE145032D}" sibTransId="{928AB445-EBB7-4D31-AB44-F1D4F0C351D1}"/>
    <dgm:cxn modelId="{074E5B0F-76EC-4ABC-9DCB-5C14718EA951}" srcId="{6BBC1A06-05B5-4DBF-8449-1D37722A97EF}" destId="{DB604928-CB20-42B2-8CE2-97895EABDD76}" srcOrd="1" destOrd="0" parTransId="{15B0D2CC-0933-4E42-B675-13FC7F770A71}" sibTransId="{1DB5DBF0-64FF-4231-9376-67A361418399}"/>
    <dgm:cxn modelId="{7119DE8A-4461-4578-969D-1F731DFAB427}" type="presOf" srcId="{E0A0B2E5-3E9A-41CB-838F-D1F589BEAA6B}" destId="{5982BCF2-07E3-4356-AD34-327F147B2CF8}" srcOrd="0" destOrd="0" presId="urn:microsoft.com/office/officeart/2005/8/layout/hierarchy3"/>
    <dgm:cxn modelId="{0E3B439A-A9F6-4AE5-9752-059F636849D7}" type="presOf" srcId="{6BBC1A06-05B5-4DBF-8449-1D37722A97EF}" destId="{410B9011-B356-44E3-B5E7-733172E4EF53}" srcOrd="0" destOrd="0" presId="urn:microsoft.com/office/officeart/2005/8/layout/hierarchy3"/>
    <dgm:cxn modelId="{D45F94A5-6149-409A-8081-873BCFACEEFC}" srcId="{6BBC1A06-05B5-4DBF-8449-1D37722A97EF}" destId="{47FECE76-D258-407A-9ABE-C96A478157A2}" srcOrd="0" destOrd="0" parTransId="{9A408F88-9023-4EAD-9BF2-A5D31A30E6F3}" sibTransId="{0529465B-C173-4B9D-A450-569C0CEA7DC1}"/>
    <dgm:cxn modelId="{18191920-32D3-45BF-80CF-A7F6DFCEC6B6}" srcId="{47FECE76-D258-407A-9ABE-C96A478157A2}" destId="{E0A0B2E5-3E9A-41CB-838F-D1F589BEAA6B}" srcOrd="0" destOrd="0" parTransId="{3D1D9F4A-1EDF-416B-940E-880DCCAB973D}" sibTransId="{67C8820A-E5CA-415F-8D03-C273BD6A4712}"/>
    <dgm:cxn modelId="{A26B1BD4-F76D-44E2-9677-C024C55E4506}" type="presOf" srcId="{7A996C8D-7A83-4657-A838-C32AD72ACE65}" destId="{48F849A0-CF6B-4BED-9428-9AE573805BFB}" srcOrd="0" destOrd="0" presId="urn:microsoft.com/office/officeart/2005/8/layout/hierarchy3"/>
    <dgm:cxn modelId="{777140DC-1273-4CD9-AFF0-C36F21847766}" type="presOf" srcId="{B03600C2-11A7-4D04-A565-ED0CD202074C}" destId="{473097C8-338F-47DC-BEAB-1622E4D1CEA2}" srcOrd="0" destOrd="0" presId="urn:microsoft.com/office/officeart/2005/8/layout/hierarchy3"/>
    <dgm:cxn modelId="{5CDE478E-0B46-45C2-B5A1-59181E28404B}" type="presOf" srcId="{47FECE76-D258-407A-9ABE-C96A478157A2}" destId="{05FC9D61-65B9-4D97-97F1-B0BAE939741A}" srcOrd="1" destOrd="0" presId="urn:microsoft.com/office/officeart/2005/8/layout/hierarchy3"/>
    <dgm:cxn modelId="{631F354A-D204-43F9-91AC-01527E9A0373}" type="presOf" srcId="{DB604928-CB20-42B2-8CE2-97895EABDD76}" destId="{D9F735C2-72EA-42A9-A7DD-D7C6194372F9}" srcOrd="0" destOrd="0" presId="urn:microsoft.com/office/officeart/2005/8/layout/hierarchy3"/>
    <dgm:cxn modelId="{8B4DBC32-7303-4FC9-A69F-7C1E6522910B}" type="presOf" srcId="{27CE9035-E054-4388-BB71-69FDE145032D}" destId="{4CBC6EAD-1CC3-4563-9862-0D36A1605F47}" srcOrd="0" destOrd="0" presId="urn:microsoft.com/office/officeart/2005/8/layout/hierarchy3"/>
    <dgm:cxn modelId="{302A1C59-292F-4B07-A9B3-83D9A0D03282}" srcId="{47FECE76-D258-407A-9ABE-C96A478157A2}" destId="{7A996C8D-7A83-4657-A838-C32AD72ACE65}" srcOrd="1" destOrd="0" parTransId="{D8A92CCC-F14E-4F08-ADF0-E8D5D0D2353F}" sibTransId="{1E443EC4-7BD2-456A-954F-492DD67F3F1E}"/>
    <dgm:cxn modelId="{01BE400A-8153-4B96-BC01-E1C186DA4618}" type="presOf" srcId="{3D1D9F4A-1EDF-416B-940E-880DCCAB973D}" destId="{AED95E0C-F2F7-4721-BB48-CD19719CA767}" srcOrd="0" destOrd="0" presId="urn:microsoft.com/office/officeart/2005/8/layout/hierarchy3"/>
    <dgm:cxn modelId="{27056665-EBAC-4763-B865-8AC29FA07691}" type="presOf" srcId="{47FECE76-D258-407A-9ABE-C96A478157A2}" destId="{90B387BE-52E7-4797-8AC1-C657CA68BA8A}" srcOrd="0" destOrd="0" presId="urn:microsoft.com/office/officeart/2005/8/layout/hierarchy3"/>
    <dgm:cxn modelId="{6EF4CE5D-D2E1-4C3A-AF86-2101537F327D}" type="presOf" srcId="{DB604928-CB20-42B2-8CE2-97895EABDD76}" destId="{9E935BDE-0D06-4D62-A668-49B97D9F69FB}" srcOrd="1" destOrd="0" presId="urn:microsoft.com/office/officeart/2005/8/layout/hierarchy3"/>
    <dgm:cxn modelId="{4DDC220E-8B21-4235-B6DF-D4610CDE21CA}" type="presOf" srcId="{D8A92CCC-F14E-4F08-ADF0-E8D5D0D2353F}" destId="{DA246743-11CA-4336-B304-AC44977E72BE}" srcOrd="0" destOrd="0" presId="urn:microsoft.com/office/officeart/2005/8/layout/hierarchy3"/>
    <dgm:cxn modelId="{0451373E-B233-49BF-B635-37AF704FA406}" type="presParOf" srcId="{410B9011-B356-44E3-B5E7-733172E4EF53}" destId="{762F1DAA-71BE-4CD6-8E5D-200B07C00BDF}" srcOrd="0" destOrd="0" presId="urn:microsoft.com/office/officeart/2005/8/layout/hierarchy3"/>
    <dgm:cxn modelId="{97B033C1-30DE-4E5D-A164-CA1FB678D8D7}" type="presParOf" srcId="{762F1DAA-71BE-4CD6-8E5D-200B07C00BDF}" destId="{63585A2A-7FB8-4F75-95E8-23213F52E672}" srcOrd="0" destOrd="0" presId="urn:microsoft.com/office/officeart/2005/8/layout/hierarchy3"/>
    <dgm:cxn modelId="{7CE69933-A28B-46F2-B2AC-2408EF65A952}" type="presParOf" srcId="{63585A2A-7FB8-4F75-95E8-23213F52E672}" destId="{90B387BE-52E7-4797-8AC1-C657CA68BA8A}" srcOrd="0" destOrd="0" presId="urn:microsoft.com/office/officeart/2005/8/layout/hierarchy3"/>
    <dgm:cxn modelId="{1ABD0FF2-7A07-4EA4-B920-61319A184899}" type="presParOf" srcId="{63585A2A-7FB8-4F75-95E8-23213F52E672}" destId="{05FC9D61-65B9-4D97-97F1-B0BAE939741A}" srcOrd="1" destOrd="0" presId="urn:microsoft.com/office/officeart/2005/8/layout/hierarchy3"/>
    <dgm:cxn modelId="{A9677773-0624-44C0-820F-7A9DE823EDE3}" type="presParOf" srcId="{762F1DAA-71BE-4CD6-8E5D-200B07C00BDF}" destId="{F10BB385-351D-4BF3-8E07-4E98C844EC65}" srcOrd="1" destOrd="0" presId="urn:microsoft.com/office/officeart/2005/8/layout/hierarchy3"/>
    <dgm:cxn modelId="{89286C2A-A7D7-4953-B425-53F22A51A71C}" type="presParOf" srcId="{F10BB385-351D-4BF3-8E07-4E98C844EC65}" destId="{AED95E0C-F2F7-4721-BB48-CD19719CA767}" srcOrd="0" destOrd="0" presId="urn:microsoft.com/office/officeart/2005/8/layout/hierarchy3"/>
    <dgm:cxn modelId="{0B0F6D70-0D0D-4CA8-B063-4B06A52D81BA}" type="presParOf" srcId="{F10BB385-351D-4BF3-8E07-4E98C844EC65}" destId="{5982BCF2-07E3-4356-AD34-327F147B2CF8}" srcOrd="1" destOrd="0" presId="urn:microsoft.com/office/officeart/2005/8/layout/hierarchy3"/>
    <dgm:cxn modelId="{48C20E70-D3F4-4998-800E-047866C84F47}" type="presParOf" srcId="{F10BB385-351D-4BF3-8E07-4E98C844EC65}" destId="{DA246743-11CA-4336-B304-AC44977E72BE}" srcOrd="2" destOrd="0" presId="urn:microsoft.com/office/officeart/2005/8/layout/hierarchy3"/>
    <dgm:cxn modelId="{9FC1A547-E8CE-43F6-BFF5-DC5E44631771}" type="presParOf" srcId="{F10BB385-351D-4BF3-8E07-4E98C844EC65}" destId="{48F849A0-CF6B-4BED-9428-9AE573805BFB}" srcOrd="3" destOrd="0" presId="urn:microsoft.com/office/officeart/2005/8/layout/hierarchy3"/>
    <dgm:cxn modelId="{972ED84C-1ED4-48AE-BE84-937EC9B7296D}" type="presParOf" srcId="{410B9011-B356-44E3-B5E7-733172E4EF53}" destId="{81C80C55-87B0-4CC2-8E72-38D9764116A2}" srcOrd="1" destOrd="0" presId="urn:microsoft.com/office/officeart/2005/8/layout/hierarchy3"/>
    <dgm:cxn modelId="{2E0ACDE3-7F3A-43D1-AA3C-E55ECBBEC8D1}" type="presParOf" srcId="{81C80C55-87B0-4CC2-8E72-38D9764116A2}" destId="{CD805356-8C1D-473A-8F58-63A4A7D0A377}" srcOrd="0" destOrd="0" presId="urn:microsoft.com/office/officeart/2005/8/layout/hierarchy3"/>
    <dgm:cxn modelId="{314B222C-50F4-4D68-BFBF-489AFA21AFAA}" type="presParOf" srcId="{CD805356-8C1D-473A-8F58-63A4A7D0A377}" destId="{D9F735C2-72EA-42A9-A7DD-D7C6194372F9}" srcOrd="0" destOrd="0" presId="urn:microsoft.com/office/officeart/2005/8/layout/hierarchy3"/>
    <dgm:cxn modelId="{E44AA1BE-0713-425E-8DCB-03D4053A1D0B}" type="presParOf" srcId="{CD805356-8C1D-473A-8F58-63A4A7D0A377}" destId="{9E935BDE-0D06-4D62-A668-49B97D9F69FB}" srcOrd="1" destOrd="0" presId="urn:microsoft.com/office/officeart/2005/8/layout/hierarchy3"/>
    <dgm:cxn modelId="{8183DA09-EEC6-47D3-BA62-96197AEF2FF0}" type="presParOf" srcId="{81C80C55-87B0-4CC2-8E72-38D9764116A2}" destId="{28990610-815E-47B1-9715-1D3AE4259C8B}" srcOrd="1" destOrd="0" presId="urn:microsoft.com/office/officeart/2005/8/layout/hierarchy3"/>
    <dgm:cxn modelId="{DDE673BE-5C2E-4050-91E2-5896F98BDE49}" type="presParOf" srcId="{28990610-815E-47B1-9715-1D3AE4259C8B}" destId="{4CBC6EAD-1CC3-4563-9862-0D36A1605F47}" srcOrd="0" destOrd="0" presId="urn:microsoft.com/office/officeart/2005/8/layout/hierarchy3"/>
    <dgm:cxn modelId="{3707FEA3-0368-4527-9252-D11A4697A9B0}" type="presParOf" srcId="{28990610-815E-47B1-9715-1D3AE4259C8B}" destId="{473097C8-338F-47DC-BEAB-1622E4D1CEA2}"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3CBA5-1702-42A1-82B9-4E0ED9B6AF99}">
      <dsp:nvSpPr>
        <dsp:cNvPr id="0" name=""/>
        <dsp:cNvSpPr/>
      </dsp:nvSpPr>
      <dsp:spPr>
        <a:xfrm>
          <a:off x="959" y="0"/>
          <a:ext cx="2494380" cy="4104456"/>
        </a:xfrm>
        <a:prstGeom prst="roundRect">
          <a:avLst>
            <a:gd name="adj" fmla="val 10000"/>
          </a:avLst>
        </a:prstGeom>
        <a:solidFill>
          <a:srgbClr val="FCE4EC"/>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a:latin typeface="微軟正黑體" pitchFamily="34" charset="-120"/>
              <a:ea typeface="微軟正黑體" pitchFamily="34" charset="-120"/>
            </a:rPr>
            <a:t>國家教育研究院</a:t>
          </a:r>
          <a:endParaRPr lang="zh-TW" altLang="en-US" sz="2400" b="1" kern="1200" dirty="0">
            <a:latin typeface="微軟正黑體" pitchFamily="34" charset="-120"/>
            <a:ea typeface="微軟正黑體" pitchFamily="34" charset="-120"/>
          </a:endParaRPr>
        </a:p>
      </dsp:txBody>
      <dsp:txXfrm>
        <a:off x="959" y="0"/>
        <a:ext cx="2494380" cy="1231336"/>
      </dsp:txXfrm>
    </dsp:sp>
    <dsp:sp modelId="{A4A104F7-4D6B-4510-A434-A027A37D4C3F}">
      <dsp:nvSpPr>
        <dsp:cNvPr id="0" name=""/>
        <dsp:cNvSpPr/>
      </dsp:nvSpPr>
      <dsp:spPr>
        <a:xfrm>
          <a:off x="250397" y="1231336"/>
          <a:ext cx="1995504" cy="2667896"/>
        </a:xfrm>
        <a:prstGeom prst="roundRect">
          <a:avLst>
            <a:gd name="adj" fmla="val 10000"/>
          </a:avLst>
        </a:prstGeom>
        <a:solidFill>
          <a:srgbClr val="D81B60"/>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zh-TW" altLang="en-US" sz="2200" b="0" kern="1200" dirty="0">
              <a:effectLst/>
              <a:latin typeface="微軟正黑體" panose="020B0604030504040204" pitchFamily="34" charset="-120"/>
              <a:ea typeface="微軟正黑體" panose="020B0604030504040204" pitchFamily="34" charset="-120"/>
            </a:rPr>
            <a:t>十二年國民</a:t>
          </a:r>
          <a:r>
            <a:rPr lang="en-US" altLang="zh-TW" sz="2200" b="0" kern="1200" dirty="0">
              <a:effectLst/>
              <a:latin typeface="微軟正黑體" panose="020B0604030504040204" pitchFamily="34" charset="-120"/>
              <a:ea typeface="微軟正黑體" panose="020B0604030504040204" pitchFamily="34" charset="-120"/>
            </a:rPr>
            <a:t/>
          </a:r>
          <a:br>
            <a:rPr lang="en-US" altLang="zh-TW" sz="2200" b="0" kern="1200" dirty="0">
              <a:effectLst/>
              <a:latin typeface="微軟正黑體" panose="020B0604030504040204" pitchFamily="34" charset="-120"/>
              <a:ea typeface="微軟正黑體" panose="020B0604030504040204" pitchFamily="34" charset="-120"/>
            </a:rPr>
          </a:br>
          <a:r>
            <a:rPr lang="zh-TW" altLang="en-US" sz="2200" b="0" kern="1200" dirty="0">
              <a:effectLst/>
              <a:latin typeface="微軟正黑體" panose="020B0604030504040204" pitchFamily="34" charset="-120"/>
              <a:ea typeface="微軟正黑體" panose="020B0604030504040204" pitchFamily="34" charset="-120"/>
            </a:rPr>
            <a:t>基本教育課程</a:t>
          </a:r>
          <a:r>
            <a:rPr lang="en-US" altLang="zh-TW" sz="2200" b="0" kern="1200" dirty="0">
              <a:effectLst/>
              <a:latin typeface="微軟正黑體" panose="020B0604030504040204" pitchFamily="34" charset="-120"/>
              <a:ea typeface="微軟正黑體" panose="020B0604030504040204" pitchFamily="34" charset="-120"/>
            </a:rPr>
            <a:t/>
          </a:r>
          <a:br>
            <a:rPr lang="en-US" altLang="zh-TW" sz="2200" b="0" kern="1200" dirty="0">
              <a:effectLst/>
              <a:latin typeface="微軟正黑體" panose="020B0604030504040204" pitchFamily="34" charset="-120"/>
              <a:ea typeface="微軟正黑體" panose="020B0604030504040204" pitchFamily="34" charset="-120"/>
            </a:rPr>
          </a:br>
          <a:r>
            <a:rPr lang="zh-TW" altLang="en-US" sz="2200" b="0" kern="1200" dirty="0">
              <a:effectLst/>
              <a:latin typeface="微軟正黑體" panose="020B0604030504040204" pitchFamily="34" charset="-120"/>
              <a:ea typeface="微軟正黑體" panose="020B0604030504040204" pitchFamily="34" charset="-120"/>
            </a:rPr>
            <a:t>研究發展會</a:t>
          </a:r>
        </a:p>
      </dsp:txBody>
      <dsp:txXfrm>
        <a:off x="308843" y="1289782"/>
        <a:ext cx="1878612" cy="2551004"/>
      </dsp:txXfrm>
    </dsp:sp>
    <dsp:sp modelId="{0F6CDCE7-324C-497F-9927-50FCA3167E58}">
      <dsp:nvSpPr>
        <dsp:cNvPr id="0" name=""/>
        <dsp:cNvSpPr/>
      </dsp:nvSpPr>
      <dsp:spPr>
        <a:xfrm>
          <a:off x="2682417" y="0"/>
          <a:ext cx="2494380" cy="4104456"/>
        </a:xfrm>
        <a:prstGeom prst="roundRect">
          <a:avLst>
            <a:gd name="adj" fmla="val 10000"/>
          </a:avLst>
        </a:prstGeom>
        <a:solidFill>
          <a:srgbClr val="E8F5E9"/>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ts val="3200"/>
            </a:lnSpc>
            <a:spcBef>
              <a:spcPct val="0"/>
            </a:spcBef>
            <a:spcAft>
              <a:spcPts val="0"/>
            </a:spcAft>
          </a:pPr>
          <a:r>
            <a:rPr lang="zh-TW" altLang="en-US" sz="2400" b="1" kern="1200" dirty="0">
              <a:latin typeface="微軟正黑體" pitchFamily="34" charset="-120"/>
              <a:ea typeface="微軟正黑體" pitchFamily="34" charset="-120"/>
            </a:rPr>
            <a:t>教育部</a:t>
          </a:r>
        </a:p>
      </dsp:txBody>
      <dsp:txXfrm>
        <a:off x="2682417" y="0"/>
        <a:ext cx="2494380" cy="1231336"/>
      </dsp:txXfrm>
    </dsp:sp>
    <dsp:sp modelId="{6E9059D8-0211-4DF1-849B-E17407CE14CA}">
      <dsp:nvSpPr>
        <dsp:cNvPr id="0" name=""/>
        <dsp:cNvSpPr/>
      </dsp:nvSpPr>
      <dsp:spPr>
        <a:xfrm>
          <a:off x="2931855" y="1231336"/>
          <a:ext cx="1995504" cy="2667896"/>
        </a:xfrm>
        <a:prstGeom prst="roundRect">
          <a:avLst>
            <a:gd name="adj" fmla="val 10000"/>
          </a:avLst>
        </a:prstGeom>
        <a:solidFill>
          <a:srgbClr val="43A047"/>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zh-TW" altLang="en-US" sz="2200" kern="1200" dirty="0">
              <a:latin typeface="微軟正黑體" panose="020B0604030504040204" pitchFamily="34" charset="-120"/>
              <a:ea typeface="微軟正黑體" panose="020B0604030504040204" pitchFamily="34" charset="-120"/>
            </a:rPr>
            <a:t>高級中等</a:t>
          </a:r>
          <a:r>
            <a:rPr lang="en-US" altLang="zh-TW" sz="2200" kern="1200" dirty="0">
              <a:latin typeface="微軟正黑體" panose="020B0604030504040204" pitchFamily="34" charset="-120"/>
              <a:ea typeface="微軟正黑體" panose="020B0604030504040204" pitchFamily="34" charset="-120"/>
            </a:rPr>
            <a:t/>
          </a:r>
          <a:br>
            <a:rPr lang="en-US" altLang="zh-TW" sz="2200" kern="1200" dirty="0">
              <a:latin typeface="微軟正黑體" panose="020B0604030504040204" pitchFamily="34" charset="-120"/>
              <a:ea typeface="微軟正黑體" panose="020B0604030504040204" pitchFamily="34" charset="-120"/>
            </a:rPr>
          </a:br>
          <a:r>
            <a:rPr lang="zh-TW" altLang="en-US" sz="2200" kern="1200" dirty="0">
              <a:latin typeface="微軟正黑體" panose="020B0604030504040204" pitchFamily="34" charset="-120"/>
              <a:ea typeface="微軟正黑體" panose="020B0604030504040204" pitchFamily="34" charset="-120"/>
            </a:rPr>
            <a:t>以下學校</a:t>
          </a:r>
          <a:r>
            <a:rPr lang="en-US" altLang="zh-TW" sz="2200" kern="1200" dirty="0">
              <a:latin typeface="微軟正黑體" panose="020B0604030504040204" pitchFamily="34" charset="-120"/>
              <a:ea typeface="微軟正黑體" panose="020B0604030504040204" pitchFamily="34" charset="-120"/>
            </a:rPr>
            <a:t/>
          </a:r>
          <a:br>
            <a:rPr lang="en-US" altLang="zh-TW" sz="2200" kern="1200" dirty="0">
              <a:latin typeface="微軟正黑體" panose="020B0604030504040204" pitchFamily="34" charset="-120"/>
              <a:ea typeface="微軟正黑體" panose="020B0604030504040204" pitchFamily="34" charset="-120"/>
            </a:rPr>
          </a:br>
          <a:r>
            <a:rPr lang="zh-TW" altLang="en-US" sz="2200" kern="1200" dirty="0">
              <a:latin typeface="微軟正黑體" panose="020B0604030504040204" pitchFamily="34" charset="-120"/>
              <a:ea typeface="微軟正黑體" panose="020B0604030504040204" pitchFamily="34" charset="-120"/>
            </a:rPr>
            <a:t>課程審議會</a:t>
          </a:r>
        </a:p>
      </dsp:txBody>
      <dsp:txXfrm>
        <a:off x="2990301" y="1289782"/>
        <a:ext cx="1878612" cy="2551004"/>
      </dsp:txXfrm>
    </dsp:sp>
    <dsp:sp modelId="{6C33CF15-F947-493A-B2FF-50B87AE0E1AF}">
      <dsp:nvSpPr>
        <dsp:cNvPr id="0" name=""/>
        <dsp:cNvSpPr/>
      </dsp:nvSpPr>
      <dsp:spPr>
        <a:xfrm>
          <a:off x="5363876" y="0"/>
          <a:ext cx="2494380" cy="4104456"/>
        </a:xfrm>
        <a:prstGeom prst="roundRect">
          <a:avLst>
            <a:gd name="adj" fmla="val 10000"/>
          </a:avLst>
        </a:prstGeom>
        <a:solidFill>
          <a:srgbClr val="E3F2FD"/>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ts val="2880"/>
            </a:lnSpc>
            <a:spcBef>
              <a:spcPct val="0"/>
            </a:spcBef>
            <a:spcAft>
              <a:spcPts val="0"/>
            </a:spcAft>
          </a:pPr>
          <a:r>
            <a:rPr lang="zh-TW" altLang="en-US" sz="2400" b="1" kern="1200">
              <a:latin typeface="微軟正黑體" pitchFamily="34" charset="-120"/>
              <a:ea typeface="微軟正黑體" pitchFamily="34" charset="-120"/>
            </a:rPr>
            <a:t>支持</a:t>
          </a:r>
          <a:r>
            <a:rPr lang="zh-TW" altLang="en-US" sz="2400" b="1" kern="1200" dirty="0">
              <a:latin typeface="微軟正黑體" pitchFamily="34" charset="-120"/>
              <a:ea typeface="微軟正黑體" pitchFamily="34" charset="-120"/>
            </a:rPr>
            <a:t>系統</a:t>
          </a:r>
          <a:r>
            <a:rPr lang="en-US" altLang="zh-TW" sz="2400" b="1" kern="1200" dirty="0">
              <a:latin typeface="微軟正黑體" pitchFamily="34" charset="-120"/>
              <a:ea typeface="微軟正黑體" pitchFamily="34" charset="-120"/>
            </a:rPr>
            <a:t/>
          </a:r>
          <a:br>
            <a:rPr lang="en-US" altLang="zh-TW" sz="2400" b="1" kern="1200" dirty="0">
              <a:latin typeface="微軟正黑體" pitchFamily="34" charset="-120"/>
              <a:ea typeface="微軟正黑體" pitchFamily="34" charset="-120"/>
            </a:rPr>
          </a:br>
          <a:r>
            <a:rPr lang="zh-TW" altLang="en-US" sz="2400" b="1" kern="1200" dirty="0">
              <a:latin typeface="微軟正黑體" pitchFamily="34" charset="-120"/>
              <a:ea typeface="微軟正黑體" pitchFamily="34" charset="-120"/>
            </a:rPr>
            <a:t>夥伴協作</a:t>
          </a:r>
          <a:endParaRPr lang="en-US" altLang="zh-TW" sz="2400" b="1" kern="1200" dirty="0">
            <a:latin typeface="微軟正黑體" pitchFamily="34" charset="-120"/>
            <a:ea typeface="微軟正黑體" pitchFamily="34" charset="-120"/>
          </a:endParaRPr>
        </a:p>
      </dsp:txBody>
      <dsp:txXfrm>
        <a:off x="5363876" y="0"/>
        <a:ext cx="2494380" cy="1231336"/>
      </dsp:txXfrm>
    </dsp:sp>
    <dsp:sp modelId="{B8DFAAB5-7550-4863-8580-4134C0D65A2F}">
      <dsp:nvSpPr>
        <dsp:cNvPr id="0" name=""/>
        <dsp:cNvSpPr/>
      </dsp:nvSpPr>
      <dsp:spPr>
        <a:xfrm>
          <a:off x="5514058" y="1231687"/>
          <a:ext cx="2194016" cy="806361"/>
        </a:xfrm>
        <a:prstGeom prst="roundRect">
          <a:avLst>
            <a:gd name="adj" fmla="val 10000"/>
          </a:avLst>
        </a:prstGeom>
        <a:solidFill>
          <a:srgbClr val="1E88E5"/>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zh-TW" altLang="en-US" sz="2200" b="0" kern="1200">
              <a:ln/>
              <a:effectLst/>
              <a:latin typeface="微軟正黑體" panose="020B0604030504040204" pitchFamily="34" charset="-120"/>
              <a:ea typeface="微軟正黑體" panose="020B0604030504040204" pitchFamily="34" charset="-120"/>
            </a:rPr>
            <a:t>課程推動</a:t>
          </a:r>
          <a:r>
            <a:rPr lang="en-US" altLang="zh-TW" sz="2200" b="0" kern="1200">
              <a:ln/>
              <a:effectLst/>
              <a:latin typeface="微軟正黑體" panose="020B0604030504040204" pitchFamily="34" charset="-120"/>
              <a:ea typeface="微軟正黑體" panose="020B0604030504040204" pitchFamily="34" charset="-120"/>
            </a:rPr>
            <a:t/>
          </a:r>
          <a:br>
            <a:rPr lang="en-US" altLang="zh-TW" sz="2200" b="0" kern="1200">
              <a:ln/>
              <a:effectLst/>
              <a:latin typeface="微軟正黑體" panose="020B0604030504040204" pitchFamily="34" charset="-120"/>
              <a:ea typeface="微軟正黑體" panose="020B0604030504040204" pitchFamily="34" charset="-120"/>
            </a:rPr>
          </a:br>
          <a:r>
            <a:rPr lang="zh-TW" altLang="en-US" sz="2200" b="0" kern="1200">
              <a:ln/>
              <a:effectLst/>
              <a:latin typeface="微軟正黑體" panose="020B0604030504040204" pitchFamily="34" charset="-120"/>
              <a:ea typeface="微軟正黑體" panose="020B0604030504040204" pitchFamily="34" charset="-120"/>
            </a:rPr>
            <a:t>與</a:t>
          </a:r>
          <a:r>
            <a:rPr lang="zh-TW" altLang="en-US" sz="2200" b="0" kern="1200" dirty="0">
              <a:ln/>
              <a:effectLst/>
              <a:latin typeface="微軟正黑體" panose="020B0604030504040204" pitchFamily="34" charset="-120"/>
              <a:ea typeface="微軟正黑體" panose="020B0604030504040204" pitchFamily="34" charset="-120"/>
            </a:rPr>
            <a:t>實施系統</a:t>
          </a:r>
          <a:endParaRPr lang="zh-TW" altLang="en-US" sz="2200" b="0" kern="1200" dirty="0">
            <a:effectLst/>
            <a:latin typeface="微軟正黑體" panose="020B0604030504040204" pitchFamily="34" charset="-120"/>
            <a:ea typeface="微軟正黑體" panose="020B0604030504040204" pitchFamily="34" charset="-120"/>
          </a:endParaRPr>
        </a:p>
      </dsp:txBody>
      <dsp:txXfrm>
        <a:off x="5537676" y="1255305"/>
        <a:ext cx="2146780" cy="759125"/>
      </dsp:txXfrm>
    </dsp:sp>
    <dsp:sp modelId="{BCED6967-3DA9-4373-8E91-2321015E54E8}">
      <dsp:nvSpPr>
        <dsp:cNvPr id="0" name=""/>
        <dsp:cNvSpPr/>
      </dsp:nvSpPr>
      <dsp:spPr>
        <a:xfrm>
          <a:off x="5516562" y="2162104"/>
          <a:ext cx="2189008" cy="806361"/>
        </a:xfrm>
        <a:prstGeom prst="roundRect">
          <a:avLst>
            <a:gd name="adj" fmla="val 10000"/>
          </a:avLst>
        </a:prstGeom>
        <a:solidFill>
          <a:srgbClr val="1E88E5"/>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b="0" kern="1200" dirty="0" err="1">
              <a:ln/>
              <a:effectLst/>
              <a:latin typeface="微軟正黑體" panose="020B0604030504040204" pitchFamily="34" charset="-120"/>
              <a:ea typeface="微軟正黑體" panose="020B0604030504040204" pitchFamily="34" charset="-120"/>
            </a:rPr>
            <a:t>師資培育與教師專業發展系統</a:t>
          </a:r>
          <a:endParaRPr lang="zh-TW" altLang="en-US" sz="2200" b="0" kern="1200" dirty="0">
            <a:ln/>
            <a:effectLst/>
            <a:latin typeface="微軟正黑體" panose="020B0604030504040204" pitchFamily="34" charset="-120"/>
            <a:ea typeface="微軟正黑體" panose="020B0604030504040204" pitchFamily="34" charset="-120"/>
          </a:endParaRPr>
        </a:p>
      </dsp:txBody>
      <dsp:txXfrm>
        <a:off x="5540180" y="2185722"/>
        <a:ext cx="2141772" cy="759125"/>
      </dsp:txXfrm>
    </dsp:sp>
    <dsp:sp modelId="{2E3E7EC0-401A-47EF-931A-C45752A88EC3}">
      <dsp:nvSpPr>
        <dsp:cNvPr id="0" name=""/>
        <dsp:cNvSpPr/>
      </dsp:nvSpPr>
      <dsp:spPr>
        <a:xfrm>
          <a:off x="5514058" y="3092521"/>
          <a:ext cx="2194016" cy="806361"/>
        </a:xfrm>
        <a:prstGeom prst="roundRect">
          <a:avLst>
            <a:gd name="adj" fmla="val 10000"/>
          </a:avLst>
        </a:prstGeom>
        <a:solidFill>
          <a:srgbClr val="1E88E5"/>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b="0" kern="1200">
              <a:ln/>
              <a:effectLst/>
              <a:latin typeface="微軟正黑體" panose="020B0604030504040204" pitchFamily="34" charset="-120"/>
              <a:ea typeface="微軟正黑體" panose="020B0604030504040204" pitchFamily="34" charset="-120"/>
            </a:rPr>
            <a:t>評量與入學</a:t>
          </a:r>
          <a:br>
            <a:rPr lang="en-US" sz="2200" b="0" kern="1200">
              <a:ln/>
              <a:effectLst/>
              <a:latin typeface="微軟正黑體" panose="020B0604030504040204" pitchFamily="34" charset="-120"/>
              <a:ea typeface="微軟正黑體" panose="020B0604030504040204" pitchFamily="34" charset="-120"/>
            </a:rPr>
          </a:br>
          <a:r>
            <a:rPr lang="en-US" sz="2200" b="0" kern="1200">
              <a:ln/>
              <a:effectLst/>
              <a:latin typeface="微軟正黑體" panose="020B0604030504040204" pitchFamily="34" charset="-120"/>
              <a:ea typeface="微軟正黑體" panose="020B0604030504040204" pitchFamily="34" charset="-120"/>
            </a:rPr>
            <a:t>制度系統</a:t>
          </a:r>
          <a:endParaRPr lang="zh-TW" altLang="en-US" sz="2200" b="0" kern="1200" dirty="0">
            <a:ln/>
            <a:effectLst/>
            <a:latin typeface="微軟正黑體" panose="020B0604030504040204" pitchFamily="34" charset="-120"/>
            <a:ea typeface="微軟正黑體" panose="020B0604030504040204" pitchFamily="34" charset="-120"/>
          </a:endParaRPr>
        </a:p>
      </dsp:txBody>
      <dsp:txXfrm>
        <a:off x="5537676" y="3116139"/>
        <a:ext cx="2146780" cy="7591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387BE-52E7-4797-8AC1-C657CA68BA8A}">
      <dsp:nvSpPr>
        <dsp:cNvPr id="0" name=""/>
        <dsp:cNvSpPr/>
      </dsp:nvSpPr>
      <dsp:spPr>
        <a:xfrm>
          <a:off x="5149" y="1223938"/>
          <a:ext cx="4344518" cy="790143"/>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zh-TW" altLang="en-US" sz="3200" b="1" i="0" kern="1200" dirty="0">
              <a:latin typeface="Taipei Sans TC Beta" pitchFamily="2" charset="-120"/>
              <a:ea typeface="Taipei Sans TC Beta" pitchFamily="2" charset="-120"/>
            </a:rPr>
            <a:t>國小英語課程</a:t>
          </a:r>
        </a:p>
      </dsp:txBody>
      <dsp:txXfrm>
        <a:off x="28291" y="1247080"/>
        <a:ext cx="4298234" cy="743859"/>
      </dsp:txXfrm>
    </dsp:sp>
    <dsp:sp modelId="{AED95E0C-F2F7-4721-BB48-CD19719CA767}">
      <dsp:nvSpPr>
        <dsp:cNvPr id="0" name=""/>
        <dsp:cNvSpPr/>
      </dsp:nvSpPr>
      <dsp:spPr>
        <a:xfrm>
          <a:off x="439601" y="2014081"/>
          <a:ext cx="434451" cy="492178"/>
        </a:xfrm>
        <a:custGeom>
          <a:avLst/>
          <a:gdLst/>
          <a:ahLst/>
          <a:cxnLst/>
          <a:rect l="0" t="0" r="0" b="0"/>
          <a:pathLst>
            <a:path>
              <a:moveTo>
                <a:pt x="0" y="0"/>
              </a:moveTo>
              <a:lnTo>
                <a:pt x="0" y="492178"/>
              </a:lnTo>
              <a:lnTo>
                <a:pt x="434451" y="4921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82BCF2-07E3-4356-AD34-327F147B2CF8}">
      <dsp:nvSpPr>
        <dsp:cNvPr id="0" name=""/>
        <dsp:cNvSpPr/>
      </dsp:nvSpPr>
      <dsp:spPr>
        <a:xfrm>
          <a:off x="874053" y="2178141"/>
          <a:ext cx="3707985" cy="6562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zh-TW" altLang="en-US" sz="1600" b="0" kern="1200" dirty="0">
              <a:solidFill>
                <a:srgbClr val="1B587C">
                  <a:lumMod val="50000"/>
                </a:srgbClr>
              </a:solidFill>
              <a:latin typeface="Taipei Sans TC Beta" pitchFamily="2" charset="-120"/>
              <a:ea typeface="Taipei Sans TC Beta" pitchFamily="2" charset="-120"/>
              <a:cs typeface="+mn-cs"/>
            </a:rPr>
            <a:t>第一學習階段鼓勵</a:t>
          </a:r>
          <a:r>
            <a:rPr lang="zh-TW" altLang="en-US" sz="1600" b="0" kern="1200" dirty="0" smtClean="0">
              <a:solidFill>
                <a:srgbClr val="1B587C">
                  <a:lumMod val="50000"/>
                </a:srgbClr>
              </a:solidFill>
              <a:latin typeface="Taipei Sans TC Beta" pitchFamily="2" charset="-120"/>
              <a:ea typeface="Taipei Sans TC Beta" pitchFamily="2" charset="-120"/>
              <a:cs typeface="+mn-cs"/>
            </a:rPr>
            <a:t>融入</a:t>
          </a:r>
          <a:r>
            <a:rPr lang="en-US" altLang="zh-TW" sz="1600" b="0" kern="1200" dirty="0" smtClean="0">
              <a:solidFill>
                <a:srgbClr val="1B587C">
                  <a:lumMod val="50000"/>
                </a:srgbClr>
              </a:solidFill>
              <a:latin typeface="Taipei Sans TC Beta" pitchFamily="2" charset="-120"/>
              <a:ea typeface="Taipei Sans TC Beta" pitchFamily="2" charset="-120"/>
              <a:cs typeface="+mn-cs"/>
            </a:rPr>
            <a:t>1-2</a:t>
          </a:r>
          <a:r>
            <a:rPr lang="zh-TW" altLang="en-US" sz="1600" b="0" kern="1200" dirty="0">
              <a:solidFill>
                <a:srgbClr val="1B587C">
                  <a:lumMod val="50000"/>
                </a:srgbClr>
              </a:solidFill>
              <a:latin typeface="Taipei Sans TC Beta" pitchFamily="2" charset="-120"/>
              <a:ea typeface="Taipei Sans TC Beta" pitchFamily="2" charset="-120"/>
              <a:cs typeface="+mn-cs"/>
            </a:rPr>
            <a:t>節</a:t>
          </a:r>
        </a:p>
      </dsp:txBody>
      <dsp:txXfrm>
        <a:off x="893274" y="2197362"/>
        <a:ext cx="3669543" cy="617795"/>
      </dsp:txXfrm>
    </dsp:sp>
    <dsp:sp modelId="{DA246743-11CA-4336-B304-AC44977E72BE}">
      <dsp:nvSpPr>
        <dsp:cNvPr id="0" name=""/>
        <dsp:cNvSpPr/>
      </dsp:nvSpPr>
      <dsp:spPr>
        <a:xfrm>
          <a:off x="439601" y="2014081"/>
          <a:ext cx="434451" cy="1312475"/>
        </a:xfrm>
        <a:custGeom>
          <a:avLst/>
          <a:gdLst/>
          <a:ahLst/>
          <a:cxnLst/>
          <a:rect l="0" t="0" r="0" b="0"/>
          <a:pathLst>
            <a:path>
              <a:moveTo>
                <a:pt x="0" y="0"/>
              </a:moveTo>
              <a:lnTo>
                <a:pt x="0" y="1312475"/>
              </a:lnTo>
              <a:lnTo>
                <a:pt x="434451" y="13124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F849A0-CF6B-4BED-9428-9AE573805BFB}">
      <dsp:nvSpPr>
        <dsp:cNvPr id="0" name=""/>
        <dsp:cNvSpPr/>
      </dsp:nvSpPr>
      <dsp:spPr>
        <a:xfrm>
          <a:off x="874053" y="2998438"/>
          <a:ext cx="3707985" cy="6562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zh-TW" altLang="en-US" sz="1600" b="0" kern="1200" dirty="0">
              <a:solidFill>
                <a:srgbClr val="1B587C">
                  <a:lumMod val="50000"/>
                </a:srgbClr>
              </a:solidFill>
              <a:latin typeface="Taipei Sans TC Beta" pitchFamily="2" charset="-120"/>
              <a:ea typeface="Taipei Sans TC Beta" pitchFamily="2" charset="-120"/>
              <a:cs typeface="+mn-cs"/>
            </a:rPr>
            <a:t>第二三學習階段鼓勵融入</a:t>
          </a:r>
          <a:r>
            <a:rPr lang="en-US" altLang="zh-TW" sz="1600" b="0" kern="1200" dirty="0">
              <a:solidFill>
                <a:srgbClr val="1B587C">
                  <a:lumMod val="50000"/>
                </a:srgbClr>
              </a:solidFill>
              <a:latin typeface="Taipei Sans TC Beta" pitchFamily="2" charset="-120"/>
              <a:ea typeface="Taipei Sans TC Beta" pitchFamily="2" charset="-120"/>
              <a:cs typeface="+mn-cs"/>
            </a:rPr>
            <a:t>1</a:t>
          </a:r>
          <a:r>
            <a:rPr lang="zh-TW" altLang="en-US" sz="1600" b="0" kern="1200" dirty="0">
              <a:solidFill>
                <a:srgbClr val="1B587C">
                  <a:lumMod val="50000"/>
                </a:srgbClr>
              </a:solidFill>
              <a:latin typeface="Taipei Sans TC Beta" pitchFamily="2" charset="-120"/>
              <a:ea typeface="Taipei Sans TC Beta" pitchFamily="2" charset="-120"/>
              <a:cs typeface="+mn-cs"/>
            </a:rPr>
            <a:t>節</a:t>
          </a:r>
        </a:p>
      </dsp:txBody>
      <dsp:txXfrm>
        <a:off x="893274" y="3017659"/>
        <a:ext cx="3669543" cy="617795"/>
      </dsp:txXfrm>
    </dsp:sp>
    <dsp:sp modelId="{D9F735C2-72EA-42A9-A7DD-D7C6194372F9}">
      <dsp:nvSpPr>
        <dsp:cNvPr id="0" name=""/>
        <dsp:cNvSpPr/>
      </dsp:nvSpPr>
      <dsp:spPr>
        <a:xfrm>
          <a:off x="4673823" y="1228479"/>
          <a:ext cx="4021399" cy="769675"/>
        </a:xfrm>
        <a:prstGeom prst="roundRect">
          <a:avLst>
            <a:gd name="adj" fmla="val 10000"/>
          </a:avLst>
        </a:prstGeom>
        <a:solidFill>
          <a:srgbClr val="99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zh-TW" altLang="en-US" sz="3200" b="1" i="0" kern="1200" dirty="0">
              <a:latin typeface="Taipei Sans TC Beta" pitchFamily="2" charset="-120"/>
              <a:ea typeface="Taipei Sans TC Beta" pitchFamily="2" charset="-120"/>
            </a:rPr>
            <a:t>國小科技領域</a:t>
          </a:r>
        </a:p>
      </dsp:txBody>
      <dsp:txXfrm>
        <a:off x="4696366" y="1251022"/>
        <a:ext cx="3976313" cy="724589"/>
      </dsp:txXfrm>
    </dsp:sp>
    <dsp:sp modelId="{4CBC6EAD-1CC3-4563-9862-0D36A1605F47}">
      <dsp:nvSpPr>
        <dsp:cNvPr id="0" name=""/>
        <dsp:cNvSpPr/>
      </dsp:nvSpPr>
      <dsp:spPr>
        <a:xfrm>
          <a:off x="5075963" y="1998154"/>
          <a:ext cx="358833" cy="493212"/>
        </a:xfrm>
        <a:custGeom>
          <a:avLst/>
          <a:gdLst/>
          <a:ahLst/>
          <a:cxnLst/>
          <a:rect l="0" t="0" r="0" b="0"/>
          <a:pathLst>
            <a:path>
              <a:moveTo>
                <a:pt x="0" y="0"/>
              </a:moveTo>
              <a:lnTo>
                <a:pt x="0" y="493212"/>
              </a:lnTo>
              <a:lnTo>
                <a:pt x="358833" y="4932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3097C8-338F-47DC-BEAB-1622E4D1CEA2}">
      <dsp:nvSpPr>
        <dsp:cNvPr id="0" name=""/>
        <dsp:cNvSpPr/>
      </dsp:nvSpPr>
      <dsp:spPr>
        <a:xfrm>
          <a:off x="5434797" y="2167129"/>
          <a:ext cx="3225750" cy="64847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en-US" altLang="zh-TW" sz="1600" b="0" kern="1200" dirty="0">
              <a:solidFill>
                <a:srgbClr val="1B587C">
                  <a:lumMod val="50000"/>
                </a:srgbClr>
              </a:solidFill>
              <a:latin typeface="Taipei Sans TC Beta" pitchFamily="2" charset="-120"/>
              <a:ea typeface="Taipei Sans TC Beta" pitchFamily="2" charset="-120"/>
              <a:cs typeface="+mn-cs"/>
            </a:rPr>
            <a:t>3-6</a:t>
          </a:r>
          <a:r>
            <a:rPr lang="zh-TW" altLang="en-US" sz="1600" b="0" kern="1200" dirty="0">
              <a:solidFill>
                <a:srgbClr val="1B587C">
                  <a:lumMod val="50000"/>
                </a:srgbClr>
              </a:solidFill>
              <a:latin typeface="Taipei Sans TC Beta" pitchFamily="2" charset="-120"/>
              <a:ea typeface="Taipei Sans TC Beta" pitchFamily="2" charset="-120"/>
              <a:cs typeface="+mn-cs"/>
            </a:rPr>
            <a:t>年級鼓勵融入</a:t>
          </a:r>
          <a:r>
            <a:rPr lang="en-US" altLang="zh-TW" sz="1600" b="0" kern="1200" dirty="0">
              <a:solidFill>
                <a:srgbClr val="1B587C">
                  <a:lumMod val="50000"/>
                </a:srgbClr>
              </a:solidFill>
              <a:latin typeface="Taipei Sans TC Beta" pitchFamily="2" charset="-120"/>
              <a:ea typeface="Taipei Sans TC Beta" pitchFamily="2" charset="-120"/>
              <a:cs typeface="+mn-cs"/>
            </a:rPr>
            <a:t>1</a:t>
          </a:r>
          <a:r>
            <a:rPr lang="zh-TW" altLang="en-US" sz="1600" b="0" kern="1200" dirty="0">
              <a:solidFill>
                <a:srgbClr val="1B587C">
                  <a:lumMod val="50000"/>
                </a:srgbClr>
              </a:solidFill>
              <a:latin typeface="Taipei Sans TC Beta" pitchFamily="2" charset="-120"/>
              <a:ea typeface="Taipei Sans TC Beta" pitchFamily="2" charset="-120"/>
              <a:cs typeface="+mn-cs"/>
            </a:rPr>
            <a:t>節</a:t>
          </a:r>
        </a:p>
      </dsp:txBody>
      <dsp:txXfrm>
        <a:off x="5453790" y="2186122"/>
        <a:ext cx="3187764" cy="61048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8.png"/></Relationships>
</file>

<file path=ppt/drawings/drawing1.xml><?xml version="1.0" encoding="utf-8"?>
<c:userShapes xmlns:c="http://schemas.openxmlformats.org/drawingml/2006/chart">
  <cdr:relSizeAnchor xmlns:cdr="http://schemas.openxmlformats.org/drawingml/2006/chartDrawing">
    <cdr:from>
      <cdr:x>0.963</cdr:x>
      <cdr:y>0</cdr:y>
    </cdr:from>
    <cdr:to>
      <cdr:x>0.96349</cdr:x>
      <cdr:y>0.00043</cdr:y>
    </cdr:to>
    <cdr:sp macro="" textlink="">
      <cdr:nvSpPr>
        <cdr:cNvPr id="12289" name="Text Box 1"/>
        <cdr:cNvSpPr txBox="1">
          <a:spLocks xmlns:a="http://schemas.openxmlformats.org/drawingml/2006/main" noChangeArrowheads="1"/>
        </cdr:cNvSpPr>
      </cdr:nvSpPr>
      <cdr:spPr bwMode="auto">
        <a:xfrm xmlns:a="http://schemas.openxmlformats.org/drawingml/2006/main">
          <a:off x="6362700" y="39350"/>
          <a:ext cx="276225" cy="217825"/>
        </a:xfrm>
        <a:prstGeom xmlns:a="http://schemas.openxmlformats.org/drawingml/2006/main" prst="rect">
          <a:avLst/>
        </a:prstGeom>
        <a:noFill xmlns:a="http://schemas.openxmlformats.org/drawingml/2006/main"/>
        <a:ln xmlns:a="http://schemas.openxmlformats.org/drawingml/2006/main" w="1">
          <a:noFill/>
          <a:miter lim="800000"/>
          <a:headEnd/>
          <a:tailEnd/>
        </a:l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endParaRPr lang="en-US" altLang="zh-TW" sz="1150" b="0"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0.34746</cdr:x>
      <cdr:y>0.19676</cdr:y>
    </cdr:from>
    <cdr:to>
      <cdr:x>0.45753</cdr:x>
      <cdr:y>0.25998</cdr:y>
    </cdr:to>
    <cdr:sp macro="" textlink="">
      <cdr:nvSpPr>
        <cdr:cNvPr id="3" name="Text Box 8"/>
        <cdr:cNvSpPr txBox="1">
          <a:spLocks xmlns:a="http://schemas.openxmlformats.org/drawingml/2006/main" noChangeArrowheads="1"/>
        </cdr:cNvSpPr>
      </cdr:nvSpPr>
      <cdr:spPr bwMode="auto">
        <a:xfrm xmlns:a="http://schemas.openxmlformats.org/drawingml/2006/main">
          <a:off x="2952328" y="917251"/>
          <a:ext cx="935259" cy="29471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0"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zh-TW" altLang="en-US" sz="2000" b="1" i="0" u="none" strike="noStrike" baseline="0" dirty="0">
              <a:solidFill>
                <a:srgbClr val="000080"/>
              </a:solidFill>
              <a:latin typeface="微軟正黑體" panose="020B0604030504040204" pitchFamily="34" charset="-120"/>
              <a:ea typeface="微軟正黑體" panose="020B0604030504040204" pitchFamily="34" charset="-120"/>
            </a:rPr>
            <a:t>出生率</a:t>
          </a:r>
        </a:p>
      </cdr:txBody>
    </cdr:sp>
  </cdr:relSizeAnchor>
  <cdr:relSizeAnchor xmlns:cdr="http://schemas.openxmlformats.org/drawingml/2006/chartDrawing">
    <cdr:from>
      <cdr:x>0.31373</cdr:x>
      <cdr:y>0.28161</cdr:y>
    </cdr:from>
    <cdr:to>
      <cdr:x>0.35346</cdr:x>
      <cdr:y>0.37978</cdr:y>
    </cdr:to>
    <cdr:sp macro="" textlink="">
      <cdr:nvSpPr>
        <cdr:cNvPr id="4" name="Line 7"/>
        <cdr:cNvSpPr>
          <a:spLocks xmlns:a="http://schemas.openxmlformats.org/drawingml/2006/main" noChangeShapeType="1"/>
        </cdr:cNvSpPr>
      </cdr:nvSpPr>
      <cdr:spPr bwMode="auto">
        <a:xfrm xmlns:a="http://schemas.openxmlformats.org/drawingml/2006/main" flipH="1">
          <a:off x="2286016" y="1289678"/>
          <a:ext cx="289560" cy="449580"/>
        </a:xfrm>
        <a:prstGeom xmlns:a="http://schemas.openxmlformats.org/drawingml/2006/main" prst="line">
          <a:avLst/>
        </a:prstGeom>
        <a:noFill xmlns:a="http://schemas.openxmlformats.org/drawingml/2006/main"/>
        <a:ln xmlns:a="http://schemas.openxmlformats.org/drawingml/2006/main" w="9525">
          <a:solidFill>
            <a:srgbClr val="000080"/>
          </a:solidFill>
          <a:round/>
          <a:headEnd/>
          <a:tailEnd type="triangle" w="med" len="med"/>
        </a:ln>
      </cdr:spPr>
    </cdr:sp>
  </cdr:relSizeAnchor>
  <cdr:relSizeAnchor xmlns:cdr="http://schemas.openxmlformats.org/drawingml/2006/chartDrawing">
    <cdr:from>
      <cdr:x>0.12712</cdr:x>
      <cdr:y>0.05774</cdr:y>
    </cdr:from>
    <cdr:to>
      <cdr:x>0.3556</cdr:x>
      <cdr:y>0.13574</cdr:y>
    </cdr:to>
    <cdr:sp macro="" textlink="">
      <cdr:nvSpPr>
        <cdr:cNvPr id="8" name="直線圖說文字 2 7"/>
        <cdr:cNvSpPr/>
      </cdr:nvSpPr>
      <cdr:spPr>
        <a:xfrm xmlns:a="http://schemas.openxmlformats.org/drawingml/2006/main">
          <a:off x="1080120" y="269179"/>
          <a:ext cx="1941400" cy="363610"/>
        </a:xfrm>
        <a:prstGeom xmlns:a="http://schemas.openxmlformats.org/drawingml/2006/main" prst="borderCallout2">
          <a:avLst>
            <a:gd name="adj1" fmla="val 18750"/>
            <a:gd name="adj2" fmla="val -8333"/>
            <a:gd name="adj3" fmla="val 18750"/>
            <a:gd name="adj4" fmla="val -16667"/>
            <a:gd name="adj5" fmla="val 83062"/>
            <a:gd name="adj6" fmla="val -26111"/>
          </a:avLst>
        </a:prstGeom>
        <a:solidFill xmlns:a="http://schemas.openxmlformats.org/drawingml/2006/main">
          <a:srgbClr val="1E88E5"/>
        </a:solidFill>
        <a:ln xmlns:a="http://schemas.openxmlformats.org/drawingml/2006/main">
          <a:solidFill>
            <a:srgbClr val="1E88E5"/>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altLang="zh-TW" sz="2200" b="1" dirty="0">
              <a:latin typeface="微軟正黑體" pitchFamily="34" charset="-120"/>
              <a:ea typeface="微軟正黑體" pitchFamily="34" charset="-120"/>
              <a:cs typeface="Times New Roman" panose="02020603050405020304" pitchFamily="18" charset="0"/>
            </a:rPr>
            <a:t>70</a:t>
          </a:r>
          <a:r>
            <a:rPr lang="zh-TW" altLang="en-US" sz="2200" b="1" dirty="0">
              <a:latin typeface="微軟正黑體" pitchFamily="34" charset="-120"/>
              <a:ea typeface="微軟正黑體" pitchFamily="34" charset="-120"/>
              <a:cs typeface="Times New Roman" panose="02020603050405020304" pitchFamily="18" charset="0"/>
            </a:rPr>
            <a:t>年，</a:t>
          </a:r>
          <a:r>
            <a:rPr lang="en-US" altLang="zh-TW" sz="2200" b="1" dirty="0">
              <a:latin typeface="微軟正黑體" pitchFamily="34" charset="-120"/>
              <a:ea typeface="微軟正黑體" pitchFamily="34" charset="-120"/>
              <a:cs typeface="Times New Roman" panose="02020603050405020304" pitchFamily="18" charset="0"/>
            </a:rPr>
            <a:t>41.4</a:t>
          </a:r>
          <a:r>
            <a:rPr lang="zh-TW" altLang="en-US" sz="2200" b="1" dirty="0">
              <a:latin typeface="微軟正黑體" pitchFamily="34" charset="-120"/>
              <a:ea typeface="微軟正黑體" pitchFamily="34" charset="-120"/>
              <a:cs typeface="Times New Roman" panose="02020603050405020304" pitchFamily="18" charset="0"/>
            </a:rPr>
            <a:t>萬</a:t>
          </a:r>
        </a:p>
      </cdr:txBody>
    </cdr:sp>
  </cdr:relSizeAnchor>
  <cdr:relSizeAnchor xmlns:cdr="http://schemas.openxmlformats.org/drawingml/2006/chartDrawing">
    <cdr:from>
      <cdr:x>0</cdr:x>
      <cdr:y>0</cdr:y>
    </cdr:from>
    <cdr:to>
      <cdr:x>0.00335</cdr:x>
      <cdr:y>0.00532</cdr:y>
    </cdr:to>
    <cdr:pic>
      <cdr:nvPicPr>
        <cdr:cNvPr id="9" name="chart">
          <a:extLst xmlns:a="http://schemas.openxmlformats.org/drawingml/2006/main">
            <a:ext uri="{FF2B5EF4-FFF2-40B4-BE49-F238E27FC236}">
              <a16:creationId xmlns:a16="http://schemas.microsoft.com/office/drawing/2014/main" id="{BF3C21BC-6191-7D4A-BC2A-11D1354F32C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0.59322</cdr:x>
      <cdr:y>0.24311</cdr:y>
    </cdr:from>
    <cdr:to>
      <cdr:x>0.83051</cdr:x>
      <cdr:y>0.32111</cdr:y>
    </cdr:to>
    <cdr:sp macro="" textlink="">
      <cdr:nvSpPr>
        <cdr:cNvPr id="10" name="直線圖說文字 2 9"/>
        <cdr:cNvSpPr/>
      </cdr:nvSpPr>
      <cdr:spPr>
        <a:xfrm xmlns:a="http://schemas.openxmlformats.org/drawingml/2006/main">
          <a:off x="5040560" y="1133275"/>
          <a:ext cx="2016224" cy="363610"/>
        </a:xfrm>
        <a:prstGeom xmlns:a="http://schemas.openxmlformats.org/drawingml/2006/main" prst="borderCallout2">
          <a:avLst>
            <a:gd name="adj1" fmla="val 46882"/>
            <a:gd name="adj2" fmla="val -4817"/>
            <a:gd name="adj3" fmla="val 52508"/>
            <a:gd name="adj4" fmla="val -19942"/>
            <a:gd name="adj5" fmla="val 206137"/>
            <a:gd name="adj6" fmla="val -30505"/>
          </a:avLst>
        </a:prstGeom>
        <a:solidFill xmlns:a="http://schemas.openxmlformats.org/drawingml/2006/main">
          <a:srgbClr val="43A047"/>
        </a:solidFill>
        <a:ln xmlns:a="http://schemas.openxmlformats.org/drawingml/2006/main" w="25400" cap="flat" cmpd="sng" algn="ctr">
          <a:solidFill>
            <a:srgbClr val="43A047"/>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altLang="zh-TW" sz="2200" b="1" dirty="0">
              <a:solidFill>
                <a:schemeClr val="lt1"/>
              </a:solidFill>
              <a:effectLst/>
              <a:latin typeface="微軟正黑體" pitchFamily="34" charset="-120"/>
              <a:ea typeface="微軟正黑體" pitchFamily="34" charset="-120"/>
              <a:cs typeface="Times New Roman" panose="02020603050405020304" pitchFamily="18" charset="0"/>
            </a:rPr>
            <a:t>87</a:t>
          </a:r>
          <a:r>
            <a:rPr lang="zh-TW" altLang="en-US" sz="2200" b="1" dirty="0">
              <a:solidFill>
                <a:schemeClr val="lt1"/>
              </a:solidFill>
              <a:effectLst/>
              <a:latin typeface="微軟正黑體" pitchFamily="34" charset="-120"/>
              <a:ea typeface="微軟正黑體" pitchFamily="34" charset="-120"/>
              <a:cs typeface="Times New Roman" panose="02020603050405020304" pitchFamily="18" charset="0"/>
            </a:rPr>
            <a:t>年，</a:t>
          </a:r>
          <a:r>
            <a:rPr lang="en-US" altLang="zh-TW" sz="2200" b="1" dirty="0">
              <a:solidFill>
                <a:schemeClr val="lt1"/>
              </a:solidFill>
              <a:effectLst/>
              <a:latin typeface="微軟正黑體" pitchFamily="34" charset="-120"/>
              <a:ea typeface="微軟正黑體" pitchFamily="34" charset="-120"/>
              <a:cs typeface="Times New Roman" panose="02020603050405020304" pitchFamily="18" charset="0"/>
            </a:rPr>
            <a:t>27.1</a:t>
          </a:r>
          <a:r>
            <a:rPr lang="zh-TW" altLang="en-US" sz="2200" b="1" dirty="0">
              <a:solidFill>
                <a:schemeClr val="lt1"/>
              </a:solidFill>
              <a:effectLst/>
              <a:latin typeface="微軟正黑體" pitchFamily="34" charset="-120"/>
              <a:ea typeface="微軟正黑體" pitchFamily="34" charset="-120"/>
              <a:cs typeface="Times New Roman" panose="02020603050405020304" pitchFamily="18" charset="0"/>
            </a:rPr>
            <a:t>萬</a:t>
          </a:r>
        </a:p>
      </cdr:txBody>
    </cdr:sp>
  </cdr:relSizeAnchor>
  <cdr:relSizeAnchor xmlns:cdr="http://schemas.openxmlformats.org/drawingml/2006/chartDrawing">
    <cdr:from>
      <cdr:x>0.59322</cdr:x>
      <cdr:y>0.36668</cdr:y>
    </cdr:from>
    <cdr:to>
      <cdr:x>0.83051</cdr:x>
      <cdr:y>0.44468</cdr:y>
    </cdr:to>
    <cdr:sp macro="" textlink="">
      <cdr:nvSpPr>
        <cdr:cNvPr id="11" name="直線圖說文字 2 10"/>
        <cdr:cNvSpPr/>
      </cdr:nvSpPr>
      <cdr:spPr>
        <a:xfrm xmlns:a="http://schemas.openxmlformats.org/drawingml/2006/main">
          <a:off x="5040560" y="1709339"/>
          <a:ext cx="2016224" cy="363611"/>
        </a:xfrm>
        <a:prstGeom xmlns:a="http://schemas.openxmlformats.org/drawingml/2006/main" prst="borderCallout2">
          <a:avLst>
            <a:gd name="adj1" fmla="val 61488"/>
            <a:gd name="adj2" fmla="val 105431"/>
            <a:gd name="adj3" fmla="val 58134"/>
            <a:gd name="adj4" fmla="val 117870"/>
            <a:gd name="adj5" fmla="val 307069"/>
            <a:gd name="adj6" fmla="val 105235"/>
          </a:avLst>
        </a:prstGeom>
        <a:solidFill xmlns:a="http://schemas.openxmlformats.org/drawingml/2006/main">
          <a:srgbClr val="D81B60"/>
        </a:solidFill>
        <a:ln xmlns:a="http://schemas.openxmlformats.org/drawingml/2006/main" w="25400" cap="flat" cmpd="sng" algn="ctr">
          <a:solidFill>
            <a:srgbClr val="D81B6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altLang="zh-TW" sz="2200" b="1" dirty="0">
              <a:solidFill>
                <a:schemeClr val="lt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99</a:t>
          </a:r>
          <a:r>
            <a:rPr lang="zh-TW" altLang="en-US" sz="2200" b="1" dirty="0">
              <a:solidFill>
                <a:schemeClr val="lt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年，</a:t>
          </a:r>
          <a:r>
            <a:rPr lang="en-US" altLang="zh-TW" sz="2200" b="1" dirty="0">
              <a:solidFill>
                <a:schemeClr val="lt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16.7</a:t>
          </a:r>
          <a:r>
            <a:rPr lang="zh-TW" altLang="en-US" sz="2200" b="1" dirty="0">
              <a:solidFill>
                <a:schemeClr val="lt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萬</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358" tIns="45678" rIns="91358" bIns="45678" numCol="1" anchor="t" anchorCtr="0" compatLnSpc="1">
            <a:prstTxWarp prst="textNoShape">
              <a:avLst/>
            </a:prstTxWarp>
          </a:bodyPr>
          <a:lstStyle>
            <a:lvl1pPr eaLnBrk="0" hangingPunct="0">
              <a:defRPr sz="1200">
                <a:latin typeface="Arial" pitchFamily="34" charset="0"/>
                <a:ea typeface="新細明體" pitchFamily="18" charset="-120"/>
              </a:defRPr>
            </a:lvl1pPr>
          </a:lstStyle>
          <a:p>
            <a:pPr>
              <a:defRPr/>
            </a:pPr>
            <a:endParaRPr lang="en-US" altLang="zh-TW"/>
          </a:p>
        </p:txBody>
      </p:sp>
      <p:sp>
        <p:nvSpPr>
          <p:cNvPr id="45059" name="Rectangle 3"/>
          <p:cNvSpPr>
            <a:spLocks noGrp="1" noChangeArrowheads="1"/>
          </p:cNvSpPr>
          <p:nvPr>
            <p:ph type="dt" sz="quarter" idx="1"/>
          </p:nvPr>
        </p:nvSpPr>
        <p:spPr bwMode="auto">
          <a:xfrm>
            <a:off x="3856038" y="0"/>
            <a:ext cx="2949575" cy="496888"/>
          </a:xfrm>
          <a:prstGeom prst="rect">
            <a:avLst/>
          </a:prstGeom>
          <a:noFill/>
          <a:ln w="9525">
            <a:noFill/>
            <a:miter lim="800000"/>
            <a:headEnd/>
            <a:tailEnd/>
          </a:ln>
          <a:effectLst/>
        </p:spPr>
        <p:txBody>
          <a:bodyPr vert="horz" wrap="square" lIns="91358" tIns="45678" rIns="91358" bIns="45678" numCol="1" anchor="t" anchorCtr="0" compatLnSpc="1">
            <a:prstTxWarp prst="textNoShape">
              <a:avLst/>
            </a:prstTxWarp>
          </a:bodyPr>
          <a:lstStyle>
            <a:lvl1pPr algn="r" eaLnBrk="0" hangingPunct="0">
              <a:defRPr sz="1200">
                <a:latin typeface="Arial" pitchFamily="34" charset="0"/>
                <a:ea typeface="新細明體" pitchFamily="18" charset="-120"/>
              </a:defRPr>
            </a:lvl1pPr>
          </a:lstStyle>
          <a:p>
            <a:pPr>
              <a:defRPr/>
            </a:pPr>
            <a:fld id="{7E02B6BB-8DE7-4696-B3CD-B91E03265D25}" type="datetimeFigureOut">
              <a:rPr lang="zh-TW" altLang="en-US"/>
              <a:pPr>
                <a:defRPr/>
              </a:pPr>
              <a:t>2019/8/27</a:t>
            </a:fld>
            <a:endParaRPr lang="en-US" altLang="zh-TW" dirty="0"/>
          </a:p>
        </p:txBody>
      </p:sp>
      <p:sp>
        <p:nvSpPr>
          <p:cNvPr id="45060" name="Rectangle 4"/>
          <p:cNvSpPr>
            <a:spLocks noGrp="1" noChangeArrowheads="1"/>
          </p:cNvSpPr>
          <p:nvPr>
            <p:ph type="ftr" sz="quarter" idx="2"/>
          </p:nvPr>
        </p:nvSpPr>
        <p:spPr bwMode="auto">
          <a:xfrm>
            <a:off x="0" y="9440863"/>
            <a:ext cx="2949575" cy="496887"/>
          </a:xfrm>
          <a:prstGeom prst="rect">
            <a:avLst/>
          </a:prstGeom>
          <a:noFill/>
          <a:ln w="9525">
            <a:noFill/>
            <a:miter lim="800000"/>
            <a:headEnd/>
            <a:tailEnd/>
          </a:ln>
          <a:effectLst/>
        </p:spPr>
        <p:txBody>
          <a:bodyPr vert="horz" wrap="square" lIns="91358" tIns="45678" rIns="91358" bIns="45678" numCol="1" anchor="b" anchorCtr="0" compatLnSpc="1">
            <a:prstTxWarp prst="textNoShape">
              <a:avLst/>
            </a:prstTxWarp>
          </a:bodyPr>
          <a:lstStyle>
            <a:lvl1pPr eaLnBrk="0" hangingPunct="0">
              <a:defRPr sz="1200">
                <a:latin typeface="Arial" pitchFamily="34" charset="0"/>
                <a:ea typeface="新細明體" pitchFamily="18" charset="-120"/>
              </a:defRPr>
            </a:lvl1pPr>
          </a:lstStyle>
          <a:p>
            <a:pPr>
              <a:defRPr/>
            </a:pPr>
            <a:endParaRPr lang="en-US" altLang="zh-TW"/>
          </a:p>
        </p:txBody>
      </p:sp>
      <p:sp>
        <p:nvSpPr>
          <p:cNvPr id="45061" name="Rectangle 5"/>
          <p:cNvSpPr>
            <a:spLocks noGrp="1" noChangeArrowheads="1"/>
          </p:cNvSpPr>
          <p:nvPr>
            <p:ph type="sldNum" sz="quarter" idx="3"/>
          </p:nvPr>
        </p:nvSpPr>
        <p:spPr bwMode="auto">
          <a:xfrm>
            <a:off x="3856038" y="9440863"/>
            <a:ext cx="2949575" cy="496887"/>
          </a:xfrm>
          <a:prstGeom prst="rect">
            <a:avLst/>
          </a:prstGeom>
          <a:noFill/>
          <a:ln w="9525">
            <a:noFill/>
            <a:miter lim="800000"/>
            <a:headEnd/>
            <a:tailEnd/>
          </a:ln>
          <a:effectLst/>
        </p:spPr>
        <p:txBody>
          <a:bodyPr vert="horz" wrap="square" lIns="91358" tIns="45678" rIns="91358" bIns="45678" numCol="1" anchor="b" anchorCtr="0" compatLnSpc="1">
            <a:prstTxWarp prst="textNoShape">
              <a:avLst/>
            </a:prstTxWarp>
          </a:bodyPr>
          <a:lstStyle>
            <a:lvl1pPr algn="r" eaLnBrk="0" hangingPunct="0">
              <a:defRPr sz="1200">
                <a:latin typeface="Arial" pitchFamily="34" charset="0"/>
                <a:ea typeface="新細明體" pitchFamily="18" charset="-120"/>
              </a:defRPr>
            </a:lvl1pPr>
          </a:lstStyle>
          <a:p>
            <a:pPr>
              <a:defRPr/>
            </a:pPr>
            <a:fld id="{10C08471-898F-4B8C-9CDB-44B3451311A3}" type="slidenum">
              <a:rPr lang="zh-TW" altLang="en-US"/>
              <a:pPr>
                <a:defRPr/>
              </a:pPr>
              <a:t>‹#›</a:t>
            </a:fld>
            <a:endParaRPr lang="en-US" altLang="zh-TW"/>
          </a:p>
        </p:txBody>
      </p:sp>
    </p:spTree>
    <p:extLst>
      <p:ext uri="{BB962C8B-B14F-4D97-AF65-F5344CB8AC3E}">
        <p14:creationId xmlns:p14="http://schemas.microsoft.com/office/powerpoint/2010/main" val="3493518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bwMode="auto">
          <a:xfrm>
            <a:off x="0" y="0"/>
            <a:ext cx="2949575" cy="498475"/>
          </a:xfrm>
          <a:prstGeom prst="rect">
            <a:avLst/>
          </a:prstGeom>
          <a:noFill/>
          <a:ln>
            <a:noFill/>
          </a:ln>
        </p:spPr>
        <p:txBody>
          <a:bodyPr vert="horz" wrap="square" lIns="91541" tIns="45769" rIns="91541" bIns="45769" numCol="1" anchor="t" anchorCtr="0" compatLnSpc="1">
            <a:prstTxWarp prst="textNoShape">
              <a:avLst/>
            </a:prstTxWarp>
          </a:bodyPr>
          <a:lstStyle>
            <a:lvl1pPr defTabSz="915162" eaLnBrk="1" hangingPunct="1">
              <a:defRPr kumimoji="0" sz="1200">
                <a:latin typeface="Calibri" pitchFamily="34" charset="0"/>
                <a:ea typeface="新細明體" pitchFamily="18" charset="-120"/>
              </a:defRPr>
            </a:lvl1pPr>
          </a:lstStyle>
          <a:p>
            <a:pPr>
              <a:defRPr/>
            </a:pPr>
            <a:endParaRPr lang="zh-TW" altLang="en-US"/>
          </a:p>
        </p:txBody>
      </p:sp>
      <p:sp>
        <p:nvSpPr>
          <p:cNvPr id="3" name="日期版面配置區 2"/>
          <p:cNvSpPr>
            <a:spLocks noGrp="1"/>
          </p:cNvSpPr>
          <p:nvPr>
            <p:ph type="dt" idx="1"/>
          </p:nvPr>
        </p:nvSpPr>
        <p:spPr bwMode="auto">
          <a:xfrm>
            <a:off x="3856038" y="0"/>
            <a:ext cx="2949575" cy="498475"/>
          </a:xfrm>
          <a:prstGeom prst="rect">
            <a:avLst/>
          </a:prstGeom>
          <a:noFill/>
          <a:ln>
            <a:noFill/>
          </a:ln>
        </p:spPr>
        <p:txBody>
          <a:bodyPr vert="horz" wrap="square" lIns="91541" tIns="45769" rIns="91541" bIns="45769" numCol="1" anchor="t" anchorCtr="0" compatLnSpc="1">
            <a:prstTxWarp prst="textNoShape">
              <a:avLst/>
            </a:prstTxWarp>
          </a:bodyPr>
          <a:lstStyle>
            <a:lvl1pPr algn="r" defTabSz="915162" eaLnBrk="1" hangingPunct="1">
              <a:defRPr kumimoji="0" sz="1200">
                <a:latin typeface="Calibri" pitchFamily="34" charset="0"/>
                <a:ea typeface="新細明體" pitchFamily="18" charset="-120"/>
              </a:defRPr>
            </a:lvl1pPr>
          </a:lstStyle>
          <a:p>
            <a:pPr>
              <a:defRPr/>
            </a:pPr>
            <a:fld id="{92AAF6FF-E91F-438B-9C03-191804F05469}" type="datetimeFigureOut">
              <a:rPr lang="zh-TW" altLang="en-US"/>
              <a:pPr>
                <a:defRPr/>
              </a:pPr>
              <a:t>2019/8/27</a:t>
            </a:fld>
            <a:endParaRPr lang="en-US" altLang="zh-TW" dirty="0"/>
          </a:p>
        </p:txBody>
      </p:sp>
      <p:sp>
        <p:nvSpPr>
          <p:cNvPr id="4"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358" tIns="45678" rIns="91358" bIns="45678" rtlCol="0" anchor="ctr"/>
          <a:lstStyle/>
          <a:p>
            <a:pPr lvl="0"/>
            <a:endParaRPr lang="zh-TW" altLang="en-US" noProof="0"/>
          </a:p>
        </p:txBody>
      </p:sp>
      <p:sp>
        <p:nvSpPr>
          <p:cNvPr id="5" name="備忘稿版面配置區 4"/>
          <p:cNvSpPr>
            <a:spLocks noGrp="1"/>
          </p:cNvSpPr>
          <p:nvPr>
            <p:ph type="body" sz="quarter" idx="3"/>
          </p:nvPr>
        </p:nvSpPr>
        <p:spPr bwMode="auto">
          <a:xfrm>
            <a:off x="681038" y="4721225"/>
            <a:ext cx="5445125" cy="4471988"/>
          </a:xfrm>
          <a:prstGeom prst="rect">
            <a:avLst/>
          </a:prstGeom>
          <a:noFill/>
          <a:ln>
            <a:noFill/>
          </a:ln>
        </p:spPr>
        <p:txBody>
          <a:bodyPr vert="horz" wrap="square" lIns="91541" tIns="45769" rIns="91541" bIns="45769"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bwMode="auto">
          <a:xfrm>
            <a:off x="0" y="9439275"/>
            <a:ext cx="2949575" cy="498475"/>
          </a:xfrm>
          <a:prstGeom prst="rect">
            <a:avLst/>
          </a:prstGeom>
          <a:noFill/>
          <a:ln>
            <a:noFill/>
          </a:ln>
        </p:spPr>
        <p:txBody>
          <a:bodyPr vert="horz" wrap="square" lIns="91541" tIns="45769" rIns="91541" bIns="45769" numCol="1" anchor="b" anchorCtr="0" compatLnSpc="1">
            <a:prstTxWarp prst="textNoShape">
              <a:avLst/>
            </a:prstTxWarp>
          </a:bodyPr>
          <a:lstStyle>
            <a:lvl1pPr defTabSz="915162" eaLnBrk="1" hangingPunct="1">
              <a:defRPr kumimoji="0" sz="1200">
                <a:latin typeface="Calibri" pitchFamily="34"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bwMode="auto">
          <a:xfrm>
            <a:off x="3856038" y="9439275"/>
            <a:ext cx="2949575" cy="498475"/>
          </a:xfrm>
          <a:prstGeom prst="rect">
            <a:avLst/>
          </a:prstGeom>
          <a:noFill/>
          <a:ln>
            <a:noFill/>
          </a:ln>
        </p:spPr>
        <p:txBody>
          <a:bodyPr vert="horz" wrap="square" lIns="91541" tIns="45769" rIns="91541" bIns="45769" numCol="1" anchor="b" anchorCtr="0" compatLnSpc="1">
            <a:prstTxWarp prst="textNoShape">
              <a:avLst/>
            </a:prstTxWarp>
          </a:bodyPr>
          <a:lstStyle>
            <a:lvl1pPr algn="r" eaLnBrk="1" hangingPunct="1">
              <a:defRPr kumimoji="0" sz="1200">
                <a:latin typeface="Calibri" pitchFamily="34" charset="0"/>
                <a:ea typeface="新細明體" pitchFamily="18" charset="-120"/>
              </a:defRPr>
            </a:lvl1pPr>
          </a:lstStyle>
          <a:p>
            <a:pPr>
              <a:defRPr/>
            </a:pPr>
            <a:fld id="{47A7BB33-55DB-487F-AFE4-32BB4C85A527}" type="slidenum">
              <a:rPr lang="zh-TW" altLang="en-US"/>
              <a:pPr>
                <a:defRPr/>
              </a:pPr>
              <a:t>‹#›</a:t>
            </a:fld>
            <a:endParaRPr lang="en-US" altLang="zh-TW"/>
          </a:p>
        </p:txBody>
      </p:sp>
    </p:spTree>
    <p:extLst>
      <p:ext uri="{BB962C8B-B14F-4D97-AF65-F5344CB8AC3E}">
        <p14:creationId xmlns:p14="http://schemas.microsoft.com/office/powerpoint/2010/main" val="5041709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9458" name="備忘稿版面配置區 2"/>
          <p:cNvSpPr>
            <a:spLocks noGrp="1"/>
          </p:cNvSpPr>
          <p:nvPr>
            <p:ph type="body" idx="1"/>
          </p:nvPr>
        </p:nvSpPr>
        <p:spPr>
          <a:noFill/>
        </p:spPr>
        <p:txBody>
          <a:bodyPr/>
          <a:lstStyle/>
          <a:p>
            <a:pPr eaLnBrk="1" hangingPunct="1"/>
            <a:endParaRPr lang="zh-TW" altLang="en-US"/>
          </a:p>
        </p:txBody>
      </p:sp>
      <p:sp>
        <p:nvSpPr>
          <p:cNvPr id="19459" name="投影片編號版面配置區 3"/>
          <p:cNvSpPr>
            <a:spLocks noGrp="1"/>
          </p:cNvSpPr>
          <p:nvPr>
            <p:ph type="sldNum" sz="quarter" idx="5"/>
          </p:nvPr>
        </p:nvSpPr>
        <p:spPr>
          <a:noFill/>
          <a:ln>
            <a:miter lim="800000"/>
            <a:headEnd/>
            <a:tailEnd/>
          </a:ln>
        </p:spPr>
        <p:txBody>
          <a:bodyPr/>
          <a:lstStyle/>
          <a:p>
            <a:fld id="{E2B07838-1B5F-4732-9B3F-FBB954946F89}" type="slidenum">
              <a:rPr lang="zh-TW" altLang="en-US" smtClean="0">
                <a:ea typeface="新細明體" charset="-120"/>
              </a:rPr>
              <a:pPr/>
              <a:t>0</a:t>
            </a:fld>
            <a:endParaRPr lang="en-US" altLang="zh-TW">
              <a:ea typeface="新細明體" charset="-120"/>
            </a:endParaRPr>
          </a:p>
        </p:txBody>
      </p:sp>
    </p:spTree>
    <p:extLst>
      <p:ext uri="{BB962C8B-B14F-4D97-AF65-F5344CB8AC3E}">
        <p14:creationId xmlns:p14="http://schemas.microsoft.com/office/powerpoint/2010/main" val="2182010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1746" name="備忘稿版面配置區 2"/>
          <p:cNvSpPr>
            <a:spLocks noGrp="1"/>
          </p:cNvSpPr>
          <p:nvPr>
            <p:ph type="body" idx="1"/>
          </p:nvPr>
        </p:nvSpPr>
        <p:spPr>
          <a:noFill/>
        </p:spPr>
        <p:txBody>
          <a:bodyPr/>
          <a:lstStyle/>
          <a:p>
            <a:pPr eaLnBrk="1" hangingPunct="1"/>
            <a:r>
              <a:rPr lang="zh-TW" altLang="en-US" b="1" i="1"/>
              <a:t>請注意動畫效果：</a:t>
            </a:r>
            <a:endParaRPr lang="en-US" altLang="zh-TW" b="1" i="1"/>
          </a:p>
          <a:p>
            <a:pPr eaLnBrk="1" hangingPunct="1"/>
            <a:r>
              <a:rPr lang="zh-TW" altLang="en-US"/>
              <a:t>一、</a:t>
            </a:r>
            <a:r>
              <a:rPr lang="en-US" altLang="zh-TW"/>
              <a:t>2012PISA</a:t>
            </a:r>
            <a:r>
              <a:rPr lang="zh-TW" altLang="en-US"/>
              <a:t>成績表現變異，臺灣前後段學生差距是世界第一的。</a:t>
            </a:r>
            <a:endParaRPr lang="en-US" altLang="zh-TW"/>
          </a:p>
          <a:p>
            <a:pPr eaLnBrk="1" hangingPunct="1"/>
            <a:r>
              <a:rPr lang="zh-TW" altLang="en-US"/>
              <a:t>二、顯示孩子的學習落差，必須加快腳步進行教育變革</a:t>
            </a:r>
            <a:endParaRPr lang="en-US" altLang="zh-TW"/>
          </a:p>
          <a:p>
            <a:pPr eaLnBrk="1" hangingPunct="1"/>
            <a:r>
              <a:rPr lang="zh-TW" altLang="en-US"/>
              <a:t>三、</a:t>
            </a:r>
            <a:r>
              <a:rPr lang="en-US" altLang="zh-TW"/>
              <a:t>103</a:t>
            </a:r>
            <a:r>
              <a:rPr lang="zh-TW" altLang="en-US"/>
              <a:t>年總綱公布，故採用</a:t>
            </a:r>
            <a:r>
              <a:rPr lang="en-US" altLang="zh-TW"/>
              <a:t>2012PISA</a:t>
            </a:r>
            <a:r>
              <a:rPr lang="zh-TW" altLang="en-US"/>
              <a:t>資料</a:t>
            </a:r>
            <a:endParaRPr lang="en-US" altLang="zh-TW"/>
          </a:p>
          <a:p>
            <a:pPr eaLnBrk="1" hangingPunct="1"/>
            <a:r>
              <a:rPr lang="zh-TW" altLang="en-US">
                <a:solidFill>
                  <a:srgbClr val="FF0000"/>
                </a:solidFill>
              </a:rPr>
              <a:t>四、此非象限圖</a:t>
            </a:r>
            <a:endParaRPr lang="en-US" altLang="zh-TW">
              <a:solidFill>
                <a:srgbClr val="FF0000"/>
              </a:solidFill>
            </a:endParaRPr>
          </a:p>
        </p:txBody>
      </p:sp>
      <p:sp>
        <p:nvSpPr>
          <p:cNvPr id="31747" name="投影片編號版面配置區 3"/>
          <p:cNvSpPr>
            <a:spLocks noGrp="1"/>
          </p:cNvSpPr>
          <p:nvPr>
            <p:ph type="sldNum" sz="quarter" idx="5"/>
          </p:nvPr>
        </p:nvSpPr>
        <p:spPr>
          <a:noFill/>
          <a:ln>
            <a:miter lim="800000"/>
            <a:headEnd/>
            <a:tailEnd/>
          </a:ln>
        </p:spPr>
        <p:txBody>
          <a:bodyPr/>
          <a:lstStyle/>
          <a:p>
            <a:fld id="{2D6881DE-065C-4BE5-B9EC-A587F60EEAC9}" type="slidenum">
              <a:rPr lang="zh-TW" altLang="en-US" smtClean="0">
                <a:solidFill>
                  <a:srgbClr val="000000"/>
                </a:solidFill>
                <a:ea typeface="新細明體" charset="-120"/>
              </a:rPr>
              <a:pPr/>
              <a:t>9</a:t>
            </a:fld>
            <a:endParaRPr lang="en-US" altLang="zh-TW">
              <a:solidFill>
                <a:srgbClr val="000000"/>
              </a:solidFill>
              <a:ea typeface="新細明體" charset="-120"/>
            </a:endParaRPr>
          </a:p>
        </p:txBody>
      </p:sp>
    </p:spTree>
    <p:extLst>
      <p:ext uri="{BB962C8B-B14F-4D97-AF65-F5344CB8AC3E}">
        <p14:creationId xmlns:p14="http://schemas.microsoft.com/office/powerpoint/2010/main" val="4160799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2403" name="備忘稿版面配置區 2"/>
          <p:cNvSpPr>
            <a:spLocks noGrp="1"/>
          </p:cNvSpPr>
          <p:nvPr>
            <p:ph type="body" idx="1"/>
          </p:nvPr>
        </p:nvSpPr>
        <p:spPr/>
        <p:txBody>
          <a:bodyPr/>
          <a:lstStyle/>
          <a:p>
            <a:pPr eaLnBrk="1" hangingPunct="1">
              <a:defRPr/>
            </a:pPr>
            <a:r>
              <a:rPr lang="zh-TW" altLang="en-US" b="1" i="1" dirty="0"/>
              <a:t>請注意動畫效果：</a:t>
            </a:r>
            <a:endParaRPr lang="en-US" altLang="zh-TW" b="1" i="1" dirty="0"/>
          </a:p>
          <a:p>
            <a:pPr eaLnBrk="1" hangingPunct="1">
              <a:defRPr/>
            </a:pPr>
            <a:r>
              <a:rPr lang="zh-TW" altLang="en-US" dirty="0"/>
              <a:t>一、學校的課程教學需要與時俱進，幫助學生面對未來的改變。</a:t>
            </a:r>
            <a:endParaRPr lang="en-US" altLang="zh-TW" dirty="0"/>
          </a:p>
          <a:p>
            <a:pPr eaLnBrk="1" hangingPunct="1">
              <a:defRPr/>
            </a:pPr>
            <a:r>
              <a:rPr lang="zh-TW" altLang="en-US" dirty="0"/>
              <a:t>二、世界經濟論壇預測第四次工業革命（</a:t>
            </a:r>
            <a:r>
              <a:rPr lang="en-US" altLang="zh-TW" dirty="0"/>
              <a:t>2020</a:t>
            </a:r>
            <a:r>
              <a:rPr lang="zh-TW" altLang="en-US" dirty="0"/>
              <a:t>年）所需要的能力，可以對應到</a:t>
            </a:r>
            <a:r>
              <a:rPr lang="zh-TW" altLang="en-US" u="sng" dirty="0"/>
              <a:t>新</a:t>
            </a:r>
            <a:r>
              <a:rPr lang="zh-TW" altLang="en-US" dirty="0"/>
              <a:t>課綱的內涵與核心素養</a:t>
            </a:r>
            <a:endParaRPr lang="en-US" altLang="zh-TW" dirty="0"/>
          </a:p>
          <a:p>
            <a:pPr eaLnBrk="1" hangingPunct="1">
              <a:defRPr/>
            </a:pPr>
            <a:r>
              <a:rPr lang="zh-TW" altLang="en-US" dirty="0"/>
              <a:t>三、可簡單舉其中一兩個能力說明，現在學校的課程有教導培養孩子具備這些能力</a:t>
            </a:r>
          </a:p>
        </p:txBody>
      </p:sp>
      <p:sp>
        <p:nvSpPr>
          <p:cNvPr id="33795" name="投影片編號版面配置區 3"/>
          <p:cNvSpPr>
            <a:spLocks noGrp="1"/>
          </p:cNvSpPr>
          <p:nvPr>
            <p:ph type="sldNum" sz="quarter" idx="5"/>
          </p:nvPr>
        </p:nvSpPr>
        <p:spPr>
          <a:noFill/>
          <a:ln>
            <a:miter lim="800000"/>
            <a:headEnd/>
            <a:tailEnd/>
          </a:ln>
        </p:spPr>
        <p:txBody>
          <a:bodyPr/>
          <a:lstStyle/>
          <a:p>
            <a:fld id="{68A96D81-C482-4111-A522-A2FAD1D3F731}" type="slidenum">
              <a:rPr lang="zh-TW" altLang="en-US" smtClean="0">
                <a:ea typeface="新細明體" charset="-120"/>
              </a:rPr>
              <a:pPr/>
              <a:t>10</a:t>
            </a:fld>
            <a:endParaRPr lang="en-US" altLang="zh-TW">
              <a:ea typeface="新細明體" charset="-120"/>
            </a:endParaRPr>
          </a:p>
        </p:txBody>
      </p:sp>
    </p:spTree>
    <p:extLst>
      <p:ext uri="{BB962C8B-B14F-4D97-AF65-F5344CB8AC3E}">
        <p14:creationId xmlns:p14="http://schemas.microsoft.com/office/powerpoint/2010/main" val="1554623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6866" name="備忘稿版面配置區 2"/>
          <p:cNvSpPr>
            <a:spLocks noGrp="1"/>
          </p:cNvSpPr>
          <p:nvPr>
            <p:ph type="body" idx="1"/>
          </p:nvPr>
        </p:nvSpPr>
        <p:spPr>
          <a:noFill/>
        </p:spPr>
        <p:txBody>
          <a:bodyPr/>
          <a:lstStyle/>
          <a:p>
            <a:r>
              <a:rPr lang="zh-TW" altLang="en-US" b="1" i="1"/>
              <a:t>請注意動畫效果</a:t>
            </a:r>
            <a:r>
              <a:rPr lang="zh-TW" altLang="en-US"/>
              <a:t>，分別說明：</a:t>
            </a:r>
            <a:endParaRPr lang="en-US" altLang="zh-TW"/>
          </a:p>
          <a:p>
            <a:r>
              <a:rPr lang="zh-TW" altLang="en-US"/>
              <a:t>一、教育改革是從有到更好，奠基於九年一貫課程的基礎上，一棒接手一棒，並非全然推翻。</a:t>
            </a:r>
            <a:endParaRPr lang="en-US" altLang="zh-TW"/>
          </a:p>
          <a:p>
            <a:r>
              <a:rPr lang="zh-TW" altLang="en-US"/>
              <a:t>二、內的部份，可說明現場的教育變革：翻轉教室、學習共同體、分組合作學習、學思達、夢的</a:t>
            </a:r>
            <a:r>
              <a:rPr lang="en-US" altLang="zh-TW"/>
              <a:t>n</a:t>
            </a:r>
            <a:r>
              <a:rPr lang="zh-TW" altLang="en-US"/>
              <a:t>次方等等，現場正在創造改變，課綱更要提供支持。</a:t>
            </a:r>
            <a:r>
              <a:rPr lang="en-US" altLang="zh-TW"/>
              <a:t/>
            </a:r>
            <a:br>
              <a:rPr lang="en-US" altLang="zh-TW"/>
            </a:br>
            <a:r>
              <a:rPr lang="zh-TW" altLang="en-US"/>
              <a:t>三、外的部份，則可說明時代的變化必定要讓課程改革與時俱進。</a:t>
            </a:r>
          </a:p>
        </p:txBody>
      </p:sp>
      <p:sp>
        <p:nvSpPr>
          <p:cNvPr id="36867" name="投影片編號版面配置區 3"/>
          <p:cNvSpPr txBox="1">
            <a:spLocks noGrp="1"/>
          </p:cNvSpPr>
          <p:nvPr/>
        </p:nvSpPr>
        <p:spPr bwMode="auto">
          <a:xfrm>
            <a:off x="3856038" y="9439275"/>
            <a:ext cx="2949575" cy="498475"/>
          </a:xfrm>
          <a:prstGeom prst="rect">
            <a:avLst/>
          </a:prstGeom>
          <a:noFill/>
          <a:ln w="9525">
            <a:noFill/>
            <a:miter lim="800000"/>
            <a:headEnd/>
            <a:tailEnd/>
          </a:ln>
        </p:spPr>
        <p:txBody>
          <a:bodyPr lIns="91541" tIns="45769" rIns="91541" bIns="45769" anchor="b"/>
          <a:lstStyle/>
          <a:p>
            <a:pPr algn="r"/>
            <a:fld id="{D15F5E11-39FE-4ACE-8BBB-9003170607C1}" type="slidenum">
              <a:rPr kumimoji="0" lang="zh-TW" altLang="en-US" sz="1200">
                <a:latin typeface="Calibri" pitchFamily="34" charset="0"/>
              </a:rPr>
              <a:pPr algn="r"/>
              <a:t>11</a:t>
            </a:fld>
            <a:endParaRPr kumimoji="0" lang="en-US" altLang="zh-TW" sz="1200">
              <a:latin typeface="Calibri" pitchFamily="34" charset="0"/>
            </a:endParaRPr>
          </a:p>
        </p:txBody>
      </p:sp>
    </p:spTree>
    <p:extLst>
      <p:ext uri="{BB962C8B-B14F-4D97-AF65-F5344CB8AC3E}">
        <p14:creationId xmlns:p14="http://schemas.microsoft.com/office/powerpoint/2010/main" val="1768447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6867" name="備忘稿版面配置區 2"/>
          <p:cNvSpPr>
            <a:spLocks noGrp="1"/>
          </p:cNvSpPr>
          <p:nvPr>
            <p:ph type="body" idx="1"/>
          </p:nvPr>
        </p:nvSpPr>
        <p:spPr/>
        <p:txBody>
          <a:bodyPr/>
          <a:lstStyle/>
          <a:p>
            <a:pPr eaLnBrk="1" hangingPunct="1">
              <a:defRPr/>
            </a:pPr>
            <a:r>
              <a:rPr lang="zh-TW" altLang="en-US" b="1" i="1" dirty="0"/>
              <a:t>請注意動畫效果：</a:t>
            </a:r>
            <a:endParaRPr lang="en-US" altLang="zh-TW" b="1" i="1" dirty="0"/>
          </a:p>
          <a:p>
            <a:pPr eaLnBrk="1" hangingPunct="1">
              <a:defRPr/>
            </a:pPr>
            <a:r>
              <a:rPr lang="zh-TW" altLang="en-US" dirty="0"/>
              <a:t>十二年國民基本教育的課程願景發展歷程：</a:t>
            </a:r>
            <a:endParaRPr lang="en-US" altLang="zh-TW" dirty="0"/>
          </a:p>
          <a:p>
            <a:pPr eaLnBrk="1" hangingPunct="1">
              <a:defRPr/>
            </a:pPr>
            <a:r>
              <a:rPr lang="en-US" altLang="zh-TW" dirty="0"/>
              <a:t>1.</a:t>
            </a:r>
            <a:r>
              <a:rPr lang="zh-TW" altLang="en-US" dirty="0"/>
              <a:t>以現有的九年一貫課程為基準，檢視其實施成效，據以做調整。</a:t>
            </a:r>
            <a:endParaRPr lang="en-US" altLang="zh-TW" dirty="0"/>
          </a:p>
          <a:p>
            <a:pPr eaLnBrk="1" hangingPunct="1">
              <a:defRPr/>
            </a:pPr>
            <a:r>
              <a:rPr lang="en-US" altLang="zh-TW" dirty="0"/>
              <a:t>2.</a:t>
            </a:r>
            <a:r>
              <a:rPr lang="zh-TW" altLang="en-US" dirty="0"/>
              <a:t>本於憲法所定的教育宗旨，參酌社會變遷、全球</a:t>
            </a:r>
            <a:r>
              <a:rPr lang="zh-TW" altLang="en-US" u="none" dirty="0"/>
              <a:t>發展</a:t>
            </a:r>
            <a:r>
              <a:rPr lang="zh-TW" altLang="en-US" dirty="0"/>
              <a:t>趨勢，以及未來人才培育需求。</a:t>
            </a:r>
            <a:endParaRPr lang="en-US" altLang="zh-TW" dirty="0"/>
          </a:p>
          <a:p>
            <a:pPr eaLnBrk="1" hangingPunct="1">
              <a:defRPr/>
            </a:pPr>
            <a:r>
              <a:rPr lang="en-US" altLang="zh-TW" dirty="0"/>
              <a:t>3.</a:t>
            </a:r>
            <a:r>
              <a:rPr lang="zh-TW" altLang="en-US" dirty="0"/>
              <a:t>持續強化中小學課程的連貫與統整，實踐素養導向的課程與教學。</a:t>
            </a:r>
            <a:endParaRPr lang="en-US" altLang="zh-TW" dirty="0"/>
          </a:p>
          <a:p>
            <a:pPr eaLnBrk="1" hangingPunct="1">
              <a:defRPr/>
            </a:pPr>
            <a:r>
              <a:rPr lang="en-US" altLang="zh-TW" dirty="0"/>
              <a:t>4.</a:t>
            </a:r>
            <a:r>
              <a:rPr lang="zh-TW" altLang="en-US" dirty="0"/>
              <a:t>落實適性揚才的教育，培養具有終身學習力、社會關懷及國際視野的現代國民。</a:t>
            </a:r>
          </a:p>
        </p:txBody>
      </p:sp>
      <p:sp>
        <p:nvSpPr>
          <p:cNvPr id="38915" name="投影片編號版面配置區 3"/>
          <p:cNvSpPr>
            <a:spLocks noGrp="1"/>
          </p:cNvSpPr>
          <p:nvPr>
            <p:ph type="sldNum" sz="quarter" idx="5"/>
          </p:nvPr>
        </p:nvSpPr>
        <p:spPr>
          <a:noFill/>
          <a:ln>
            <a:miter lim="800000"/>
            <a:headEnd/>
            <a:tailEnd/>
          </a:ln>
        </p:spPr>
        <p:txBody>
          <a:bodyPr/>
          <a:lstStyle/>
          <a:p>
            <a:fld id="{C0234317-17C1-482F-948F-ED98C84551AC}" type="slidenum">
              <a:rPr lang="zh-TW" altLang="en-US" smtClean="0">
                <a:ea typeface="新細明體" charset="-120"/>
              </a:rPr>
              <a:pPr/>
              <a:t>12</a:t>
            </a:fld>
            <a:endParaRPr lang="en-US" altLang="zh-TW">
              <a:ea typeface="新細明體" charset="-120"/>
            </a:endParaRPr>
          </a:p>
        </p:txBody>
      </p:sp>
    </p:spTree>
    <p:extLst>
      <p:ext uri="{BB962C8B-B14F-4D97-AF65-F5344CB8AC3E}">
        <p14:creationId xmlns:p14="http://schemas.microsoft.com/office/powerpoint/2010/main" val="3610678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0962" name="備忘稿版面配置區 2"/>
          <p:cNvSpPr>
            <a:spLocks noGrp="1"/>
          </p:cNvSpPr>
          <p:nvPr>
            <p:ph type="body" idx="1"/>
          </p:nvPr>
        </p:nvSpPr>
        <p:spPr>
          <a:noFill/>
        </p:spPr>
        <p:txBody>
          <a:bodyPr/>
          <a:lstStyle/>
          <a:p>
            <a:pPr eaLnBrk="1" hangingPunct="1"/>
            <a:r>
              <a:rPr lang="zh-TW" altLang="en-US" b="1" i="1" dirty="0"/>
              <a:t>請注意動畫效果：</a:t>
            </a:r>
            <a:endParaRPr lang="en-US" altLang="zh-TW" b="1" i="1" dirty="0"/>
          </a:p>
          <a:p>
            <a:pPr eaLnBrk="1" hangingPunct="1"/>
            <a:r>
              <a:rPr lang="zh-TW" altLang="en-US" dirty="0"/>
              <a:t>透過十二年國教的契機，落實課程連貫及統整</a:t>
            </a:r>
            <a:endParaRPr lang="en-US" altLang="zh-TW" dirty="0"/>
          </a:p>
          <a:p>
            <a:pPr eaLnBrk="1" hangingPunct="1"/>
            <a:r>
              <a:rPr lang="zh-TW" altLang="en-US" dirty="0"/>
              <a:t>再對應動畫：</a:t>
            </a:r>
            <a:endParaRPr lang="en-US" altLang="zh-TW" dirty="0"/>
          </a:p>
          <a:p>
            <a:pPr eaLnBrk="1" hangingPunct="1"/>
            <a:r>
              <a:rPr lang="zh-TW" altLang="en-US" dirty="0"/>
              <a:t>新課綱延續並落實十二年國教基本政策理念</a:t>
            </a:r>
            <a:endParaRPr lang="en-US" altLang="zh-TW" dirty="0"/>
          </a:p>
          <a:p>
            <a:pPr eaLnBrk="1" hangingPunct="1"/>
            <a:r>
              <a:rPr lang="zh-TW" altLang="en-US" dirty="0"/>
              <a:t>也就是說，十二年國教的五大理念必須仰賴課程端的支持，讓學生學習的更好，才能適性揚才、因材施教、有教無類、優質銜接與多元進路。</a:t>
            </a:r>
          </a:p>
        </p:txBody>
      </p:sp>
      <p:sp>
        <p:nvSpPr>
          <p:cNvPr id="40963" name="投影片編號版面配置區 3"/>
          <p:cNvSpPr>
            <a:spLocks noGrp="1"/>
          </p:cNvSpPr>
          <p:nvPr>
            <p:ph type="sldNum" sz="quarter" idx="5"/>
          </p:nvPr>
        </p:nvSpPr>
        <p:spPr>
          <a:noFill/>
          <a:ln>
            <a:miter lim="800000"/>
            <a:headEnd/>
            <a:tailEnd/>
          </a:ln>
        </p:spPr>
        <p:txBody>
          <a:bodyPr/>
          <a:lstStyle/>
          <a:p>
            <a:fld id="{3E177067-FE97-4A6D-89E6-7FF7F4BF69C1}" type="slidenum">
              <a:rPr lang="zh-TW" altLang="en-US" smtClean="0">
                <a:ea typeface="新細明體" charset="-120"/>
              </a:rPr>
              <a:pPr/>
              <a:t>13</a:t>
            </a:fld>
            <a:endParaRPr lang="en-US" altLang="zh-TW">
              <a:ea typeface="新細明體" charset="-120"/>
            </a:endParaRPr>
          </a:p>
        </p:txBody>
      </p:sp>
    </p:spTree>
    <p:extLst>
      <p:ext uri="{BB962C8B-B14F-4D97-AF65-F5344CB8AC3E}">
        <p14:creationId xmlns:p14="http://schemas.microsoft.com/office/powerpoint/2010/main" val="1425707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a:noFill/>
        </p:spPr>
        <p:txBody>
          <a:bodyPr/>
          <a:lstStyle/>
          <a:p>
            <a:endParaRPr lang="zh-TW" altLang="en-US" b="1" dirty="0">
              <a:latin typeface="標楷體" pitchFamily="65" charset="-120"/>
              <a:ea typeface="標楷體" pitchFamily="65" charset="-120"/>
              <a:cs typeface="Times New Roman" pitchFamily="18" charset="0"/>
            </a:endParaRPr>
          </a:p>
        </p:txBody>
      </p:sp>
      <p:sp>
        <p:nvSpPr>
          <p:cNvPr id="21507" name="投影片編號版面配置區 3"/>
          <p:cNvSpPr>
            <a:spLocks noGrp="1"/>
          </p:cNvSpPr>
          <p:nvPr>
            <p:ph type="sldNum" sz="quarter" idx="5"/>
          </p:nvPr>
        </p:nvSpPr>
        <p:spPr>
          <a:noFill/>
          <a:ln>
            <a:miter lim="800000"/>
            <a:headEnd/>
            <a:tailEnd/>
          </a:ln>
        </p:spPr>
        <p:txBody>
          <a:bodyPr/>
          <a:lstStyle/>
          <a:p>
            <a:fld id="{BFACCFCE-2F70-4455-AD25-B0023F86A8B7}" type="slidenum">
              <a:rPr lang="zh-TW" altLang="en-US" smtClean="0">
                <a:ea typeface="新細明體" charset="-120"/>
              </a:rPr>
              <a:pPr/>
              <a:t>14</a:t>
            </a:fld>
            <a:endParaRPr lang="en-US" altLang="zh-TW">
              <a:ea typeface="新細明體" charset="-120"/>
            </a:endParaRPr>
          </a:p>
        </p:txBody>
      </p:sp>
    </p:spTree>
    <p:extLst>
      <p:ext uri="{BB962C8B-B14F-4D97-AF65-F5344CB8AC3E}">
        <p14:creationId xmlns:p14="http://schemas.microsoft.com/office/powerpoint/2010/main" val="2958913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0962" name="備忘稿版面配置區 2"/>
          <p:cNvSpPr>
            <a:spLocks noGrp="1"/>
          </p:cNvSpPr>
          <p:nvPr>
            <p:ph type="body" idx="1"/>
          </p:nvPr>
        </p:nvSpPr>
        <p:spPr>
          <a:noFill/>
        </p:spPr>
        <p:txBody>
          <a:bodyPr/>
          <a:lstStyle/>
          <a:p>
            <a:pPr marL="171450" indent="-171450" eaLnBrk="1" hangingPunct="1">
              <a:buFontTx/>
              <a:buChar char="•"/>
              <a:defRPr/>
            </a:pPr>
            <a:r>
              <a:rPr lang="zh-TW" altLang="en-US" dirty="0"/>
              <a:t>此節要強調的是課綱的研修並非匆促完成產出的，而是經過嚴謹的程序、多</a:t>
            </a:r>
            <a:r>
              <a:rPr lang="zh-TW" altLang="en-US" u="none" dirty="0"/>
              <a:t>系統</a:t>
            </a:r>
            <a:r>
              <a:rPr lang="zh-TW" altLang="en-US" dirty="0"/>
              <a:t>合作而來的。</a:t>
            </a:r>
            <a:endParaRPr lang="en-US" altLang="zh-TW" dirty="0"/>
          </a:p>
          <a:p>
            <a:pPr marL="171450" indent="-171450" eaLnBrk="1" hangingPunct="1">
              <a:buFontTx/>
              <a:buChar char="•"/>
              <a:defRPr/>
            </a:pPr>
            <a:r>
              <a:rPr lang="zh-TW" altLang="en-US" dirty="0"/>
              <a:t>主要分為三部份：研發（國教院、</a:t>
            </a:r>
            <a:r>
              <a:rPr lang="en-US" altLang="zh-TW" dirty="0"/>
              <a:t>12</a:t>
            </a:r>
            <a:r>
              <a:rPr lang="zh-TW" altLang="en-US" dirty="0"/>
              <a:t>年國教課程研究發展會）、審議（教育部、高級中等以下學校課程審議會）、協作（相關協作系統）</a:t>
            </a:r>
          </a:p>
          <a:p>
            <a:pPr eaLnBrk="1" hangingPunct="1">
              <a:defRPr/>
            </a:pPr>
            <a:endParaRPr lang="zh-TW" altLang="en-US" dirty="0"/>
          </a:p>
        </p:txBody>
      </p:sp>
      <p:sp>
        <p:nvSpPr>
          <p:cNvPr id="40963" name="投影片編號版面配置區 3"/>
          <p:cNvSpPr>
            <a:spLocks noGrp="1"/>
          </p:cNvSpPr>
          <p:nvPr>
            <p:ph type="sldNum" sz="quarter" idx="5"/>
          </p:nvPr>
        </p:nvSpPr>
        <p:spPr>
          <a:noFill/>
          <a:ln>
            <a:miter lim="800000"/>
            <a:headEnd/>
            <a:tailEnd/>
          </a:ln>
        </p:spPr>
        <p:txBody>
          <a:bodyPr/>
          <a:lstStyle/>
          <a:p>
            <a:fld id="{3E177067-FE97-4A6D-89E6-7FF7F4BF69C1}" type="slidenum">
              <a:rPr lang="zh-TW" altLang="en-US" smtClean="0">
                <a:ea typeface="新細明體" charset="-120"/>
              </a:rPr>
              <a:pPr/>
              <a:t>15</a:t>
            </a:fld>
            <a:endParaRPr lang="en-US" altLang="zh-TW">
              <a:ea typeface="新細明體" charset="-120"/>
            </a:endParaRPr>
          </a:p>
        </p:txBody>
      </p:sp>
    </p:spTree>
    <p:extLst>
      <p:ext uri="{BB962C8B-B14F-4D97-AF65-F5344CB8AC3E}">
        <p14:creationId xmlns:p14="http://schemas.microsoft.com/office/powerpoint/2010/main" val="379139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投影片圖像版面配置區 1"/>
          <p:cNvSpPr>
            <a:spLocks noGrp="1" noRot="1" noChangeAspect="1"/>
          </p:cNvSpPr>
          <p:nvPr>
            <p:ph type="sldImg"/>
          </p:nvPr>
        </p:nvSpPr>
        <p:spPr bwMode="auto">
          <a:noFill/>
          <a:ln>
            <a:solidFill>
              <a:srgbClr val="000000"/>
            </a:solidFill>
            <a:miter lim="800000"/>
            <a:headEnd/>
            <a:tailEnd/>
          </a:ln>
        </p:spPr>
      </p:sp>
      <p:sp>
        <p:nvSpPr>
          <p:cNvPr id="49154" name="備忘稿版面配置區 2"/>
          <p:cNvSpPr>
            <a:spLocks noGrp="1"/>
          </p:cNvSpPr>
          <p:nvPr>
            <p:ph type="body" idx="1"/>
          </p:nvPr>
        </p:nvSpPr>
        <p:spPr>
          <a:noFill/>
        </p:spPr>
        <p:txBody>
          <a:bodyPr/>
          <a:lstStyle/>
          <a:p>
            <a:r>
              <a:rPr lang="zh-TW" altLang="en-US"/>
              <a:t>面對課綱延後實施疑問，應確實說明為使領域課程綱要的審議及各項實施準備能更完整周延，總綱原訂</a:t>
            </a:r>
            <a:r>
              <a:rPr lang="en-US" altLang="zh-TW"/>
              <a:t>107</a:t>
            </a:r>
            <a:r>
              <a:rPr lang="zh-TW" altLang="en-US"/>
              <a:t>學年度起實施，</a:t>
            </a:r>
            <a:r>
              <a:rPr lang="en-US" altLang="zh-TW"/>
              <a:t>106.4.28</a:t>
            </a:r>
            <a:r>
              <a:rPr lang="zh-TW" altLang="en-US"/>
              <a:t>宣佈調整自</a:t>
            </a:r>
            <a:r>
              <a:rPr lang="en-US" altLang="zh-TW"/>
              <a:t>108</a:t>
            </a:r>
            <a:r>
              <a:rPr lang="zh-TW" altLang="en-US"/>
              <a:t>學年度實施。</a:t>
            </a:r>
          </a:p>
        </p:txBody>
      </p:sp>
      <p:sp>
        <p:nvSpPr>
          <p:cNvPr id="49155" name="投影片編號版面配置區 3"/>
          <p:cNvSpPr>
            <a:spLocks noGrp="1"/>
          </p:cNvSpPr>
          <p:nvPr>
            <p:ph type="sldNum" sz="quarter" idx="5"/>
          </p:nvPr>
        </p:nvSpPr>
        <p:spPr>
          <a:noFill/>
          <a:ln>
            <a:miter lim="800000"/>
            <a:headEnd/>
            <a:tailEnd/>
          </a:ln>
        </p:spPr>
        <p:txBody>
          <a:bodyPr/>
          <a:lstStyle/>
          <a:p>
            <a:fld id="{88AA52B1-F47C-4B3D-B6DB-632D23F02AFB}" type="slidenum">
              <a:rPr lang="zh-TW" altLang="en-US" smtClean="0">
                <a:ea typeface="新細明體" charset="-120"/>
              </a:rPr>
              <a:pPr/>
              <a:t>16</a:t>
            </a:fld>
            <a:endParaRPr lang="en-US" altLang="zh-TW">
              <a:ea typeface="新細明體" charset="-120"/>
            </a:endParaRPr>
          </a:p>
        </p:txBody>
      </p:sp>
    </p:spTree>
    <p:extLst>
      <p:ext uri="{BB962C8B-B14F-4D97-AF65-F5344CB8AC3E}">
        <p14:creationId xmlns:p14="http://schemas.microsoft.com/office/powerpoint/2010/main" val="2147324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17</a:t>
            </a:fld>
            <a:endParaRPr lang="en-US" altLang="zh-TW"/>
          </a:p>
        </p:txBody>
      </p:sp>
    </p:spTree>
    <p:extLst>
      <p:ext uri="{BB962C8B-B14F-4D97-AF65-F5344CB8AC3E}">
        <p14:creationId xmlns:p14="http://schemas.microsoft.com/office/powerpoint/2010/main" val="2070578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a:noFill/>
        </p:spPr>
        <p:txBody>
          <a:bodyPr/>
          <a:lstStyle/>
          <a:p>
            <a:endParaRPr lang="zh-TW" altLang="en-US" b="1" dirty="0">
              <a:latin typeface="標楷體" pitchFamily="65" charset="-120"/>
              <a:ea typeface="標楷體" pitchFamily="65" charset="-120"/>
              <a:cs typeface="Times New Roman" pitchFamily="18" charset="0"/>
            </a:endParaRPr>
          </a:p>
        </p:txBody>
      </p:sp>
      <p:sp>
        <p:nvSpPr>
          <p:cNvPr id="21507" name="投影片編號版面配置區 3"/>
          <p:cNvSpPr>
            <a:spLocks noGrp="1"/>
          </p:cNvSpPr>
          <p:nvPr>
            <p:ph type="sldNum" sz="quarter" idx="5"/>
          </p:nvPr>
        </p:nvSpPr>
        <p:spPr>
          <a:noFill/>
          <a:ln>
            <a:miter lim="800000"/>
            <a:headEnd/>
            <a:tailEnd/>
          </a:ln>
        </p:spPr>
        <p:txBody>
          <a:bodyPr/>
          <a:lstStyle/>
          <a:p>
            <a:fld id="{BFACCFCE-2F70-4455-AD25-B0023F86A8B7}" type="slidenum">
              <a:rPr lang="zh-TW" altLang="en-US" smtClean="0">
                <a:ea typeface="新細明體" charset="-120"/>
              </a:rPr>
              <a:pPr/>
              <a:t>18</a:t>
            </a:fld>
            <a:endParaRPr lang="en-US" altLang="zh-TW">
              <a:ea typeface="新細明體" charset="-120"/>
            </a:endParaRPr>
          </a:p>
        </p:txBody>
      </p:sp>
    </p:spTree>
    <p:extLst>
      <p:ext uri="{BB962C8B-B14F-4D97-AF65-F5344CB8AC3E}">
        <p14:creationId xmlns:p14="http://schemas.microsoft.com/office/powerpoint/2010/main" val="2565112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a:noFill/>
        </p:spPr>
        <p:txBody>
          <a:bodyPr/>
          <a:lstStyle/>
          <a:p>
            <a:r>
              <a:rPr lang="zh-TW" altLang="en-US" b="1" dirty="0">
                <a:latin typeface="標楷體" pitchFamily="65" charset="-120"/>
                <a:ea typeface="標楷體" pitchFamily="65" charset="-120"/>
                <a:cs typeface="Times New Roman" pitchFamily="18" charset="0"/>
              </a:rPr>
              <a:t>使用說明</a:t>
            </a:r>
            <a:r>
              <a:rPr lang="en-US" altLang="zh-TW" b="1" dirty="0">
                <a:latin typeface="標楷體" pitchFamily="65" charset="-120"/>
                <a:ea typeface="標楷體" pitchFamily="65" charset="-120"/>
                <a:cs typeface="Times New Roman" pitchFamily="18" charset="0"/>
              </a:rPr>
              <a:t>:</a:t>
            </a:r>
          </a:p>
          <a:p>
            <a:pPr eaLnBrk="1" hangingPunct="1">
              <a:lnSpc>
                <a:spcPct val="140000"/>
              </a:lnSpc>
            </a:pPr>
            <a:r>
              <a:rPr lang="en-US" altLang="zh-TW" b="1" dirty="0">
                <a:solidFill>
                  <a:srgbClr val="FF0000"/>
                </a:solidFill>
                <a:latin typeface="標楷體" pitchFamily="65" charset="-120"/>
                <a:ea typeface="標楷體" pitchFamily="65" charset="-120"/>
                <a:cs typeface="Times New Roman" pitchFamily="18" charset="0"/>
              </a:rPr>
              <a:t>1.</a:t>
            </a:r>
            <a:r>
              <a:rPr lang="zh-TW" altLang="en-US" b="1" dirty="0">
                <a:solidFill>
                  <a:srgbClr val="FF0000"/>
                </a:solidFill>
                <a:latin typeface="標楷體" pitchFamily="65" charset="-120"/>
                <a:ea typeface="標楷體" pitchFamily="65" charset="-120"/>
                <a:cs typeface="Times New Roman" pitchFamily="18" charset="0"/>
              </a:rPr>
              <a:t>本簡報共</a:t>
            </a:r>
            <a:r>
              <a:rPr lang="en-US" altLang="zh-TW" b="1" dirty="0">
                <a:solidFill>
                  <a:srgbClr val="FF0000"/>
                </a:solidFill>
                <a:latin typeface="標楷體" pitchFamily="65" charset="-120"/>
                <a:ea typeface="標楷體" pitchFamily="65" charset="-120"/>
                <a:cs typeface="Times New Roman" pitchFamily="18" charset="0"/>
              </a:rPr>
              <a:t>61</a:t>
            </a:r>
            <a:r>
              <a:rPr lang="zh-TW" altLang="en-US" b="1" dirty="0">
                <a:solidFill>
                  <a:srgbClr val="FF0000"/>
                </a:solidFill>
                <a:latin typeface="標楷體" pitchFamily="65" charset="-120"/>
                <a:ea typeface="標楷體" pitchFamily="65" charset="-120"/>
                <a:cs typeface="Times New Roman" pitchFamily="18" charset="0"/>
              </a:rPr>
              <a:t>頁，時間約</a:t>
            </a:r>
            <a:r>
              <a:rPr lang="en-US" altLang="zh-TW" b="1" dirty="0">
                <a:solidFill>
                  <a:srgbClr val="FF0000"/>
                </a:solidFill>
                <a:latin typeface="標楷體" pitchFamily="65" charset="-120"/>
                <a:ea typeface="標楷體" pitchFamily="65" charset="-120"/>
                <a:cs typeface="Times New Roman" pitchFamily="18" charset="0"/>
              </a:rPr>
              <a:t>100</a:t>
            </a:r>
            <a:r>
              <a:rPr lang="zh-TW" altLang="en-US" b="1" dirty="0">
                <a:solidFill>
                  <a:srgbClr val="FF0000"/>
                </a:solidFill>
                <a:latin typeface="標楷體" pitchFamily="65" charset="-120"/>
                <a:ea typeface="標楷體" pitchFamily="65" charset="-120"/>
                <a:cs typeface="Times New Roman" pitchFamily="18" charset="0"/>
              </a:rPr>
              <a:t>分鐘（可依宣講對象、實作討論調整時間）</a:t>
            </a:r>
            <a:endParaRPr lang="en-US" altLang="zh-TW" b="1" dirty="0">
              <a:solidFill>
                <a:srgbClr val="FF0000"/>
              </a:solidFill>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2.</a:t>
            </a:r>
            <a:r>
              <a:rPr lang="zh-TW" altLang="en-US" b="1" dirty="0">
                <a:latin typeface="標楷體" pitchFamily="65" charset="-120"/>
                <a:ea typeface="標楷體" pitchFamily="65" charset="-120"/>
                <a:cs typeface="Times New Roman" pitchFamily="18" charset="0"/>
              </a:rPr>
              <a:t>宣講對象：國中小校長、主任、組長、老師</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3.</a:t>
            </a:r>
            <a:r>
              <a:rPr lang="zh-TW" altLang="en-US" b="1" dirty="0">
                <a:latin typeface="標楷體" pitchFamily="65" charset="-120"/>
                <a:ea typeface="標楷體" pitchFamily="65" charset="-120"/>
                <a:cs typeface="Times New Roman" pitchFamily="18" charset="0"/>
              </a:rPr>
              <a:t>簡報共分五個部分</a:t>
            </a:r>
            <a:r>
              <a:rPr lang="en-US" altLang="zh-TW" b="1" dirty="0">
                <a:latin typeface="標楷體" pitchFamily="65" charset="-120"/>
                <a:ea typeface="標楷體" pitchFamily="65" charset="-120"/>
                <a:cs typeface="Times New Roman" pitchFamily="18" charset="0"/>
              </a:rPr>
              <a:t>:</a:t>
            </a:r>
            <a:r>
              <a:rPr lang="zh-TW" altLang="en-US" b="1" dirty="0">
                <a:latin typeface="Times New Roman" pitchFamily="18" charset="0"/>
                <a:ea typeface="標楷體" pitchFamily="65" charset="-120"/>
                <a:cs typeface="Times New Roman" pitchFamily="18" charset="0"/>
              </a:rPr>
              <a:t>新課綱的研修背景 </a:t>
            </a:r>
            <a:r>
              <a:rPr lang="en-US" altLang="zh-TW" b="1" dirty="0">
                <a:latin typeface="Times New Roman" pitchFamily="18" charset="0"/>
                <a:ea typeface="標楷體" pitchFamily="65" charset="-120"/>
                <a:cs typeface="Times New Roman" pitchFamily="18" charset="0"/>
              </a:rPr>
              <a:t>p.2--</a:t>
            </a:r>
            <a:r>
              <a:rPr lang="zh-TW" altLang="en-US" b="1" dirty="0">
                <a:latin typeface="Times New Roman" pitchFamily="18" charset="0"/>
                <a:ea typeface="標楷體" pitchFamily="65" charset="-120"/>
                <a:cs typeface="Times New Roman" pitchFamily="18" charset="0"/>
              </a:rPr>
              <a:t>新課綱的研修歷程 </a:t>
            </a:r>
            <a:r>
              <a:rPr lang="en-US" altLang="zh-TW" b="1" dirty="0">
                <a:latin typeface="Times New Roman" pitchFamily="18" charset="0"/>
                <a:ea typeface="標楷體" pitchFamily="65" charset="-120"/>
                <a:cs typeface="Times New Roman" pitchFamily="18" charset="0"/>
              </a:rPr>
              <a:t>p.10--</a:t>
            </a:r>
            <a:r>
              <a:rPr lang="zh-TW" altLang="en-US" b="1" dirty="0">
                <a:latin typeface="Times New Roman" pitchFamily="18" charset="0"/>
                <a:ea typeface="標楷體" pitchFamily="65" charset="-120"/>
                <a:cs typeface="Times New Roman" pitchFamily="18" charset="0"/>
              </a:rPr>
              <a:t>新課綱的重要內涵 </a:t>
            </a:r>
            <a:r>
              <a:rPr lang="en-US" altLang="zh-TW" b="1" dirty="0">
                <a:latin typeface="Times New Roman" pitchFamily="18" charset="0"/>
                <a:ea typeface="標楷體" pitchFamily="65" charset="-120"/>
                <a:cs typeface="Times New Roman" pitchFamily="18" charset="0"/>
              </a:rPr>
              <a:t>p.14--</a:t>
            </a:r>
            <a:r>
              <a:rPr lang="zh-TW" altLang="en-US" b="1" dirty="0">
                <a:latin typeface="Times New Roman" pitchFamily="18" charset="0"/>
                <a:ea typeface="標楷體" pitchFamily="65" charset="-120"/>
                <a:cs typeface="Times New Roman" pitchFamily="18" charset="0"/>
              </a:rPr>
              <a:t>政府層級的準備</a:t>
            </a:r>
            <a:r>
              <a:rPr lang="en-US" altLang="zh-TW" b="1" dirty="0">
                <a:latin typeface="Times New Roman" pitchFamily="18" charset="0"/>
                <a:ea typeface="標楷體" pitchFamily="65" charset="-120"/>
                <a:cs typeface="Times New Roman" pitchFamily="18" charset="0"/>
              </a:rPr>
              <a:t>p.31--</a:t>
            </a:r>
            <a:r>
              <a:rPr lang="zh-TW" altLang="en-US" b="1" dirty="0">
                <a:latin typeface="Times New Roman" pitchFamily="18" charset="0"/>
                <a:ea typeface="標楷體" pitchFamily="65" charset="-120"/>
                <a:cs typeface="Times New Roman" pitchFamily="18" charset="0"/>
              </a:rPr>
              <a:t>學校邁向新課綱的準備 </a:t>
            </a:r>
            <a:r>
              <a:rPr lang="en-US" altLang="zh-TW" b="1" dirty="0">
                <a:latin typeface="Times New Roman" pitchFamily="18" charset="0"/>
                <a:ea typeface="標楷體" pitchFamily="65" charset="-120"/>
                <a:cs typeface="Times New Roman" pitchFamily="18" charset="0"/>
              </a:rPr>
              <a:t>p.41</a:t>
            </a:r>
            <a:endParaRPr lang="zh-TW" altLang="en-US" dirty="0">
              <a:latin typeface="Times New Roman" pitchFamily="18" charset="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4.</a:t>
            </a:r>
            <a:r>
              <a:rPr lang="zh-TW" altLang="en-US" b="1" dirty="0">
                <a:latin typeface="標楷體" pitchFamily="65" charset="-120"/>
                <a:ea typeface="標楷體" pitchFamily="65" charset="-120"/>
                <a:cs typeface="Times New Roman" pitchFamily="18" charset="0"/>
              </a:rPr>
              <a:t>檢附國中小案例可以其他學校替換，並依實際需求增刪</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5.</a:t>
            </a:r>
            <a:r>
              <a:rPr lang="zh-TW" altLang="en-US" b="1" dirty="0">
                <a:latin typeface="標楷體" pitchFamily="65" charset="-120"/>
                <a:ea typeface="標楷體" pitchFamily="65" charset="-120"/>
                <a:cs typeface="Times New Roman" pitchFamily="18" charset="0"/>
              </a:rPr>
              <a:t>簡報後附上兩個討論與議題可提供實作時運用</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6.</a:t>
            </a:r>
            <a:r>
              <a:rPr lang="zh-TW" altLang="en-US" b="1" dirty="0">
                <a:latin typeface="標楷體" pitchFamily="65" charset="-120"/>
                <a:ea typeface="標楷體" pitchFamily="65" charset="-120"/>
                <a:cs typeface="Times New Roman" pitchFamily="18" charset="0"/>
              </a:rPr>
              <a:t>宣講時請參考備註欄的簡報說明</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7.</a:t>
            </a:r>
            <a:r>
              <a:rPr lang="zh-TW" altLang="en-US" b="1" dirty="0">
                <a:latin typeface="標楷體" pitchFamily="65" charset="-120"/>
                <a:ea typeface="標楷體" pitchFamily="65" charset="-120"/>
                <a:cs typeface="Times New Roman" pitchFamily="18" charset="0"/>
              </a:rPr>
              <a:t>本簡報完整包含</a:t>
            </a:r>
            <a:r>
              <a:rPr lang="zh-TW" altLang="en-US" b="1" dirty="0">
                <a:solidFill>
                  <a:srgbClr val="FF0000"/>
                </a:solidFill>
                <a:latin typeface="標楷體" pitchFamily="65" charset="-120"/>
                <a:ea typeface="標楷體" pitchFamily="65" charset="-120"/>
                <a:cs typeface="Times New Roman" pitchFamily="18" charset="0"/>
              </a:rPr>
              <a:t>學校準備</a:t>
            </a:r>
            <a:r>
              <a:rPr lang="en-US" altLang="zh-TW" b="1" dirty="0">
                <a:latin typeface="標楷體" pitchFamily="65" charset="-120"/>
                <a:ea typeface="標楷體" pitchFamily="65" charset="-120"/>
                <a:cs typeface="Times New Roman" pitchFamily="18" charset="0"/>
              </a:rPr>
              <a:t>(</a:t>
            </a:r>
            <a:r>
              <a:rPr lang="zh-TW" altLang="en-US" b="1" dirty="0">
                <a:latin typeface="標楷體" pitchFamily="65" charset="-120"/>
                <a:ea typeface="標楷體" pitchFamily="65" charset="-120"/>
                <a:cs typeface="Times New Roman" pitchFamily="18" charset="0"/>
              </a:rPr>
              <a:t>學校本位課程、課程領導、素養導向</a:t>
            </a:r>
            <a:r>
              <a:rPr lang="en-US" altLang="zh-TW" b="1" dirty="0">
                <a:latin typeface="標楷體" pitchFamily="65" charset="-120"/>
                <a:ea typeface="標楷體" pitchFamily="65" charset="-120"/>
                <a:cs typeface="Times New Roman" pitchFamily="18" charset="0"/>
              </a:rPr>
              <a:t>)</a:t>
            </a:r>
            <a:endParaRPr lang="zh-TW" altLang="en-US" b="1" dirty="0">
              <a:latin typeface="標楷體" pitchFamily="65" charset="-120"/>
              <a:ea typeface="標楷體" pitchFamily="65" charset="-120"/>
              <a:cs typeface="Times New Roman" pitchFamily="18" charset="0"/>
            </a:endParaRPr>
          </a:p>
        </p:txBody>
      </p:sp>
      <p:sp>
        <p:nvSpPr>
          <p:cNvPr id="21507" name="投影片編號版面配置區 3"/>
          <p:cNvSpPr>
            <a:spLocks noGrp="1"/>
          </p:cNvSpPr>
          <p:nvPr>
            <p:ph type="sldNum" sz="quarter" idx="5"/>
          </p:nvPr>
        </p:nvSpPr>
        <p:spPr>
          <a:noFill/>
          <a:ln>
            <a:miter lim="800000"/>
            <a:headEnd/>
            <a:tailEnd/>
          </a:ln>
        </p:spPr>
        <p:txBody>
          <a:bodyPr/>
          <a:lstStyle/>
          <a:p>
            <a:fld id="{BFACCFCE-2F70-4455-AD25-B0023F86A8B7}" type="slidenum">
              <a:rPr lang="zh-TW" altLang="en-US" smtClean="0">
                <a:ea typeface="新細明體" charset="-120"/>
              </a:rPr>
              <a:pPr/>
              <a:t>1</a:t>
            </a:fld>
            <a:endParaRPr lang="en-US" altLang="zh-TW">
              <a:ea typeface="新細明體" charset="-120"/>
            </a:endParaRPr>
          </a:p>
        </p:txBody>
      </p:sp>
    </p:spTree>
    <p:extLst>
      <p:ext uri="{BB962C8B-B14F-4D97-AF65-F5344CB8AC3E}">
        <p14:creationId xmlns:p14="http://schemas.microsoft.com/office/powerpoint/2010/main" val="644340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投影片圖像版面配置區 1"/>
          <p:cNvSpPr>
            <a:spLocks noGrp="1" noRot="1" noChangeAspect="1"/>
          </p:cNvSpPr>
          <p:nvPr>
            <p:ph type="sldImg"/>
          </p:nvPr>
        </p:nvSpPr>
        <p:spPr bwMode="auto">
          <a:noFill/>
          <a:ln>
            <a:solidFill>
              <a:srgbClr val="000000"/>
            </a:solidFill>
            <a:miter lim="800000"/>
            <a:headEnd/>
            <a:tailEnd/>
          </a:ln>
        </p:spPr>
      </p:sp>
      <p:sp>
        <p:nvSpPr>
          <p:cNvPr id="179202" name="備忘稿版面配置區 2"/>
          <p:cNvSpPr>
            <a:spLocks noGrp="1"/>
          </p:cNvSpPr>
          <p:nvPr>
            <p:ph type="body" idx="1"/>
          </p:nvPr>
        </p:nvSpPr>
        <p:spPr>
          <a:noFill/>
        </p:spPr>
        <p:txBody>
          <a:bodyPr/>
          <a:lstStyle/>
          <a:p>
            <a:r>
              <a:rPr lang="zh-TW" altLang="en-US"/>
              <a:t>課綱理念與目標的整體觀</a:t>
            </a:r>
          </a:p>
        </p:txBody>
      </p:sp>
      <p:sp>
        <p:nvSpPr>
          <p:cNvPr id="179203" name="投影片編號版面配置區 3"/>
          <p:cNvSpPr>
            <a:spLocks noGrp="1"/>
          </p:cNvSpPr>
          <p:nvPr>
            <p:ph type="sldNum" sz="quarter" idx="5"/>
          </p:nvPr>
        </p:nvSpPr>
        <p:spPr>
          <a:noFill/>
          <a:ln>
            <a:miter lim="800000"/>
            <a:headEnd/>
            <a:tailEnd/>
          </a:ln>
        </p:spPr>
        <p:txBody>
          <a:bodyPr/>
          <a:lstStyle/>
          <a:p>
            <a:fld id="{4DA3F937-51A1-4515-B1CF-066039979F75}" type="slidenum">
              <a:rPr lang="zh-TW" altLang="en-US" smtClean="0">
                <a:ea typeface="新細明體" charset="-120"/>
              </a:rPr>
              <a:pPr/>
              <a:t>19</a:t>
            </a:fld>
            <a:endParaRPr lang="en-US" altLang="zh-TW">
              <a:ea typeface="新細明體" charset="-120"/>
            </a:endParaRPr>
          </a:p>
        </p:txBody>
      </p:sp>
    </p:spTree>
    <p:extLst>
      <p:ext uri="{BB962C8B-B14F-4D97-AF65-F5344CB8AC3E}">
        <p14:creationId xmlns:p14="http://schemas.microsoft.com/office/powerpoint/2010/main" val="243492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a:p>
        </p:txBody>
      </p:sp>
      <p:sp>
        <p:nvSpPr>
          <p:cNvPr id="665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9AFE00F-D58A-4C52-BE06-F10181F3D548}" type="slidenum">
              <a:rPr kumimoji="0" lang="zh-CN" altLang="en-US" sz="1200" b="0" i="0" u="none" strike="noStrike" kern="1200" cap="none" spc="0" normalizeH="0" baseline="0" noProof="0" smtClean="0">
                <a:ln>
                  <a:noFill/>
                </a:ln>
                <a:solidFill>
                  <a:prstClr val="black"/>
                </a:solidFill>
                <a:effectLst/>
                <a:uLnTx/>
                <a:uFillTx/>
                <a:ea typeface="等线"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ea typeface="等线" pitchFamily="2" charset="-122"/>
              <a:cs typeface="+mn-cs"/>
            </a:endParaRPr>
          </a:p>
        </p:txBody>
      </p:sp>
    </p:spTree>
    <p:extLst>
      <p:ext uri="{BB962C8B-B14F-4D97-AF65-F5344CB8AC3E}">
        <p14:creationId xmlns:p14="http://schemas.microsoft.com/office/powerpoint/2010/main" val="3859428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kumimoji="1" lang="zh-TW" altLang="en-US"/>
          </a:p>
        </p:txBody>
      </p:sp>
      <p:sp>
        <p:nvSpPr>
          <p:cNvPr id="675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02EADF8-BA4C-4488-AE16-314E77842248}" type="slidenum">
              <a:rPr kumimoji="0" lang="zh-CN" altLang="en-US" sz="1200" b="0" i="0" u="none" strike="noStrike" kern="1200" cap="none" spc="0" normalizeH="0" baseline="0" noProof="0" smtClean="0">
                <a:ln>
                  <a:noFill/>
                </a:ln>
                <a:solidFill>
                  <a:prstClr val="black"/>
                </a:solidFill>
                <a:effectLst/>
                <a:uLnTx/>
                <a:uFillTx/>
                <a:ea typeface="等线"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ea typeface="等线" pitchFamily="2" charset="-122"/>
              <a:cs typeface="+mn-cs"/>
            </a:endParaRPr>
          </a:p>
        </p:txBody>
      </p:sp>
    </p:spTree>
    <p:extLst>
      <p:ext uri="{BB962C8B-B14F-4D97-AF65-F5344CB8AC3E}">
        <p14:creationId xmlns:p14="http://schemas.microsoft.com/office/powerpoint/2010/main" val="3001163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7393" name="Shape 499"/>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248834" name="Shape 500"/>
          <p:cNvSpPr>
            <a:spLocks noGrp="1"/>
          </p:cNvSpPr>
          <p:nvPr>
            <p:ph type="body" idx="1"/>
          </p:nvPr>
        </p:nvSpPr>
        <p:spPr/>
        <p:txBody>
          <a:bodyPr lIns="91525" tIns="45750" rIns="91525" bIns="45750"/>
          <a:lstStyle/>
          <a:p>
            <a:pPr eaLnBrk="1" hangingPunct="1">
              <a:spcBef>
                <a:spcPct val="0"/>
              </a:spcBef>
              <a:buSzPct val="25000"/>
              <a:defRPr/>
            </a:pPr>
            <a:r>
              <a:rPr lang="zh-TW" altLang="en-US" b="1" i="1" dirty="0">
                <a:latin typeface="+mj-ea"/>
                <a:ea typeface="+mj-ea"/>
                <a:cs typeface="Times New Roman" pitchFamily="18" charset="0"/>
              </a:rPr>
              <a:t>請注意動畫效果：</a:t>
            </a:r>
            <a:endParaRPr lang="en-US" altLang="zh-TW" b="1" i="1" dirty="0">
              <a:latin typeface="+mj-ea"/>
              <a:ea typeface="+mj-ea"/>
              <a:cs typeface="Times New Roman" pitchFamily="18" charset="0"/>
            </a:endParaRPr>
          </a:p>
          <a:p>
            <a:pPr eaLnBrk="1" hangingPunct="1">
              <a:spcBef>
                <a:spcPct val="0"/>
              </a:spcBef>
              <a:buSzPct val="25000"/>
              <a:defRPr/>
            </a:pPr>
            <a:r>
              <a:rPr lang="en-US" altLang="zh-TW" dirty="0">
                <a:latin typeface="+mj-ea"/>
                <a:ea typeface="+mj-ea"/>
                <a:cs typeface="Times New Roman" pitchFamily="18" charset="0"/>
              </a:rPr>
              <a:t>1.</a:t>
            </a:r>
            <a:r>
              <a:rPr lang="zh-TW" altLang="zh-TW" dirty="0">
                <a:latin typeface="+mj-ea"/>
                <a:ea typeface="+mj-ea"/>
                <a:cs typeface="Times New Roman" pitchFamily="18" charset="0"/>
              </a:rPr>
              <a:t>「核心素養」是指一個人為適應現在生活及面對未來挑戰，所應具備的知識、能力與態度。</a:t>
            </a:r>
            <a:endParaRPr lang="zh-TW" altLang="en-US" dirty="0">
              <a:latin typeface="+mj-ea"/>
              <a:ea typeface="+mj-ea"/>
              <a:cs typeface="Times New Roman" pitchFamily="18" charset="0"/>
            </a:endParaRPr>
          </a:p>
          <a:p>
            <a:pPr eaLnBrk="1" hangingPunct="1">
              <a:spcBef>
                <a:spcPct val="0"/>
              </a:spcBef>
              <a:buSzPct val="25000"/>
              <a:defRPr/>
            </a:pPr>
            <a:r>
              <a:rPr lang="en-US" altLang="zh-TW" dirty="0">
                <a:latin typeface="+mj-ea"/>
                <a:ea typeface="+mj-ea"/>
                <a:cs typeface="Times New Roman" pitchFamily="18" charset="0"/>
              </a:rPr>
              <a:t>2.</a:t>
            </a:r>
            <a:r>
              <a:rPr lang="zh-TW" altLang="zh-TW" dirty="0">
                <a:latin typeface="+mj-ea"/>
                <a:ea typeface="+mj-ea"/>
                <a:cs typeface="Times New Roman" pitchFamily="18" charset="0"/>
              </a:rPr>
              <a:t>「核心素養」強調學習不宜以學科知識及技能為限，而應關注學習與生活的結合，透過實踐力行而彰顯學習者的全人發展。</a:t>
            </a:r>
            <a:endParaRPr lang="zh-TW" altLang="en-US" dirty="0">
              <a:latin typeface="+mj-ea"/>
              <a:ea typeface="+mj-ea"/>
              <a:cs typeface="Times New Roman" pitchFamily="18" charset="0"/>
            </a:endParaRPr>
          </a:p>
          <a:p>
            <a:pPr eaLnBrk="1" hangingPunct="1">
              <a:spcBef>
                <a:spcPct val="0"/>
              </a:spcBef>
              <a:buSzPct val="25000"/>
              <a:defRPr/>
            </a:pPr>
            <a:r>
              <a:rPr lang="en-US" altLang="zh-TW" dirty="0">
                <a:latin typeface="+mj-ea"/>
                <a:ea typeface="+mj-ea"/>
                <a:cs typeface="Times New Roman" pitchFamily="18" charset="0"/>
              </a:rPr>
              <a:t>3.</a:t>
            </a:r>
            <a:r>
              <a:rPr lang="zh-TW" altLang="en-US" dirty="0">
                <a:latin typeface="+mj-ea"/>
                <a:ea typeface="+mj-ea"/>
                <a:cs typeface="Times New Roman" pitchFamily="18" charset="0"/>
              </a:rPr>
              <a:t>核心素養強調教育的價值與功能其三面九項涵蓋知識、能力與態度，在學習過程中引導學生解決生活情境中所面臨的問題，並能與時俱進成為終身學習者。</a:t>
            </a:r>
          </a:p>
          <a:p>
            <a:pPr eaLnBrk="1" hangingPunct="1">
              <a:spcBef>
                <a:spcPct val="0"/>
              </a:spcBef>
              <a:buSzPct val="25000"/>
              <a:defRPr/>
            </a:pPr>
            <a:r>
              <a:rPr lang="en-US" altLang="zh-TW" dirty="0">
                <a:latin typeface="+mj-ea"/>
                <a:ea typeface="+mj-ea"/>
                <a:cs typeface="Times New Roman" pitchFamily="18" charset="0"/>
              </a:rPr>
              <a:t>4.</a:t>
            </a:r>
            <a:r>
              <a:rPr lang="zh-TW" altLang="en-US" dirty="0">
                <a:latin typeface="+mj-ea"/>
                <a:ea typeface="+mj-ea"/>
                <a:cs typeface="Times New Roman" pitchFamily="18" charset="0"/>
              </a:rPr>
              <a:t>核心素養承續十大基本能力與核心能力勾勒說明學習者圖像（自主行動）</a:t>
            </a:r>
            <a:r>
              <a:rPr lang="en-US" altLang="en-US" dirty="0">
                <a:latin typeface="+mj-ea"/>
                <a:ea typeface="+mj-ea"/>
                <a:cs typeface="Times New Roman" pitchFamily="18" charset="0"/>
              </a:rPr>
              <a:t>、</a:t>
            </a:r>
            <a:r>
              <a:rPr lang="zh-TW" altLang="en-US" dirty="0">
                <a:latin typeface="+mj-ea"/>
                <a:ea typeface="+mj-ea"/>
                <a:cs typeface="Times New Roman" pitchFamily="18" charset="0"/>
              </a:rPr>
              <a:t>學習的圖像（溝通互動），以及學習的意義和價值（社會參與）。</a:t>
            </a:r>
          </a:p>
          <a:p>
            <a:pPr eaLnBrk="1" hangingPunct="1">
              <a:spcBef>
                <a:spcPct val="0"/>
              </a:spcBef>
              <a:buSzPct val="25000"/>
              <a:defRPr/>
            </a:pPr>
            <a:endParaRPr lang="en-US" dirty="0">
              <a:latin typeface="+mj-ea"/>
              <a:ea typeface="+mj-ea"/>
              <a:cs typeface="Times New Roman" pitchFamily="18" charset="0"/>
            </a:endParaRPr>
          </a:p>
        </p:txBody>
      </p:sp>
      <p:sp>
        <p:nvSpPr>
          <p:cNvPr id="187395" name="Shape 501"/>
          <p:cNvSpPr>
            <a:spLocks noGrp="1"/>
          </p:cNvSpPr>
          <p:nvPr>
            <p:ph type="sldNum" sz="quarter" idx="5"/>
          </p:nvPr>
        </p:nvSpPr>
        <p:spPr>
          <a:noFill/>
          <a:ln>
            <a:miter lim="800000"/>
            <a:headEnd/>
            <a:tailEnd/>
          </a:ln>
        </p:spPr>
        <p:txBody>
          <a:bodyPr lIns="91525" tIns="45750" rIns="91525" bIns="45750"/>
          <a:lstStyle/>
          <a:p>
            <a:pPr>
              <a:buSzPct val="25000"/>
            </a:pPr>
            <a:fld id="{02364B74-22A8-4556-90EC-FA7FEA8A7E40}" type="slidenum">
              <a:rPr lang="en-US" altLang="zh-TW" smtClean="0">
                <a:solidFill>
                  <a:srgbClr val="000000"/>
                </a:solidFill>
                <a:ea typeface="新細明體" charset="-120"/>
                <a:sym typeface="Calibri" pitchFamily="34" charset="0"/>
              </a:rPr>
              <a:pPr>
                <a:buSzPct val="25000"/>
              </a:pPr>
              <a:t>22</a:t>
            </a:fld>
            <a:endParaRPr lang="en-US" altLang="zh-TW">
              <a:solidFill>
                <a:srgbClr val="000000"/>
              </a:solidFill>
              <a:ea typeface="新細明體" charset="-120"/>
              <a:sym typeface="Calibri" pitchFamily="34" charset="0"/>
            </a:endParaRPr>
          </a:p>
        </p:txBody>
      </p:sp>
    </p:spTree>
    <p:extLst>
      <p:ext uri="{BB962C8B-B14F-4D97-AF65-F5344CB8AC3E}">
        <p14:creationId xmlns:p14="http://schemas.microsoft.com/office/powerpoint/2010/main" val="2219235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投影片圖像版面配置區 1"/>
          <p:cNvSpPr>
            <a:spLocks noGrp="1" noRot="1" noChangeAspect="1"/>
          </p:cNvSpPr>
          <p:nvPr>
            <p:ph type="sldImg"/>
          </p:nvPr>
        </p:nvSpPr>
        <p:spPr bwMode="auto">
          <a:noFill/>
          <a:ln>
            <a:solidFill>
              <a:srgbClr val="000000"/>
            </a:solidFill>
            <a:miter lim="800000"/>
            <a:headEnd/>
            <a:tailEnd/>
          </a:ln>
        </p:spPr>
      </p:sp>
      <p:sp>
        <p:nvSpPr>
          <p:cNvPr id="261122" name="備忘稿版面配置區 2"/>
          <p:cNvSpPr>
            <a:spLocks noGrp="1"/>
          </p:cNvSpPr>
          <p:nvPr>
            <p:ph type="body" idx="1"/>
          </p:nvPr>
        </p:nvSpPr>
        <p:spPr>
          <a:noFill/>
        </p:spPr>
        <p:txBody>
          <a:bodyPr/>
          <a:lstStyle/>
          <a:p>
            <a:r>
              <a:rPr lang="zh-TW" altLang="en-US"/>
              <a:t>素養導向部份：</a:t>
            </a:r>
            <a:endParaRPr lang="en-US" altLang="zh-TW"/>
          </a:p>
          <a:p>
            <a:r>
              <a:rPr lang="zh-TW" altLang="en-US"/>
              <a:t>教學端的改變</a:t>
            </a:r>
            <a:endParaRPr lang="en-US" altLang="zh-TW"/>
          </a:p>
          <a:p>
            <a:r>
              <a:rPr lang="zh-TW" altLang="en-US"/>
              <a:t>素養豐富落實能力的內涵，是能力的升級進化版</a:t>
            </a:r>
          </a:p>
        </p:txBody>
      </p:sp>
      <p:sp>
        <p:nvSpPr>
          <p:cNvPr id="261123" name="投影片編號版面配置區 3"/>
          <p:cNvSpPr>
            <a:spLocks noGrp="1"/>
          </p:cNvSpPr>
          <p:nvPr>
            <p:ph type="sldNum" sz="quarter" idx="5"/>
          </p:nvPr>
        </p:nvSpPr>
        <p:spPr>
          <a:noFill/>
          <a:ln>
            <a:miter lim="800000"/>
            <a:headEnd/>
            <a:tailEnd/>
          </a:ln>
        </p:spPr>
        <p:txBody>
          <a:bodyPr/>
          <a:lstStyle/>
          <a:p>
            <a:fld id="{BF851E14-1F57-4199-B080-70E5A0491381}" type="slidenum">
              <a:rPr lang="zh-TW" altLang="en-US" smtClean="0">
                <a:ea typeface="新細明體" charset="-120"/>
              </a:rPr>
              <a:pPr/>
              <a:t>23</a:t>
            </a:fld>
            <a:endParaRPr lang="en-US" altLang="zh-TW">
              <a:ea typeface="新細明體" charset="-120"/>
            </a:endParaRPr>
          </a:p>
        </p:txBody>
      </p:sp>
    </p:spTree>
    <p:extLst>
      <p:ext uri="{BB962C8B-B14F-4D97-AF65-F5344CB8AC3E}">
        <p14:creationId xmlns:p14="http://schemas.microsoft.com/office/powerpoint/2010/main" val="2655313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投影片圖像版面配置區 1"/>
          <p:cNvSpPr>
            <a:spLocks noGrp="1" noRot="1" noChangeAspect="1"/>
          </p:cNvSpPr>
          <p:nvPr>
            <p:ph type="sldImg"/>
          </p:nvPr>
        </p:nvSpPr>
        <p:spPr bwMode="auto">
          <a:noFill/>
          <a:ln>
            <a:solidFill>
              <a:srgbClr val="000000"/>
            </a:solidFill>
            <a:miter lim="800000"/>
            <a:headEnd/>
            <a:tailEnd/>
          </a:ln>
        </p:spPr>
      </p:sp>
      <p:sp>
        <p:nvSpPr>
          <p:cNvPr id="263170" name="備忘稿版面配置區 2"/>
          <p:cNvSpPr>
            <a:spLocks noGrp="1"/>
          </p:cNvSpPr>
          <p:nvPr>
            <p:ph type="body" idx="1"/>
          </p:nvPr>
        </p:nvSpPr>
        <p:spPr>
          <a:noFill/>
        </p:spPr>
        <p:txBody>
          <a:bodyPr/>
          <a:lstStyle/>
          <a:p>
            <a:r>
              <a:rPr lang="zh-TW" altLang="en-US" b="1" i="1"/>
              <a:t>請注意動畫效果</a:t>
            </a:r>
            <a:endParaRPr lang="zh-TW" altLang="en-US">
              <a:solidFill>
                <a:srgbClr val="000000"/>
              </a:solidFill>
              <a:sym typeface="Calibri" pitchFamily="34" charset="0"/>
            </a:endParaRPr>
          </a:p>
          <a:p>
            <a:r>
              <a:rPr lang="zh-TW" altLang="en-US"/>
              <a:t>分別說明：</a:t>
            </a:r>
            <a:endParaRPr lang="en-US" altLang="zh-TW"/>
          </a:p>
          <a:p>
            <a:r>
              <a:rPr lang="zh-TW" altLang="en-US"/>
              <a:t>一、傳統導向：教師</a:t>
            </a:r>
            <a:endParaRPr lang="en-US" altLang="zh-TW"/>
          </a:p>
          <a:p>
            <a:r>
              <a:rPr lang="zh-TW" altLang="en-US"/>
              <a:t>二、內容導向：學科</a:t>
            </a:r>
            <a:endParaRPr lang="en-US" altLang="zh-TW"/>
          </a:p>
          <a:p>
            <a:r>
              <a:rPr lang="zh-TW" altLang="en-US"/>
              <a:t>三、素養導向：學生</a:t>
            </a:r>
          </a:p>
        </p:txBody>
      </p:sp>
      <p:sp>
        <p:nvSpPr>
          <p:cNvPr id="263171" name="投影片編號版面配置區 3"/>
          <p:cNvSpPr>
            <a:spLocks noGrp="1"/>
          </p:cNvSpPr>
          <p:nvPr>
            <p:ph type="sldNum" sz="quarter" idx="5"/>
          </p:nvPr>
        </p:nvSpPr>
        <p:spPr>
          <a:noFill/>
          <a:ln>
            <a:miter lim="800000"/>
            <a:headEnd/>
            <a:tailEnd/>
          </a:ln>
        </p:spPr>
        <p:txBody>
          <a:bodyPr/>
          <a:lstStyle/>
          <a:p>
            <a:fld id="{66E60D09-9B60-4962-BF08-979F971C5C75}" type="slidenum">
              <a:rPr lang="zh-TW" altLang="en-US" smtClean="0">
                <a:ea typeface="新細明體" charset="-120"/>
              </a:rPr>
              <a:pPr/>
              <a:t>24</a:t>
            </a:fld>
            <a:endParaRPr lang="en-US" altLang="zh-TW">
              <a:ea typeface="新細明體" charset="-120"/>
            </a:endParaRPr>
          </a:p>
        </p:txBody>
      </p:sp>
    </p:spTree>
    <p:extLst>
      <p:ext uri="{BB962C8B-B14F-4D97-AF65-F5344CB8AC3E}">
        <p14:creationId xmlns:p14="http://schemas.microsoft.com/office/powerpoint/2010/main" val="1592515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9441" name="Shape 490"/>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89442" name="Shape 491"/>
          <p:cNvSpPr>
            <a:spLocks noGrp="1"/>
          </p:cNvSpPr>
          <p:nvPr>
            <p:ph type="body" idx="1"/>
          </p:nvPr>
        </p:nvSpPr>
        <p:spPr>
          <a:noFill/>
        </p:spPr>
        <p:txBody>
          <a:bodyPr lIns="91525" tIns="45750" rIns="91525" bIns="45750"/>
          <a:lstStyle/>
          <a:p>
            <a:pPr eaLnBrk="1" hangingPunct="1">
              <a:spcBef>
                <a:spcPct val="0"/>
              </a:spcBef>
              <a:buSzPct val="25000"/>
            </a:pPr>
            <a:r>
              <a:rPr lang="zh-TW" altLang="en-US" b="1" i="1"/>
              <a:t>請注意動畫效果：</a:t>
            </a:r>
            <a:endParaRPr lang="en-US" altLang="zh-TW" b="1" i="1"/>
          </a:p>
          <a:p>
            <a:pPr eaLnBrk="1" hangingPunct="1">
              <a:spcBef>
                <a:spcPct val="0"/>
              </a:spcBef>
              <a:buSzPct val="25000"/>
            </a:pPr>
            <a:r>
              <a:rPr lang="zh-TW" altLang="en-US"/>
              <a:t>核心素養的三面九項：</a:t>
            </a:r>
            <a:endParaRPr lang="en-US" altLang="zh-TW"/>
          </a:p>
          <a:p>
            <a:pPr eaLnBrk="1" hangingPunct="1">
              <a:spcBef>
                <a:spcPct val="0"/>
              </a:spcBef>
              <a:buSzPct val="25000"/>
            </a:pPr>
            <a:r>
              <a:rPr lang="zh-TW" altLang="en-US"/>
              <a:t>自主行動、溝通互動、社會參與</a:t>
            </a:r>
            <a:endParaRPr lang="en-US" altLang="zh-TW"/>
          </a:p>
          <a:p>
            <a:pPr eaLnBrk="1" hangingPunct="1">
              <a:spcBef>
                <a:spcPct val="0"/>
              </a:spcBef>
              <a:buSzPct val="25000"/>
            </a:pPr>
            <a:r>
              <a:rPr lang="zh-TW" altLang="en-US"/>
              <a:t>重點在於生活情境的交互靈活應用。</a:t>
            </a:r>
            <a:endParaRPr lang="en-US" altLang="zh-TW"/>
          </a:p>
          <a:p>
            <a:pPr eaLnBrk="1" hangingPunct="1">
              <a:spcBef>
                <a:spcPct val="0"/>
              </a:spcBef>
              <a:buSzPct val="25000"/>
            </a:pPr>
            <a:endParaRPr lang="en-US" altLang="zh-TW"/>
          </a:p>
          <a:p>
            <a:pPr eaLnBrk="1" hangingPunct="1">
              <a:spcBef>
                <a:spcPct val="0"/>
              </a:spcBef>
              <a:buSzPct val="25000"/>
            </a:pPr>
            <a:endParaRPr lang="zh-TW" altLang="en-US"/>
          </a:p>
        </p:txBody>
      </p:sp>
      <p:sp>
        <p:nvSpPr>
          <p:cNvPr id="189443" name="Shape 492"/>
          <p:cNvSpPr>
            <a:spLocks noGrp="1"/>
          </p:cNvSpPr>
          <p:nvPr>
            <p:ph type="sldNum" sz="quarter" idx="5"/>
          </p:nvPr>
        </p:nvSpPr>
        <p:spPr>
          <a:noFill/>
          <a:ln>
            <a:miter lim="800000"/>
            <a:headEnd/>
            <a:tailEnd/>
          </a:ln>
        </p:spPr>
        <p:txBody>
          <a:bodyPr lIns="91525" tIns="45750" rIns="91525" bIns="45750"/>
          <a:lstStyle/>
          <a:p>
            <a:pPr>
              <a:buSzPct val="25000"/>
            </a:pPr>
            <a:fld id="{6BC2A9F2-4597-461C-8195-5F1A6974ACE9}" type="slidenum">
              <a:rPr lang="en-US" altLang="zh-TW" smtClean="0">
                <a:solidFill>
                  <a:srgbClr val="000000"/>
                </a:solidFill>
                <a:ea typeface="新細明體" charset="-120"/>
                <a:sym typeface="Calibri" pitchFamily="34" charset="0"/>
              </a:rPr>
              <a:pPr>
                <a:buSzPct val="25000"/>
              </a:pPr>
              <a:t>25</a:t>
            </a:fld>
            <a:endParaRPr lang="en-US" altLang="zh-TW">
              <a:solidFill>
                <a:srgbClr val="000000"/>
              </a:solidFill>
              <a:ea typeface="新細明體" charset="-120"/>
              <a:sym typeface="Calibri" pitchFamily="34" charset="0"/>
            </a:endParaRPr>
          </a:p>
        </p:txBody>
      </p:sp>
    </p:spTree>
    <p:extLst>
      <p:ext uri="{BB962C8B-B14F-4D97-AF65-F5344CB8AC3E}">
        <p14:creationId xmlns:p14="http://schemas.microsoft.com/office/powerpoint/2010/main" val="26300373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kumimoji="1" lang="zh-TW" altLang="en-US"/>
          </a:p>
        </p:txBody>
      </p:sp>
      <p:sp>
        <p:nvSpPr>
          <p:cNvPr id="706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E563633-A6A6-4657-8112-EE6BE7B2D670}" type="slidenum">
              <a:rPr kumimoji="0" lang="zh-CN" altLang="en-US" sz="1200" b="0" i="0" u="none" strike="noStrike" kern="1200" cap="none" spc="0" normalizeH="0" baseline="0" noProof="0" smtClean="0">
                <a:ln>
                  <a:noFill/>
                </a:ln>
                <a:solidFill>
                  <a:prstClr val="black"/>
                </a:solidFill>
                <a:effectLst/>
                <a:uLnTx/>
                <a:uFillTx/>
                <a:ea typeface="等线"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ea typeface="等线" pitchFamily="2" charset="-122"/>
              <a:cs typeface="+mn-cs"/>
            </a:endParaRPr>
          </a:p>
        </p:txBody>
      </p:sp>
    </p:spTree>
    <p:extLst>
      <p:ext uri="{BB962C8B-B14F-4D97-AF65-F5344CB8AC3E}">
        <p14:creationId xmlns:p14="http://schemas.microsoft.com/office/powerpoint/2010/main" val="10718754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請家長猜是哪個領域的考題</a:t>
            </a:r>
            <a:endParaRPr lang="zh-TW" altLang="en-US"/>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28</a:t>
            </a:fld>
            <a:endParaRPr lang="en-US" altLang="zh-TW"/>
          </a:p>
        </p:txBody>
      </p:sp>
    </p:spTree>
    <p:extLst>
      <p:ext uri="{BB962C8B-B14F-4D97-AF65-F5344CB8AC3E}">
        <p14:creationId xmlns:p14="http://schemas.microsoft.com/office/powerpoint/2010/main" val="35077349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kumimoji="1" lang="zh-TW" altLang="en-US"/>
          </a:p>
        </p:txBody>
      </p:sp>
      <p:sp>
        <p:nvSpPr>
          <p:cNvPr id="706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E563633-A6A6-4657-8112-EE6BE7B2D670}" type="slidenum">
              <a:rPr kumimoji="0" lang="zh-CN" altLang="en-US" sz="1200" b="0" i="0" u="none" strike="noStrike" kern="1200" cap="none" spc="0" normalizeH="0" baseline="0" noProof="0" smtClean="0">
                <a:ln>
                  <a:noFill/>
                </a:ln>
                <a:solidFill>
                  <a:prstClr val="black"/>
                </a:solidFill>
                <a:effectLst/>
                <a:uLnTx/>
                <a:uFillTx/>
                <a:ea typeface="等线"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ea typeface="等线" pitchFamily="2" charset="-122"/>
              <a:cs typeface="+mn-cs"/>
            </a:endParaRPr>
          </a:p>
        </p:txBody>
      </p:sp>
    </p:spTree>
    <p:extLst>
      <p:ext uri="{BB962C8B-B14F-4D97-AF65-F5344CB8AC3E}">
        <p14:creationId xmlns:p14="http://schemas.microsoft.com/office/powerpoint/2010/main" val="3967973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kumimoji="1" lang="en-US" altLang="zh-TW" smtClean="0"/>
              <a:t>1.</a:t>
            </a:r>
            <a:r>
              <a:rPr kumimoji="1" lang="zh-TW" altLang="en-US" smtClean="0"/>
              <a:t>數位化的世代，甚麼知識值得背</a:t>
            </a:r>
            <a:r>
              <a:rPr kumimoji="1" lang="en-US" altLang="zh-TW" smtClean="0"/>
              <a:t>?</a:t>
            </a:r>
            <a:r>
              <a:rPr kumimoji="1" lang="zh-TW" altLang="en-US" smtClean="0"/>
              <a:t>背</a:t>
            </a:r>
            <a:r>
              <a:rPr kumimoji="1" lang="zh-TW" altLang="en-US" sz="1400" smtClean="0"/>
              <a:t>，能背多久  有意義的理解才是核心</a:t>
            </a:r>
            <a:endParaRPr kumimoji="1" lang="en-US" altLang="zh-TW" sz="1400" smtClean="0"/>
          </a:p>
          <a:p>
            <a:pPr>
              <a:spcBef>
                <a:spcPct val="0"/>
              </a:spcBef>
            </a:pPr>
            <a:r>
              <a:rPr kumimoji="1" lang="en-US" altLang="zh-TW" sz="1400" smtClean="0"/>
              <a:t>2.</a:t>
            </a:r>
            <a:r>
              <a:rPr kumimoji="1" lang="zh-TW" altLang="en-US" sz="1400" smtClean="0"/>
              <a:t>蒸汽機是誰改良的的</a:t>
            </a:r>
            <a:r>
              <a:rPr kumimoji="1" lang="en-US" altLang="zh-TW" sz="1400" smtClean="0"/>
              <a:t>??</a:t>
            </a:r>
            <a:r>
              <a:rPr kumimoji="1" lang="zh-TW" altLang="en-US" sz="1400" smtClean="0"/>
              <a:t>萬有引力是誰發表的</a:t>
            </a:r>
            <a:r>
              <a:rPr kumimoji="1" lang="en-US" altLang="zh-TW" sz="1400" smtClean="0"/>
              <a:t>?</a:t>
            </a:r>
            <a:r>
              <a:rPr kumimoji="1" lang="en-US" altLang="zh-TW" sz="1400" baseline="0" smtClean="0"/>
              <a:t> (</a:t>
            </a:r>
            <a:r>
              <a:rPr kumimoji="1" lang="zh-TW" altLang="en-US" sz="1400" baseline="0" smtClean="0"/>
              <a:t>愛迪生 牛頓</a:t>
            </a:r>
            <a:r>
              <a:rPr kumimoji="1" lang="en-US" altLang="zh-TW" sz="1400" baseline="0" smtClean="0"/>
              <a:t>)</a:t>
            </a:r>
            <a:r>
              <a:rPr kumimoji="1" lang="zh-TW" altLang="en-US" sz="1400" baseline="0" smtClean="0"/>
              <a:t>  手機是誰發明的，沒人知道，因為是團隊做的產品</a:t>
            </a:r>
            <a:endParaRPr kumimoji="1" lang="en-US" altLang="zh-TW" sz="1400" baseline="0" smtClean="0"/>
          </a:p>
          <a:p>
            <a:pPr>
              <a:spcBef>
                <a:spcPct val="0"/>
              </a:spcBef>
            </a:pPr>
            <a:r>
              <a:rPr kumimoji="1" lang="en-US" altLang="zh-TW" sz="1400" baseline="0" smtClean="0"/>
              <a:t>3.</a:t>
            </a:r>
            <a:r>
              <a:rPr kumimoji="1" lang="zh-TW" altLang="en-US" sz="1400" baseline="0" smtClean="0"/>
              <a:t>台灣高齡化的現況</a:t>
            </a:r>
            <a:endParaRPr kumimoji="1" lang="zh-TW" altLang="en-US"/>
          </a:p>
        </p:txBody>
      </p:sp>
      <p:sp>
        <p:nvSpPr>
          <p:cNvPr id="522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fld id="{A9D33CD7-4200-41FC-8A62-551020705D55}" type="slidenum">
              <a:rPr lang="zh-CN" altLang="en-US" smtClean="0"/>
              <a:pPr/>
              <a:t>2</a:t>
            </a:fld>
            <a:endParaRPr lang="zh-CN" altLang="en-US"/>
          </a:p>
        </p:txBody>
      </p:sp>
    </p:spTree>
    <p:extLst>
      <p:ext uri="{BB962C8B-B14F-4D97-AF65-F5344CB8AC3E}">
        <p14:creationId xmlns:p14="http://schemas.microsoft.com/office/powerpoint/2010/main" val="42856888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32</a:t>
            </a:fld>
            <a:endParaRPr lang="en-US" altLang="zh-TW"/>
          </a:p>
        </p:txBody>
      </p:sp>
    </p:spTree>
    <p:extLst>
      <p:ext uri="{BB962C8B-B14F-4D97-AF65-F5344CB8AC3E}">
        <p14:creationId xmlns:p14="http://schemas.microsoft.com/office/powerpoint/2010/main" val="10930679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5585" name="Shape 555"/>
          <p:cNvSpPr>
            <a:spLocks noGrp="1" noRot="1" noChangeAspect="1" noTextEdit="1"/>
          </p:cNvSpPr>
          <p:nvPr>
            <p:ph type="sldImg" idx="2"/>
          </p:nvPr>
        </p:nvSpPr>
        <p:spPr bwMode="auto">
          <a:xfrm>
            <a:off x="919163" y="746125"/>
            <a:ext cx="4968875" cy="372745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95586" name="Shape 556"/>
          <p:cNvSpPr>
            <a:spLocks noGrp="1"/>
          </p:cNvSpPr>
          <p:nvPr>
            <p:ph type="body" idx="1"/>
          </p:nvPr>
        </p:nvSpPr>
        <p:spPr>
          <a:noFill/>
        </p:spPr>
        <p:txBody>
          <a:bodyPr lIns="91525" tIns="91525" rIns="91525" bIns="91525"/>
          <a:lstStyle/>
          <a:p>
            <a:pPr eaLnBrk="1" hangingPunct="1">
              <a:spcBef>
                <a:spcPct val="0"/>
              </a:spcBef>
              <a:buSzPct val="25000"/>
            </a:pPr>
            <a:r>
              <a:rPr lang="en-US" altLang="zh-TW">
                <a:solidFill>
                  <a:srgbClr val="000000"/>
                </a:solidFill>
                <a:sym typeface="Calibri" pitchFamily="34" charset="0"/>
              </a:rPr>
              <a:t>12</a:t>
            </a:r>
            <a:r>
              <a:rPr lang="zh-TW" altLang="en-US">
                <a:solidFill>
                  <a:srgbClr val="000000"/>
                </a:solidFill>
                <a:sym typeface="Calibri" pitchFamily="34" charset="0"/>
              </a:rPr>
              <a:t>年國教課綱的課程架構</a:t>
            </a:r>
          </a:p>
        </p:txBody>
      </p:sp>
    </p:spTree>
    <p:extLst>
      <p:ext uri="{BB962C8B-B14F-4D97-AF65-F5344CB8AC3E}">
        <p14:creationId xmlns:p14="http://schemas.microsoft.com/office/powerpoint/2010/main" val="5809969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7633" name="Shape 562"/>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97634" name="Shape 563"/>
          <p:cNvSpPr>
            <a:spLocks noGrp="1"/>
          </p:cNvSpPr>
          <p:nvPr>
            <p:ph type="body" idx="1"/>
          </p:nvPr>
        </p:nvSpPr>
        <p:spPr>
          <a:noFill/>
        </p:spPr>
        <p:txBody>
          <a:bodyPr lIns="91525" tIns="45750" rIns="91525" bIns="45750"/>
          <a:lstStyle/>
          <a:p>
            <a:pPr eaLnBrk="1" hangingPunct="1">
              <a:spcBef>
                <a:spcPct val="0"/>
              </a:spcBef>
              <a:buSzPct val="25000"/>
            </a:pPr>
            <a:r>
              <a:rPr lang="zh-TW" altLang="en-US" dirty="0">
                <a:solidFill>
                  <a:srgbClr val="000000"/>
                </a:solidFill>
                <a:sym typeface="Calibri" pitchFamily="34" charset="0"/>
              </a:rPr>
              <a:t>說明課綱的部定課程與校訂課程就像一棵樹的樹根與枝葉一樣，樹根穩，才能確保學生基本學力。校訂課程的多元生活化，才能讓孩子適性發展</a:t>
            </a:r>
            <a:endParaRPr lang="en-US" altLang="zh-TW" dirty="0">
              <a:solidFill>
                <a:srgbClr val="000000"/>
              </a:solidFill>
              <a:sym typeface="Calibri" pitchFamily="34" charset="0"/>
            </a:endParaRPr>
          </a:p>
        </p:txBody>
      </p:sp>
      <p:sp>
        <p:nvSpPr>
          <p:cNvPr id="197635" name="Shape 564"/>
          <p:cNvSpPr>
            <a:spLocks noGrp="1"/>
          </p:cNvSpPr>
          <p:nvPr>
            <p:ph type="sldNum" sz="quarter" idx="5"/>
          </p:nvPr>
        </p:nvSpPr>
        <p:spPr>
          <a:noFill/>
          <a:ln>
            <a:miter lim="800000"/>
            <a:headEnd/>
            <a:tailEnd/>
          </a:ln>
        </p:spPr>
        <p:txBody>
          <a:bodyPr lIns="91525" tIns="45750" rIns="91525" bIns="45750"/>
          <a:lstStyle/>
          <a:p>
            <a:pPr>
              <a:buSzPct val="25000"/>
            </a:pPr>
            <a:fld id="{525085A9-3D37-4471-8DE9-D03F0DF94BAE}" type="slidenum">
              <a:rPr lang="en-US" altLang="zh-TW" smtClean="0">
                <a:solidFill>
                  <a:srgbClr val="000000"/>
                </a:solidFill>
                <a:ea typeface="新細明體" charset="-120"/>
                <a:sym typeface="Calibri" pitchFamily="34" charset="0"/>
              </a:rPr>
              <a:pPr>
                <a:buSzPct val="25000"/>
              </a:pPr>
              <a:t>34</a:t>
            </a:fld>
            <a:endParaRPr lang="en-US" altLang="zh-TW">
              <a:solidFill>
                <a:srgbClr val="000000"/>
              </a:solidFill>
              <a:ea typeface="新細明體" charset="-120"/>
              <a:sym typeface="Calibri" pitchFamily="34" charset="0"/>
            </a:endParaRPr>
          </a:p>
        </p:txBody>
      </p:sp>
    </p:spTree>
    <p:extLst>
      <p:ext uri="{BB962C8B-B14F-4D97-AF65-F5344CB8AC3E}">
        <p14:creationId xmlns:p14="http://schemas.microsoft.com/office/powerpoint/2010/main" val="22104673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9681" name="Shape 569"/>
          <p:cNvSpPr>
            <a:spLocks noGrp="1"/>
          </p:cNvSpPr>
          <p:nvPr>
            <p:ph type="body" idx="1"/>
          </p:nvPr>
        </p:nvSpPr>
        <p:spPr>
          <a:noFill/>
        </p:spPr>
        <p:txBody>
          <a:bodyPr lIns="91425" tIns="91425" rIns="91425" bIns="91425"/>
          <a:lstStyle/>
          <a:p>
            <a:pPr eaLnBrk="1" hangingPunct="1"/>
            <a:r>
              <a:rPr lang="zh-TW" altLang="en-US" b="1" i="1"/>
              <a:t>請注意動畫效果：</a:t>
            </a:r>
            <a:endParaRPr lang="en-US" altLang="zh-TW" b="1" i="1"/>
          </a:p>
          <a:p>
            <a:pPr eaLnBrk="1" hangingPunct="1"/>
            <a:r>
              <a:rPr lang="zh-TW" altLang="en-US"/>
              <a:t>新課綱</a:t>
            </a:r>
            <a:r>
              <a:rPr lang="zh-TW" altLang="zh-TW"/>
              <a:t>將學習範疇劃分為八大領域，</a:t>
            </a:r>
            <a:r>
              <a:rPr lang="zh-TW" altLang="en-US"/>
              <a:t>但</a:t>
            </a:r>
            <a:r>
              <a:rPr lang="zh-TW" altLang="zh-TW"/>
              <a:t>國小</a:t>
            </a:r>
            <a:r>
              <a:rPr lang="zh-TW" altLang="en-US"/>
              <a:t>階段</a:t>
            </a:r>
            <a:r>
              <a:rPr lang="zh-TW" altLang="zh-TW"/>
              <a:t>科技領域</a:t>
            </a:r>
            <a:r>
              <a:rPr lang="zh-TW" altLang="en-US"/>
              <a:t>不排課，科技融入各領域教學</a:t>
            </a:r>
            <a:r>
              <a:rPr lang="zh-TW" altLang="zh-TW"/>
              <a:t>。</a:t>
            </a:r>
          </a:p>
          <a:p>
            <a:pPr eaLnBrk="1" hangingPunct="1">
              <a:spcBef>
                <a:spcPct val="0"/>
              </a:spcBef>
            </a:pPr>
            <a:r>
              <a:rPr lang="zh-TW" altLang="en-US">
                <a:latin typeface="標楷體" pitchFamily="65" charset="-120"/>
                <a:ea typeface="標楷體" pitchFamily="65" charset="-120"/>
              </a:rPr>
              <a:t>而國小的第一階段生活課程則統整了綜合活動領域，全部納為生活課程的範疇（包含社會、自然、藝術及綜合活動）。可減少課程相似與重複的困境，幫助學生更為統整的學習。</a:t>
            </a:r>
            <a:endParaRPr lang="en-US" altLang="zh-TW">
              <a:latin typeface="標楷體" pitchFamily="65" charset="-120"/>
              <a:ea typeface="標楷體" pitchFamily="65" charset="-120"/>
            </a:endParaRPr>
          </a:p>
          <a:p>
            <a:pPr eaLnBrk="1" hangingPunct="1">
              <a:spcBef>
                <a:spcPct val="0"/>
              </a:spcBef>
            </a:pPr>
            <a:r>
              <a:rPr lang="zh-TW" altLang="en-US">
                <a:latin typeface="標楷體" pitchFamily="65" charset="-120"/>
                <a:ea typeface="標楷體" pitchFamily="65" charset="-120"/>
              </a:rPr>
              <a:t>本土語文部份國小階段新增新住民語文選項。</a:t>
            </a:r>
            <a:endParaRPr lang="en-US" altLang="zh-TW">
              <a:latin typeface="標楷體" pitchFamily="65" charset="-120"/>
              <a:ea typeface="標楷體" pitchFamily="65" charset="-120"/>
            </a:endParaRPr>
          </a:p>
        </p:txBody>
      </p:sp>
      <p:sp>
        <p:nvSpPr>
          <p:cNvPr id="199682" name="Shape 570"/>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miter lim="800000"/>
            <a:headEnd/>
            <a:tailEnd/>
          </a:ln>
        </p:spPr>
      </p:sp>
    </p:spTree>
    <p:extLst>
      <p:ext uri="{BB962C8B-B14F-4D97-AF65-F5344CB8AC3E}">
        <p14:creationId xmlns:p14="http://schemas.microsoft.com/office/powerpoint/2010/main" val="9490349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eaLnBrk="1" hangingPunct="1">
              <a:spcBef>
                <a:spcPct val="0"/>
              </a:spcBef>
              <a:buSzPct val="25000"/>
            </a:pPr>
            <a:r>
              <a:rPr lang="en-US" altLang="zh-TW" dirty="0" err="1">
                <a:solidFill>
                  <a:srgbClr val="000000"/>
                </a:solidFill>
                <a:sym typeface="Calibri" pitchFamily="34" charset="0"/>
              </a:rPr>
              <a:t>強調校訂課程</a:t>
            </a:r>
            <a:r>
              <a:rPr lang="zh-TW" altLang="en-US" dirty="0">
                <a:solidFill>
                  <a:srgbClr val="000000"/>
                </a:solidFill>
                <a:latin typeface="新細明體" charset="-120"/>
                <a:sym typeface="Calibri" pitchFamily="34" charset="0"/>
              </a:rPr>
              <a:t>，</a:t>
            </a:r>
            <a:r>
              <a:rPr lang="en-US" altLang="zh-TW" dirty="0" err="1">
                <a:solidFill>
                  <a:srgbClr val="000000"/>
                </a:solidFill>
                <a:sym typeface="Calibri" pitchFamily="34" charset="0"/>
              </a:rPr>
              <a:t>四種可能的課程規劃</a:t>
            </a:r>
            <a:r>
              <a:rPr lang="zh-TW" altLang="en-US" dirty="0">
                <a:solidFill>
                  <a:srgbClr val="000000"/>
                </a:solidFill>
                <a:sym typeface="Calibri" pitchFamily="34" charset="0"/>
              </a:rPr>
              <a:t>之</a:t>
            </a:r>
            <a:r>
              <a:rPr lang="en-US" altLang="zh-TW" dirty="0">
                <a:solidFill>
                  <a:srgbClr val="000000"/>
                </a:solidFill>
                <a:sym typeface="Calibri" pitchFamily="34" charset="0"/>
              </a:rPr>
              <a:t>意</a:t>
            </a:r>
            <a:r>
              <a:rPr lang="zh-TW" altLang="en-US" dirty="0">
                <a:solidFill>
                  <a:srgbClr val="000000"/>
                </a:solidFill>
                <a:sym typeface="Calibri" pitchFamily="34" charset="0"/>
              </a:rPr>
              <a:t>涵</a:t>
            </a:r>
            <a:r>
              <a:rPr lang="zh-TW" altLang="en-US" dirty="0">
                <a:latin typeface="新細明體" charset="-120"/>
              </a:rPr>
              <a:t>。最後強調：我們可以滿足孩子更大的學習需求。</a:t>
            </a:r>
            <a:endParaRPr lang="en-US" altLang="zh-TW" dirty="0">
              <a:latin typeface="新細明體" charset="-120"/>
            </a:endParaRPr>
          </a:p>
          <a:p>
            <a:pPr eaLnBrk="1" hangingPunct="1">
              <a:spcBef>
                <a:spcPct val="0"/>
              </a:spcBef>
              <a:buSzPct val="25000"/>
            </a:pPr>
            <a:endParaRPr lang="en-US" altLang="zh-TW" dirty="0">
              <a:solidFill>
                <a:srgbClr val="000000"/>
              </a:solidFill>
              <a:latin typeface="新細明體" charset="-120"/>
              <a:sym typeface="Calibri" pitchFamily="34" charset="0"/>
            </a:endParaRPr>
          </a:p>
          <a:p>
            <a:pPr eaLnBrk="1" hangingPunct="1">
              <a:spcBef>
                <a:spcPct val="0"/>
              </a:spcBef>
              <a:buSzPct val="25000"/>
            </a:pPr>
            <a:r>
              <a:rPr lang="zh-TW" altLang="en-US" dirty="0"/>
              <a:t>主題</a:t>
            </a:r>
            <a:r>
              <a:rPr lang="en-US" altLang="zh-TW" dirty="0"/>
              <a:t>/</a:t>
            </a:r>
            <a:r>
              <a:rPr lang="zh-TW" altLang="en-US" dirty="0"/>
              <a:t>專題</a:t>
            </a:r>
            <a:r>
              <a:rPr lang="en-US" altLang="zh-TW" dirty="0"/>
              <a:t>/ </a:t>
            </a:r>
            <a:r>
              <a:rPr lang="zh-TW" altLang="en-US" dirty="0"/>
              <a:t>議題探究課程：跨領域</a:t>
            </a:r>
            <a:r>
              <a:rPr lang="en-US" altLang="zh-TW" dirty="0"/>
              <a:t>/</a:t>
            </a:r>
            <a:r>
              <a:rPr lang="zh-TW" altLang="en-US" dirty="0"/>
              <a:t>科目或結合各項議題，發展「統整性主題</a:t>
            </a:r>
            <a:r>
              <a:rPr lang="en-US" altLang="zh-TW" dirty="0"/>
              <a:t>/</a:t>
            </a:r>
            <a:r>
              <a:rPr lang="zh-TW" altLang="en-US" dirty="0"/>
              <a:t>專題</a:t>
            </a:r>
            <a:r>
              <a:rPr lang="en-US" altLang="zh-TW" dirty="0"/>
              <a:t>/</a:t>
            </a:r>
            <a:r>
              <a:rPr lang="zh-TW" altLang="en-US" dirty="0"/>
              <a:t>議題探究課 程」，強化知能整合與生活運用能力。</a:t>
            </a:r>
            <a:endParaRPr lang="en-US" altLang="zh-TW" dirty="0"/>
          </a:p>
          <a:p>
            <a:pPr eaLnBrk="1" hangingPunct="1">
              <a:spcBef>
                <a:spcPct val="0"/>
              </a:spcBef>
              <a:buSzPct val="25000"/>
            </a:pPr>
            <a:endParaRPr lang="en-US" altLang="zh-TW" dirty="0"/>
          </a:p>
          <a:p>
            <a:pPr eaLnBrk="1" hangingPunct="1">
              <a:spcBef>
                <a:spcPct val="0"/>
              </a:spcBef>
              <a:buSzPct val="25000"/>
            </a:pPr>
            <a:r>
              <a:rPr lang="zh-TW" altLang="en-US" dirty="0"/>
              <a:t>社團活動與技藝課程：</a:t>
            </a:r>
            <a:endParaRPr lang="en-US" altLang="zh-TW" dirty="0"/>
          </a:p>
          <a:p>
            <a:pPr eaLnBrk="1" hangingPunct="1">
              <a:spcBef>
                <a:spcPct val="0"/>
              </a:spcBef>
              <a:buSzPct val="25000"/>
            </a:pPr>
            <a:r>
              <a:rPr lang="zh-TW" altLang="en-US" dirty="0"/>
              <a:t>社團活動：學生依興趣及能力分組選修與其他班級學生共同上課。</a:t>
            </a:r>
            <a:endParaRPr lang="en-US" altLang="zh-TW" dirty="0"/>
          </a:p>
          <a:p>
            <a:pPr eaLnBrk="1" hangingPunct="1">
              <a:spcBef>
                <a:spcPct val="0"/>
              </a:spcBef>
              <a:buSzPct val="25000"/>
            </a:pPr>
            <a:r>
              <a:rPr lang="zh-TW" altLang="en-US" dirty="0"/>
              <a:t>技藝課程：以促進手眼身心等感官統合，實際操作之課程為主，也可開設與技術型高中銜接的技藝課程等。</a:t>
            </a:r>
            <a:endParaRPr lang="en-US" altLang="zh-TW" dirty="0"/>
          </a:p>
          <a:p>
            <a:pPr eaLnBrk="1" hangingPunct="1">
              <a:spcBef>
                <a:spcPct val="0"/>
              </a:spcBef>
              <a:buSzPct val="25000"/>
            </a:pPr>
            <a:endParaRPr lang="en-US" altLang="zh-TW" dirty="0"/>
          </a:p>
          <a:p>
            <a:pPr eaLnBrk="1" hangingPunct="1">
              <a:spcBef>
                <a:spcPct val="0"/>
              </a:spcBef>
              <a:buSzPct val="25000"/>
            </a:pPr>
            <a:r>
              <a:rPr lang="zh-TW" altLang="en-US" dirty="0"/>
              <a:t>特殊需求領域 課程 專指針對「特殊教育」學生，如：身心障礙或資賦優異學生，及特殊類型班級如體育班，藝才班所設計的課程。</a:t>
            </a:r>
            <a:endParaRPr lang="en-US" altLang="zh-TW" dirty="0"/>
          </a:p>
          <a:p>
            <a:pPr eaLnBrk="1" hangingPunct="1">
              <a:spcBef>
                <a:spcPct val="0"/>
              </a:spcBef>
              <a:buSzPct val="25000"/>
            </a:pPr>
            <a:endParaRPr lang="en-US" altLang="zh-TW" dirty="0"/>
          </a:p>
          <a:p>
            <a:pPr eaLnBrk="1" hangingPunct="1">
              <a:spcBef>
                <a:spcPct val="0"/>
              </a:spcBef>
              <a:buSzPct val="25000"/>
            </a:pPr>
            <a:r>
              <a:rPr lang="zh-TW" altLang="en-US" dirty="0"/>
              <a:t>其他類課程 包括本土語文</a:t>
            </a:r>
            <a:r>
              <a:rPr lang="en-US" altLang="zh-TW" dirty="0"/>
              <a:t>/</a:t>
            </a:r>
            <a:r>
              <a:rPr lang="zh-TW" altLang="en-US" dirty="0"/>
              <a:t>新住民語文、服務學習、戶外教育、班際或校際交流 、自治活動、班級輔導、學生自主學習等各式課程</a:t>
            </a:r>
            <a:r>
              <a:rPr lang="en-US" altLang="zh-TW" dirty="0"/>
              <a:t>,</a:t>
            </a:r>
            <a:r>
              <a:rPr lang="zh-TW" altLang="en-US" dirty="0"/>
              <a:t>以及領域補救教 學課程。</a:t>
            </a:r>
            <a:endParaRPr lang="en-US" altLang="zh-TW" dirty="0">
              <a:solidFill>
                <a:srgbClr val="000000"/>
              </a:solidFill>
              <a:sym typeface="Calibri" pitchFamily="34" charset="0"/>
            </a:endParaRP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36</a:t>
            </a:fld>
            <a:endParaRPr lang="en-US" altLang="zh-TW"/>
          </a:p>
        </p:txBody>
      </p:sp>
    </p:spTree>
    <p:extLst>
      <p:ext uri="{BB962C8B-B14F-4D97-AF65-F5344CB8AC3E}">
        <p14:creationId xmlns:p14="http://schemas.microsoft.com/office/powerpoint/2010/main" val="18946899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37</a:t>
            </a:fld>
            <a:endParaRPr lang="en-US" altLang="zh-TW"/>
          </a:p>
        </p:txBody>
      </p:sp>
    </p:spTree>
    <p:extLst>
      <p:ext uri="{BB962C8B-B14F-4D97-AF65-F5344CB8AC3E}">
        <p14:creationId xmlns:p14="http://schemas.microsoft.com/office/powerpoint/2010/main" val="32288627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38</a:t>
            </a:fld>
            <a:endParaRPr lang="en-US" altLang="zh-TW"/>
          </a:p>
        </p:txBody>
      </p:sp>
    </p:spTree>
    <p:extLst>
      <p:ext uri="{BB962C8B-B14F-4D97-AF65-F5344CB8AC3E}">
        <p14:creationId xmlns:p14="http://schemas.microsoft.com/office/powerpoint/2010/main" val="37418213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t>強調彈性學習課程無審定本，學校需要自行研發課程。需要全校動員</a:t>
            </a: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39</a:t>
            </a:fld>
            <a:endParaRPr lang="en-US" altLang="zh-TW"/>
          </a:p>
        </p:txBody>
      </p:sp>
    </p:spTree>
    <p:extLst>
      <p:ext uri="{BB962C8B-B14F-4D97-AF65-F5344CB8AC3E}">
        <p14:creationId xmlns:p14="http://schemas.microsoft.com/office/powerpoint/2010/main" val="32145003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a:noFill/>
        </p:spPr>
        <p:txBody>
          <a:bodyPr/>
          <a:lstStyle/>
          <a:p>
            <a:r>
              <a:rPr lang="zh-TW" altLang="en-US" b="1" dirty="0" smtClean="0">
                <a:latin typeface="標楷體" pitchFamily="65" charset="-120"/>
                <a:ea typeface="標楷體" pitchFamily="65" charset="-120"/>
                <a:cs typeface="Times New Roman" pitchFamily="18" charset="0"/>
              </a:rPr>
              <a:t>使用說明</a:t>
            </a:r>
            <a:r>
              <a:rPr lang="en-US" altLang="zh-TW" b="1" dirty="0" smtClean="0">
                <a:latin typeface="標楷體" pitchFamily="65" charset="-120"/>
                <a:ea typeface="標楷體" pitchFamily="65" charset="-120"/>
                <a:cs typeface="Times New Roman" pitchFamily="18" charset="0"/>
              </a:rPr>
              <a:t>:</a:t>
            </a:r>
          </a:p>
          <a:p>
            <a:pPr eaLnBrk="1" hangingPunct="1">
              <a:lnSpc>
                <a:spcPct val="140000"/>
              </a:lnSpc>
            </a:pPr>
            <a:r>
              <a:rPr lang="en-US" altLang="zh-TW" b="1" dirty="0" smtClean="0">
                <a:solidFill>
                  <a:srgbClr val="FF0000"/>
                </a:solidFill>
                <a:latin typeface="標楷體" pitchFamily="65" charset="-120"/>
                <a:ea typeface="標楷體" pitchFamily="65" charset="-120"/>
                <a:cs typeface="Times New Roman" pitchFamily="18" charset="0"/>
              </a:rPr>
              <a:t>1.</a:t>
            </a:r>
            <a:r>
              <a:rPr lang="zh-TW" altLang="en-US" b="1" dirty="0" smtClean="0">
                <a:solidFill>
                  <a:srgbClr val="FF0000"/>
                </a:solidFill>
                <a:latin typeface="標楷體" pitchFamily="65" charset="-120"/>
                <a:ea typeface="標楷體" pitchFamily="65" charset="-120"/>
                <a:cs typeface="Times New Roman" pitchFamily="18" charset="0"/>
              </a:rPr>
              <a:t>本簡報共</a:t>
            </a:r>
            <a:r>
              <a:rPr lang="en-US" altLang="zh-TW" b="1" dirty="0" smtClean="0">
                <a:solidFill>
                  <a:srgbClr val="FF0000"/>
                </a:solidFill>
                <a:latin typeface="標楷體" pitchFamily="65" charset="-120"/>
                <a:ea typeface="標楷體" pitchFamily="65" charset="-120"/>
                <a:cs typeface="Times New Roman" pitchFamily="18" charset="0"/>
              </a:rPr>
              <a:t>61</a:t>
            </a:r>
            <a:r>
              <a:rPr lang="zh-TW" altLang="en-US" b="1" dirty="0" smtClean="0">
                <a:solidFill>
                  <a:srgbClr val="FF0000"/>
                </a:solidFill>
                <a:latin typeface="標楷體" pitchFamily="65" charset="-120"/>
                <a:ea typeface="標楷體" pitchFamily="65" charset="-120"/>
                <a:cs typeface="Times New Roman" pitchFamily="18" charset="0"/>
              </a:rPr>
              <a:t>頁，時間約</a:t>
            </a:r>
            <a:r>
              <a:rPr lang="en-US" altLang="zh-TW" b="1" dirty="0" smtClean="0">
                <a:solidFill>
                  <a:srgbClr val="FF0000"/>
                </a:solidFill>
                <a:latin typeface="標楷體" pitchFamily="65" charset="-120"/>
                <a:ea typeface="標楷體" pitchFamily="65" charset="-120"/>
                <a:cs typeface="Times New Roman" pitchFamily="18" charset="0"/>
              </a:rPr>
              <a:t>100</a:t>
            </a:r>
            <a:r>
              <a:rPr lang="zh-TW" altLang="en-US" b="1" dirty="0" smtClean="0">
                <a:solidFill>
                  <a:srgbClr val="FF0000"/>
                </a:solidFill>
                <a:latin typeface="標楷體" pitchFamily="65" charset="-120"/>
                <a:ea typeface="標楷體" pitchFamily="65" charset="-120"/>
                <a:cs typeface="Times New Roman" pitchFamily="18" charset="0"/>
              </a:rPr>
              <a:t>分鐘（可依宣講對象、實作討論調整時間）</a:t>
            </a:r>
            <a:endParaRPr lang="en-US" altLang="zh-TW" b="1" dirty="0" smtClean="0">
              <a:solidFill>
                <a:srgbClr val="FF0000"/>
              </a:solidFill>
              <a:latin typeface="標楷體" pitchFamily="65" charset="-120"/>
              <a:ea typeface="標楷體" pitchFamily="65" charset="-120"/>
              <a:cs typeface="Times New Roman" pitchFamily="18" charset="0"/>
            </a:endParaRPr>
          </a:p>
          <a:p>
            <a:pPr eaLnBrk="1" hangingPunct="1">
              <a:lnSpc>
                <a:spcPct val="140000"/>
              </a:lnSpc>
            </a:pPr>
            <a:r>
              <a:rPr lang="en-US" altLang="zh-TW" b="1" dirty="0" smtClean="0">
                <a:latin typeface="標楷體" pitchFamily="65" charset="-120"/>
                <a:ea typeface="標楷體" pitchFamily="65" charset="-120"/>
                <a:cs typeface="Times New Roman" pitchFamily="18" charset="0"/>
              </a:rPr>
              <a:t>2.</a:t>
            </a:r>
            <a:r>
              <a:rPr lang="zh-TW" altLang="en-US" b="1" dirty="0" smtClean="0">
                <a:latin typeface="標楷體" pitchFamily="65" charset="-120"/>
                <a:ea typeface="標楷體" pitchFamily="65" charset="-120"/>
                <a:cs typeface="Times New Roman" pitchFamily="18" charset="0"/>
              </a:rPr>
              <a:t>宣講對象：國中小校長、主任、組長、老師</a:t>
            </a:r>
            <a:endParaRPr lang="en-US" altLang="zh-TW" b="1" dirty="0" smtClean="0">
              <a:latin typeface="標楷體" pitchFamily="65" charset="-120"/>
              <a:ea typeface="標楷體" pitchFamily="65" charset="-120"/>
              <a:cs typeface="Times New Roman" pitchFamily="18" charset="0"/>
            </a:endParaRPr>
          </a:p>
          <a:p>
            <a:pPr eaLnBrk="1" hangingPunct="1">
              <a:lnSpc>
                <a:spcPct val="140000"/>
              </a:lnSpc>
            </a:pPr>
            <a:r>
              <a:rPr lang="en-US" altLang="zh-TW" b="1" dirty="0" smtClean="0">
                <a:latin typeface="標楷體" pitchFamily="65" charset="-120"/>
                <a:ea typeface="標楷體" pitchFamily="65" charset="-120"/>
                <a:cs typeface="Times New Roman" pitchFamily="18" charset="0"/>
              </a:rPr>
              <a:t>3.</a:t>
            </a:r>
            <a:r>
              <a:rPr lang="zh-TW" altLang="en-US" b="1" dirty="0" smtClean="0">
                <a:latin typeface="標楷體" pitchFamily="65" charset="-120"/>
                <a:ea typeface="標楷體" pitchFamily="65" charset="-120"/>
                <a:cs typeface="Times New Roman" pitchFamily="18" charset="0"/>
              </a:rPr>
              <a:t>簡報共分五個部分</a:t>
            </a:r>
            <a:r>
              <a:rPr lang="en-US" altLang="zh-TW" b="1" dirty="0" smtClean="0">
                <a:latin typeface="標楷體" pitchFamily="65" charset="-120"/>
                <a:ea typeface="標楷體" pitchFamily="65" charset="-120"/>
                <a:cs typeface="Times New Roman" pitchFamily="18" charset="0"/>
              </a:rPr>
              <a:t>:</a:t>
            </a:r>
            <a:r>
              <a:rPr lang="zh-TW" altLang="en-US" b="1" dirty="0" smtClean="0">
                <a:latin typeface="Times New Roman" pitchFamily="18" charset="0"/>
                <a:ea typeface="標楷體" pitchFamily="65" charset="-120"/>
                <a:cs typeface="Times New Roman" pitchFamily="18" charset="0"/>
              </a:rPr>
              <a:t>新課綱的研修背景 </a:t>
            </a:r>
            <a:r>
              <a:rPr lang="en-US" altLang="zh-TW" b="1" dirty="0" smtClean="0">
                <a:latin typeface="Times New Roman" pitchFamily="18" charset="0"/>
                <a:ea typeface="標楷體" pitchFamily="65" charset="-120"/>
                <a:cs typeface="Times New Roman" pitchFamily="18" charset="0"/>
              </a:rPr>
              <a:t>p.2--</a:t>
            </a:r>
            <a:r>
              <a:rPr lang="zh-TW" altLang="en-US" b="1" dirty="0" smtClean="0">
                <a:latin typeface="Times New Roman" pitchFamily="18" charset="0"/>
                <a:ea typeface="標楷體" pitchFamily="65" charset="-120"/>
                <a:cs typeface="Times New Roman" pitchFamily="18" charset="0"/>
              </a:rPr>
              <a:t>新課綱的研修歷程 </a:t>
            </a:r>
            <a:r>
              <a:rPr lang="en-US" altLang="zh-TW" b="1" dirty="0" smtClean="0">
                <a:latin typeface="Times New Roman" pitchFamily="18" charset="0"/>
                <a:ea typeface="標楷體" pitchFamily="65" charset="-120"/>
                <a:cs typeface="Times New Roman" pitchFamily="18" charset="0"/>
              </a:rPr>
              <a:t>p.10--</a:t>
            </a:r>
            <a:r>
              <a:rPr lang="zh-TW" altLang="en-US" b="1" dirty="0" smtClean="0">
                <a:latin typeface="Times New Roman" pitchFamily="18" charset="0"/>
                <a:ea typeface="標楷體" pitchFamily="65" charset="-120"/>
                <a:cs typeface="Times New Roman" pitchFamily="18" charset="0"/>
              </a:rPr>
              <a:t>新課綱的重要內涵 </a:t>
            </a:r>
            <a:r>
              <a:rPr lang="en-US" altLang="zh-TW" b="1" dirty="0" smtClean="0">
                <a:latin typeface="Times New Roman" pitchFamily="18" charset="0"/>
                <a:ea typeface="標楷體" pitchFamily="65" charset="-120"/>
                <a:cs typeface="Times New Roman" pitchFamily="18" charset="0"/>
              </a:rPr>
              <a:t>p.14--</a:t>
            </a:r>
            <a:r>
              <a:rPr lang="zh-TW" altLang="en-US" b="1" dirty="0" smtClean="0">
                <a:latin typeface="Times New Roman" pitchFamily="18" charset="0"/>
                <a:ea typeface="標楷體" pitchFamily="65" charset="-120"/>
                <a:cs typeface="Times New Roman" pitchFamily="18" charset="0"/>
              </a:rPr>
              <a:t>政府層級的準備</a:t>
            </a:r>
            <a:r>
              <a:rPr lang="en-US" altLang="zh-TW" b="1" dirty="0" smtClean="0">
                <a:latin typeface="Times New Roman" pitchFamily="18" charset="0"/>
                <a:ea typeface="標楷體" pitchFamily="65" charset="-120"/>
                <a:cs typeface="Times New Roman" pitchFamily="18" charset="0"/>
              </a:rPr>
              <a:t>p.31--</a:t>
            </a:r>
            <a:r>
              <a:rPr lang="zh-TW" altLang="en-US" b="1" dirty="0" smtClean="0">
                <a:latin typeface="Times New Roman" pitchFamily="18" charset="0"/>
                <a:ea typeface="標楷體" pitchFamily="65" charset="-120"/>
                <a:cs typeface="Times New Roman" pitchFamily="18" charset="0"/>
              </a:rPr>
              <a:t>學校邁向新課綱的準備 </a:t>
            </a:r>
            <a:r>
              <a:rPr lang="en-US" altLang="zh-TW" b="1" dirty="0" smtClean="0">
                <a:latin typeface="Times New Roman" pitchFamily="18" charset="0"/>
                <a:ea typeface="標楷體" pitchFamily="65" charset="-120"/>
                <a:cs typeface="Times New Roman" pitchFamily="18" charset="0"/>
              </a:rPr>
              <a:t>p.41</a:t>
            </a:r>
            <a:endParaRPr lang="zh-TW" altLang="en-US" dirty="0" smtClean="0">
              <a:latin typeface="Times New Roman" pitchFamily="18" charset="0"/>
              <a:ea typeface="標楷體" pitchFamily="65" charset="-120"/>
              <a:cs typeface="Times New Roman" pitchFamily="18" charset="0"/>
            </a:endParaRPr>
          </a:p>
          <a:p>
            <a:pPr eaLnBrk="1" hangingPunct="1">
              <a:lnSpc>
                <a:spcPct val="140000"/>
              </a:lnSpc>
            </a:pPr>
            <a:r>
              <a:rPr lang="en-US" altLang="zh-TW" b="1" dirty="0" smtClean="0">
                <a:latin typeface="標楷體" pitchFamily="65" charset="-120"/>
                <a:ea typeface="標楷體" pitchFamily="65" charset="-120"/>
                <a:cs typeface="Times New Roman" pitchFamily="18" charset="0"/>
              </a:rPr>
              <a:t>4.</a:t>
            </a:r>
            <a:r>
              <a:rPr lang="zh-TW" altLang="en-US" b="1" dirty="0" smtClean="0">
                <a:latin typeface="標楷體" pitchFamily="65" charset="-120"/>
                <a:ea typeface="標楷體" pitchFamily="65" charset="-120"/>
                <a:cs typeface="Times New Roman" pitchFamily="18" charset="0"/>
              </a:rPr>
              <a:t>檢附國中小案例可以其他學校替換，並依實際需求增刪</a:t>
            </a:r>
            <a:endParaRPr lang="en-US" altLang="zh-TW" b="1" dirty="0" smtClean="0">
              <a:latin typeface="標楷體" pitchFamily="65" charset="-120"/>
              <a:ea typeface="標楷體" pitchFamily="65" charset="-120"/>
              <a:cs typeface="Times New Roman" pitchFamily="18" charset="0"/>
            </a:endParaRPr>
          </a:p>
          <a:p>
            <a:pPr eaLnBrk="1" hangingPunct="1">
              <a:lnSpc>
                <a:spcPct val="140000"/>
              </a:lnSpc>
            </a:pPr>
            <a:r>
              <a:rPr lang="en-US" altLang="zh-TW" b="1" dirty="0" smtClean="0">
                <a:latin typeface="標楷體" pitchFamily="65" charset="-120"/>
                <a:ea typeface="標楷體" pitchFamily="65" charset="-120"/>
                <a:cs typeface="Times New Roman" pitchFamily="18" charset="0"/>
              </a:rPr>
              <a:t>5.</a:t>
            </a:r>
            <a:r>
              <a:rPr lang="zh-TW" altLang="en-US" b="1" dirty="0" smtClean="0">
                <a:latin typeface="標楷體" pitchFamily="65" charset="-120"/>
                <a:ea typeface="標楷體" pitchFamily="65" charset="-120"/>
                <a:cs typeface="Times New Roman" pitchFamily="18" charset="0"/>
              </a:rPr>
              <a:t>簡報後附上兩個討論與議題可提供實作時運用</a:t>
            </a:r>
            <a:endParaRPr lang="en-US" altLang="zh-TW" b="1" dirty="0" smtClean="0">
              <a:latin typeface="標楷體" pitchFamily="65" charset="-120"/>
              <a:ea typeface="標楷體" pitchFamily="65" charset="-120"/>
              <a:cs typeface="Times New Roman" pitchFamily="18" charset="0"/>
            </a:endParaRPr>
          </a:p>
          <a:p>
            <a:pPr eaLnBrk="1" hangingPunct="1">
              <a:lnSpc>
                <a:spcPct val="140000"/>
              </a:lnSpc>
            </a:pPr>
            <a:r>
              <a:rPr lang="en-US" altLang="zh-TW" b="1" dirty="0" smtClean="0">
                <a:latin typeface="標楷體" pitchFamily="65" charset="-120"/>
                <a:ea typeface="標楷體" pitchFamily="65" charset="-120"/>
                <a:cs typeface="Times New Roman" pitchFamily="18" charset="0"/>
              </a:rPr>
              <a:t>6.</a:t>
            </a:r>
            <a:r>
              <a:rPr lang="zh-TW" altLang="en-US" b="1" dirty="0" smtClean="0">
                <a:latin typeface="標楷體" pitchFamily="65" charset="-120"/>
                <a:ea typeface="標楷體" pitchFamily="65" charset="-120"/>
                <a:cs typeface="Times New Roman" pitchFamily="18" charset="0"/>
              </a:rPr>
              <a:t>宣講時請參考備註欄的簡報說明</a:t>
            </a:r>
            <a:endParaRPr lang="en-US" altLang="zh-TW" b="1" dirty="0" smtClean="0">
              <a:latin typeface="標楷體" pitchFamily="65" charset="-120"/>
              <a:ea typeface="標楷體" pitchFamily="65" charset="-120"/>
              <a:cs typeface="Times New Roman" pitchFamily="18" charset="0"/>
            </a:endParaRPr>
          </a:p>
          <a:p>
            <a:pPr eaLnBrk="1" hangingPunct="1">
              <a:lnSpc>
                <a:spcPct val="140000"/>
              </a:lnSpc>
            </a:pPr>
            <a:r>
              <a:rPr lang="en-US" altLang="zh-TW" b="1" dirty="0" smtClean="0">
                <a:latin typeface="標楷體" pitchFamily="65" charset="-120"/>
                <a:ea typeface="標楷體" pitchFamily="65" charset="-120"/>
                <a:cs typeface="Times New Roman" pitchFamily="18" charset="0"/>
              </a:rPr>
              <a:t>7.</a:t>
            </a:r>
            <a:r>
              <a:rPr lang="zh-TW" altLang="en-US" b="1" dirty="0" smtClean="0">
                <a:latin typeface="標楷體" pitchFamily="65" charset="-120"/>
                <a:ea typeface="標楷體" pitchFamily="65" charset="-120"/>
                <a:cs typeface="Times New Roman" pitchFamily="18" charset="0"/>
              </a:rPr>
              <a:t>本簡報完整包含</a:t>
            </a:r>
            <a:r>
              <a:rPr lang="zh-TW" altLang="en-US" b="1" dirty="0" smtClean="0">
                <a:solidFill>
                  <a:srgbClr val="FF0000"/>
                </a:solidFill>
                <a:latin typeface="標楷體" pitchFamily="65" charset="-120"/>
                <a:ea typeface="標楷體" pitchFamily="65" charset="-120"/>
                <a:cs typeface="Times New Roman" pitchFamily="18" charset="0"/>
              </a:rPr>
              <a:t>學校準備</a:t>
            </a:r>
            <a:r>
              <a:rPr lang="en-US" altLang="zh-TW" b="1" dirty="0" smtClean="0">
                <a:latin typeface="標楷體" pitchFamily="65" charset="-120"/>
                <a:ea typeface="標楷體" pitchFamily="65" charset="-120"/>
                <a:cs typeface="Times New Roman" pitchFamily="18" charset="0"/>
              </a:rPr>
              <a:t>(</a:t>
            </a:r>
            <a:r>
              <a:rPr lang="zh-TW" altLang="en-US" b="1" dirty="0" smtClean="0">
                <a:latin typeface="標楷體" pitchFamily="65" charset="-120"/>
                <a:ea typeface="標楷體" pitchFamily="65" charset="-120"/>
                <a:cs typeface="Times New Roman" pitchFamily="18" charset="0"/>
              </a:rPr>
              <a:t>學校本位課程、課程領導、素養導向</a:t>
            </a:r>
            <a:r>
              <a:rPr lang="en-US" altLang="zh-TW" b="1" dirty="0" smtClean="0">
                <a:latin typeface="標楷體" pitchFamily="65" charset="-120"/>
                <a:ea typeface="標楷體" pitchFamily="65" charset="-120"/>
                <a:cs typeface="Times New Roman" pitchFamily="18" charset="0"/>
              </a:rPr>
              <a:t>)</a:t>
            </a:r>
            <a:endParaRPr lang="zh-TW" altLang="en-US" b="1" dirty="0" smtClean="0">
              <a:latin typeface="標楷體" pitchFamily="65" charset="-120"/>
              <a:ea typeface="標楷體" pitchFamily="65" charset="-120"/>
              <a:cs typeface="Times New Roman" pitchFamily="18" charset="0"/>
            </a:endParaRPr>
          </a:p>
        </p:txBody>
      </p:sp>
      <p:sp>
        <p:nvSpPr>
          <p:cNvPr id="21507" name="投影片編號版面配置區 3"/>
          <p:cNvSpPr>
            <a:spLocks noGrp="1"/>
          </p:cNvSpPr>
          <p:nvPr>
            <p:ph type="sldNum" sz="quarter" idx="5"/>
          </p:nvPr>
        </p:nvSpPr>
        <p:spPr>
          <a:noFill/>
          <a:ln>
            <a:miter lim="800000"/>
            <a:headEnd/>
            <a:tailEnd/>
          </a:ln>
        </p:spPr>
        <p:txBody>
          <a:bodyPr/>
          <a:lstStyle/>
          <a:p>
            <a:fld id="{BFACCFCE-2F70-4455-AD25-B0023F86A8B7}" type="slidenum">
              <a:rPr lang="zh-TW" altLang="en-US" smtClean="0">
                <a:ea typeface="新細明體" charset="-120"/>
              </a:rPr>
              <a:pPr/>
              <a:t>41</a:t>
            </a:fld>
            <a:endParaRPr lang="en-US" altLang="zh-TW" smtClean="0">
              <a:ea typeface="新細明體" charset="-120"/>
            </a:endParaRPr>
          </a:p>
        </p:txBody>
      </p:sp>
    </p:spTree>
    <p:extLst>
      <p:ext uri="{BB962C8B-B14F-4D97-AF65-F5344CB8AC3E}">
        <p14:creationId xmlns:p14="http://schemas.microsoft.com/office/powerpoint/2010/main" val="23709888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1.</a:t>
            </a:r>
            <a:r>
              <a:rPr lang="zh-TW" altLang="zh-TW" sz="1200" b="1" dirty="0" smtClean="0">
                <a:solidFill>
                  <a:schemeClr val="accent6">
                    <a:lumMod val="75000"/>
                  </a:schemeClr>
                </a:solidFill>
                <a:latin typeface="微軟正黑體" pitchFamily="34" charset="-120"/>
                <a:ea typeface="微軟正黑體" pitchFamily="34" charset="-120"/>
                <a:cs typeface="Times New Roman" pitchFamily="18" charset="0"/>
              </a:rPr>
              <a:t>學習是一輩子的事  </a:t>
            </a:r>
            <a:r>
              <a:rPr lang="zh-TW" altLang="en-US" sz="1200" b="1" dirty="0" smtClean="0">
                <a:solidFill>
                  <a:schemeClr val="accent6">
                    <a:lumMod val="75000"/>
                  </a:schemeClr>
                </a:solidFill>
                <a:latin typeface="微軟正黑體" pitchFamily="34" charset="-120"/>
                <a:ea typeface="微軟正黑體" pitchFamily="34" charset="-120"/>
                <a:cs typeface="Times New Roman" pitchFamily="18" charset="0"/>
              </a:rPr>
              <a:t>生命是長期而持續的累積</a:t>
            </a:r>
            <a:endParaRPr lang="en-US" altLang="zh-TW" sz="1200" b="1" dirty="0" smtClean="0">
              <a:solidFill>
                <a:schemeClr val="accent6">
                  <a:lumMod val="75000"/>
                </a:schemeClr>
              </a:solidFill>
              <a:latin typeface="微軟正黑體" pitchFamily="34" charset="-120"/>
              <a:ea typeface="微軟正黑體" pitchFamily="34" charset="-12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b="1" dirty="0" smtClean="0">
                <a:solidFill>
                  <a:schemeClr val="accent6">
                    <a:lumMod val="75000"/>
                  </a:schemeClr>
                </a:solidFill>
                <a:latin typeface="微軟正黑體" pitchFamily="34" charset="-120"/>
                <a:ea typeface="微軟正黑體" pitchFamily="34" charset="-120"/>
                <a:cs typeface="Times New Roman" pitchFamily="18" charset="0"/>
              </a:rPr>
              <a:t>2.</a:t>
            </a:r>
            <a:r>
              <a:rPr lang="zh-TW" altLang="en-US" sz="1200" b="1" dirty="0" smtClean="0">
                <a:solidFill>
                  <a:schemeClr val="accent6">
                    <a:lumMod val="75000"/>
                  </a:schemeClr>
                </a:solidFill>
                <a:latin typeface="微軟正黑體" pitchFamily="34" charset="-120"/>
                <a:ea typeface="微軟正黑體" pitchFamily="34" charset="-120"/>
                <a:cs typeface="Times New Roman" pitchFamily="18" charset="0"/>
              </a:rPr>
              <a:t>學會比教完重要   豐富孩子的學習經驗   讓孩子自己建構理解世界的原則</a:t>
            </a:r>
            <a:endParaRPr lang="en-US" altLang="zh-TW" sz="1200" b="1" dirty="0" smtClean="0">
              <a:solidFill>
                <a:schemeClr val="accent6">
                  <a:lumMod val="75000"/>
                </a:schemeClr>
              </a:solidFill>
              <a:latin typeface="微軟正黑體" pitchFamily="34" charset="-120"/>
              <a:ea typeface="微軟正黑體" pitchFamily="34" charset="-12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b="1" dirty="0" smtClean="0">
                <a:solidFill>
                  <a:schemeClr val="accent6">
                    <a:lumMod val="75000"/>
                  </a:schemeClr>
                </a:solidFill>
                <a:latin typeface="微軟正黑體" pitchFamily="34" charset="-120"/>
                <a:ea typeface="微軟正黑體" pitchFamily="34" charset="-120"/>
                <a:cs typeface="Times New Roman" pitchFamily="18" charset="0"/>
              </a:rPr>
              <a:t>3.</a:t>
            </a:r>
            <a:r>
              <a:rPr lang="zh-TW" altLang="zh-TW" sz="1200" b="1" dirty="0" smtClean="0">
                <a:solidFill>
                  <a:schemeClr val="accent6">
                    <a:lumMod val="75000"/>
                  </a:schemeClr>
                </a:solidFill>
                <a:latin typeface="微軟正黑體" pitchFamily="34" charset="-120"/>
                <a:ea typeface="微軟正黑體" pitchFamily="34" charset="-120"/>
                <a:cs typeface="Times New Roman" pitchFamily="18" charset="0"/>
              </a:rPr>
              <a:t>給孩子有溫度的學習</a:t>
            </a:r>
            <a:r>
              <a:rPr lang="zh-TW" altLang="en-US" sz="1200" b="1" dirty="0" smtClean="0">
                <a:solidFill>
                  <a:schemeClr val="accent6">
                    <a:lumMod val="75000"/>
                  </a:schemeClr>
                </a:solidFill>
                <a:latin typeface="微軟正黑體" pitchFamily="34" charset="-120"/>
                <a:ea typeface="微軟正黑體" pitchFamily="34" charset="-120"/>
                <a:cs typeface="Times New Roman" pitchFamily="18" charset="0"/>
              </a:rPr>
              <a:t>   溫柔而堅定 的陪伴孩子學習 </a:t>
            </a:r>
            <a:endParaRPr lang="zh-TW" altLang="zh-TW" sz="1200" b="1" dirty="0" smtClean="0">
              <a:solidFill>
                <a:schemeClr val="accent6">
                  <a:lumMod val="75000"/>
                </a:schemeClr>
              </a:solidFill>
              <a:latin typeface="微軟正黑體" pitchFamily="34" charset="-120"/>
              <a:ea typeface="微軟正黑體" pitchFamily="34" charset="-12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sz="1200" b="1" dirty="0" smtClean="0">
              <a:solidFill>
                <a:schemeClr val="accent6">
                  <a:lumMod val="75000"/>
                </a:schemeClr>
              </a:solidFill>
              <a:latin typeface="微軟正黑體" pitchFamily="34" charset="-120"/>
              <a:ea typeface="微軟正黑體" pitchFamily="34" charset="-120"/>
              <a:cs typeface="Times New Roman" pitchFamily="18" charset="0"/>
            </a:endParaRP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42</a:t>
            </a:fld>
            <a:endParaRPr lang="en-US" altLang="zh-TW"/>
          </a:p>
        </p:txBody>
      </p:sp>
    </p:spTree>
    <p:extLst>
      <p:ext uri="{BB962C8B-B14F-4D97-AF65-F5344CB8AC3E}">
        <p14:creationId xmlns:p14="http://schemas.microsoft.com/office/powerpoint/2010/main" val="2481005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a:p>
        </p:txBody>
      </p:sp>
      <p:sp>
        <p:nvSpPr>
          <p:cNvPr id="532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fld id="{592849B9-75DD-4796-AE82-734F9A6A91E3}" type="slidenum">
              <a:rPr lang="zh-CN" altLang="en-US" smtClean="0"/>
              <a:pPr/>
              <a:t>3</a:t>
            </a:fld>
            <a:endParaRPr lang="zh-CN" altLang="en-US"/>
          </a:p>
        </p:txBody>
      </p:sp>
    </p:spTree>
    <p:extLst>
      <p:ext uri="{BB962C8B-B14F-4D97-AF65-F5344CB8AC3E}">
        <p14:creationId xmlns:p14="http://schemas.microsoft.com/office/powerpoint/2010/main" val="1923343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sz="1200" kern="1200" dirty="0" smtClean="0">
                <a:solidFill>
                  <a:schemeClr val="tx1"/>
                </a:solidFill>
                <a:effectLst/>
                <a:latin typeface="+mn-lt"/>
                <a:ea typeface="+mn-ea"/>
                <a:cs typeface="+mn-cs"/>
              </a:rPr>
              <a:t>1.</a:t>
            </a:r>
            <a:r>
              <a:rPr kumimoji="1" lang="zh-TW" altLang="zh-TW" sz="1200" kern="1200" dirty="0" smtClean="0">
                <a:solidFill>
                  <a:schemeClr val="tx1"/>
                </a:solidFill>
                <a:effectLst/>
                <a:latin typeface="+mn-lt"/>
                <a:ea typeface="+mn-ea"/>
                <a:cs typeface="+mn-cs"/>
              </a:rPr>
              <a:t>未來大考命題趨勢將從生活情境出發，題目勢必較長，以評量學生是否有閱讀理解和批判分析的能力，更期能培養孩子能從多角度素材中，提煉出自己的觀點和建議的能力。</a:t>
            </a:r>
            <a:endParaRPr kumimoji="1" lang="en-US" altLang="zh-TW" sz="1200" kern="1200" dirty="0" smtClean="0">
              <a:solidFill>
                <a:schemeClr val="tx1"/>
              </a:solidFill>
              <a:effectLst/>
              <a:latin typeface="+mn-lt"/>
              <a:ea typeface="+mn-ea"/>
              <a:cs typeface="+mn-cs"/>
            </a:endParaRPr>
          </a:p>
          <a:p>
            <a:r>
              <a:rPr kumimoji="1" lang="en-US" altLang="zh-TW" sz="1200" kern="1200" dirty="0" smtClean="0">
                <a:solidFill>
                  <a:schemeClr val="tx1"/>
                </a:solidFill>
                <a:effectLst/>
                <a:latin typeface="+mn-lt"/>
                <a:ea typeface="+mn-ea"/>
                <a:cs typeface="+mn-cs"/>
              </a:rPr>
              <a:t>2.</a:t>
            </a:r>
            <a:r>
              <a:rPr kumimoji="1" lang="zh-TW" altLang="zh-TW" sz="1200" kern="1200" dirty="0" smtClean="0">
                <a:solidFill>
                  <a:schemeClr val="tx1"/>
                </a:solidFill>
                <a:effectLst/>
                <a:latin typeface="+mn-lt"/>
                <a:ea typeface="+mn-ea"/>
                <a:cs typeface="+mn-cs"/>
              </a:rPr>
              <a:t>前大考中心劉孟奇主任建議：「讀閒書」，也就是家長要讓孩子從小學階段就透過廣泛的閱讀來培養閱讀的興趣，才能養成長文閱讀的耐性和能力</a:t>
            </a:r>
            <a:endParaRPr kumimoji="1" lang="en-US" altLang="zh-TW" sz="1200" kern="1200" dirty="0" smtClean="0">
              <a:solidFill>
                <a:schemeClr val="tx1"/>
              </a:solidFill>
              <a:effectLst/>
              <a:latin typeface="+mn-lt"/>
              <a:ea typeface="+mn-ea"/>
              <a:cs typeface="+mn-cs"/>
            </a:endParaRPr>
          </a:p>
          <a:p>
            <a:r>
              <a:rPr kumimoji="1" lang="en-US" altLang="zh-TW" sz="1200" kern="1200" dirty="0" smtClean="0">
                <a:solidFill>
                  <a:schemeClr val="tx1"/>
                </a:solidFill>
                <a:effectLst/>
                <a:latin typeface="+mn-lt"/>
                <a:ea typeface="+mn-ea"/>
                <a:cs typeface="+mn-cs"/>
              </a:rPr>
              <a:t>3.</a:t>
            </a:r>
            <a:r>
              <a:rPr kumimoji="1" lang="zh-TW" altLang="zh-TW" sz="1200" kern="1200" dirty="0" smtClean="0">
                <a:solidFill>
                  <a:schemeClr val="tx1"/>
                </a:solidFill>
                <a:effectLst/>
                <a:latin typeface="+mn-lt"/>
                <a:ea typeface="+mn-ea"/>
                <a:cs typeface="+mn-cs"/>
              </a:rPr>
              <a:t>陪伴孩子閱讀，除了增進其閱讀理解能力，家長還能與孩子討論，有共同的故事、共同的語彙，享受優質的親子時光。</a:t>
            </a: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43</a:t>
            </a:fld>
            <a:endParaRPr lang="en-US" altLang="zh-TW"/>
          </a:p>
        </p:txBody>
      </p:sp>
    </p:spTree>
    <p:extLst>
      <p:ext uri="{BB962C8B-B14F-4D97-AF65-F5344CB8AC3E}">
        <p14:creationId xmlns:p14="http://schemas.microsoft.com/office/powerpoint/2010/main" val="25638502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zh-TW" sz="1200" kern="1200" dirty="0" smtClean="0">
                <a:solidFill>
                  <a:schemeClr val="tx1"/>
                </a:solidFill>
                <a:effectLst/>
                <a:latin typeface="+mn-lt"/>
                <a:ea typeface="+mn-ea"/>
                <a:cs typeface="+mn-cs"/>
              </a:rPr>
              <a:t>新課綱強調與世界真實連結，3C及網路已影響我們的生活，跟孩子一起接觸自然體驗生活，並與環境友善互動，跟孩子一起爬山、露營、享受大自然的四季變化</a:t>
            </a:r>
            <a:endParaRPr kumimoji="1" lang="en-US" altLang="zh-TW"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zh-TW" sz="1200" kern="1200" dirty="0" smtClean="0">
                <a:solidFill>
                  <a:schemeClr val="tx1"/>
                </a:solidFill>
                <a:effectLst/>
                <a:latin typeface="+mn-lt"/>
                <a:ea typeface="+mn-ea"/>
                <a:cs typeface="+mn-cs"/>
              </a:rPr>
              <a:t>一起關心與討論全球環境議題，是培養孩子成為世界公民的必要條件</a:t>
            </a:r>
            <a:endParaRPr lang="en-US" altLang="zh-TW" sz="1200" b="1" dirty="0" smtClean="0">
              <a:solidFill>
                <a:schemeClr val="accent6">
                  <a:lumMod val="75000"/>
                </a:schemeClr>
              </a:solidFill>
              <a:latin typeface="微軟正黑體" pitchFamily="34" charset="-120"/>
              <a:ea typeface="微軟正黑體" pitchFamily="34" charset="-120"/>
              <a:cs typeface="Times New Roman" pitchFamily="18" charset="0"/>
            </a:endParaRP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44</a:t>
            </a:fld>
            <a:endParaRPr lang="en-US" altLang="zh-TW"/>
          </a:p>
        </p:txBody>
      </p:sp>
    </p:spTree>
    <p:extLst>
      <p:ext uri="{BB962C8B-B14F-4D97-AF65-F5344CB8AC3E}">
        <p14:creationId xmlns:p14="http://schemas.microsoft.com/office/powerpoint/2010/main" val="12075773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zh-TW" sz="1200" kern="1200" dirty="0" smtClean="0">
                <a:solidFill>
                  <a:schemeClr val="tx1"/>
                </a:solidFill>
                <a:effectLst/>
                <a:latin typeface="+mn-lt"/>
                <a:ea typeface="+mn-ea"/>
                <a:cs typeface="+mn-cs"/>
              </a:rPr>
              <a:t>許多頂尖大學表示，未來考試分數將只是決定升學的條件之一，學校希望看到孩子最真實的樣貌與強項。每個孩子都不一樣，家長要協助孩子發現自己的優點，思考自己的興趣，喜歡學習什麼?為什麼喜歡?並讓孩子在學習的過程中看到自己厲害的地方，多方給予鼓勵。</a:t>
            </a: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45</a:t>
            </a:fld>
            <a:endParaRPr lang="en-US" altLang="zh-TW"/>
          </a:p>
        </p:txBody>
      </p:sp>
    </p:spTree>
    <p:extLst>
      <p:ext uri="{BB962C8B-B14F-4D97-AF65-F5344CB8AC3E}">
        <p14:creationId xmlns:p14="http://schemas.microsoft.com/office/powerpoint/2010/main" val="25485928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zh-TW" sz="1200" kern="1200" dirty="0" smtClean="0">
                <a:solidFill>
                  <a:schemeClr val="tx1"/>
                </a:solidFill>
                <a:effectLst/>
                <a:latin typeface="+mn-lt"/>
                <a:ea typeface="+mn-ea"/>
                <a:cs typeface="+mn-cs"/>
              </a:rPr>
              <a:t>以學生學習為主體的教學</a:t>
            </a:r>
            <a:r>
              <a:rPr kumimoji="1" lang="en-US" altLang="zh-TW" sz="1200" kern="1200" dirty="0" smtClean="0">
                <a:solidFill>
                  <a:schemeClr val="tx1"/>
                </a:solidFill>
                <a:effectLst/>
                <a:latin typeface="+mn-lt"/>
                <a:ea typeface="+mn-ea"/>
                <a:cs typeface="+mn-cs"/>
              </a:rPr>
              <a:t>(</a:t>
            </a:r>
            <a:r>
              <a:rPr kumimoji="1" lang="zh-TW" altLang="en-US" sz="1200" kern="1200" dirty="0" smtClean="0">
                <a:solidFill>
                  <a:schemeClr val="tx1"/>
                </a:solidFill>
                <a:effectLst/>
                <a:latin typeface="+mn-lt"/>
                <a:ea typeface="+mn-ea"/>
                <a:cs typeface="+mn-cs"/>
              </a:rPr>
              <a:t>學會比教完重要</a:t>
            </a:r>
            <a:r>
              <a:rPr kumimoji="1" lang="en-US" altLang="zh-TW" sz="1200" kern="1200" dirty="0" smtClean="0">
                <a:solidFill>
                  <a:schemeClr val="tx1"/>
                </a:solidFill>
                <a:effectLst/>
                <a:latin typeface="+mn-lt"/>
                <a:ea typeface="+mn-ea"/>
                <a:cs typeface="+mn-cs"/>
              </a:rPr>
              <a:t>)</a:t>
            </a:r>
            <a:r>
              <a:rPr kumimoji="1" lang="zh-TW" altLang="zh-TW" sz="1200" kern="1200" dirty="0" smtClean="0">
                <a:solidFill>
                  <a:schemeClr val="tx1"/>
                </a:solidFill>
                <a:effectLst/>
                <a:latin typeface="+mn-lt"/>
                <a:ea typeface="+mn-ea"/>
                <a:cs typeface="+mn-cs"/>
              </a:rPr>
              <a:t>，側重情境脈絡化的學習、學生的學習策略方法與歷程。因此，課堂上的風景，應該有更多的時間回到老師與學生、學生與學生的相互對話。教師是專業工作者，課堂風景的改變，教學模式的翻轉，需要您更多的信任與支持。</a:t>
            </a:r>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46</a:t>
            </a:fld>
            <a:endParaRPr lang="en-US" altLang="zh-TW"/>
          </a:p>
        </p:txBody>
      </p:sp>
    </p:spTree>
    <p:extLst>
      <p:ext uri="{BB962C8B-B14F-4D97-AF65-F5344CB8AC3E}">
        <p14:creationId xmlns:p14="http://schemas.microsoft.com/office/powerpoint/2010/main" val="3901412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BF8243-2E39-4BEB-B2D7-080D38D5615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20500000000000000"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20500000000000000" charset="-122"/>
              <a:cs typeface="+mn-cs"/>
            </a:endParaRPr>
          </a:p>
        </p:txBody>
      </p:sp>
    </p:spTree>
    <p:extLst>
      <p:ext uri="{BB962C8B-B14F-4D97-AF65-F5344CB8AC3E}">
        <p14:creationId xmlns:p14="http://schemas.microsoft.com/office/powerpoint/2010/main" val="32701691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AB3C4B4-CA02-44C3-8341-B284219D90EA}" type="slidenum">
              <a:rPr lang="zh-TW" altLang="en-US" smtClean="0"/>
              <a:t>48</a:t>
            </a:fld>
            <a:endParaRPr lang="zh-TW" altLang="en-US"/>
          </a:p>
        </p:txBody>
      </p:sp>
    </p:spTree>
    <p:extLst>
      <p:ext uri="{BB962C8B-B14F-4D97-AF65-F5344CB8AC3E}">
        <p14:creationId xmlns:p14="http://schemas.microsoft.com/office/powerpoint/2010/main" val="2451563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a:p>
        </p:txBody>
      </p:sp>
      <p:sp>
        <p:nvSpPr>
          <p:cNvPr id="542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fld id="{AA08BECE-F3C4-44F8-B279-63D7FBE664EE}" type="slidenum">
              <a:rPr lang="zh-CN" altLang="en-US" smtClean="0"/>
              <a:pPr/>
              <a:t>4</a:t>
            </a:fld>
            <a:endParaRPr lang="zh-CN" altLang="en-US"/>
          </a:p>
        </p:txBody>
      </p:sp>
    </p:spTree>
    <p:extLst>
      <p:ext uri="{BB962C8B-B14F-4D97-AF65-F5344CB8AC3E}">
        <p14:creationId xmlns:p14="http://schemas.microsoft.com/office/powerpoint/2010/main" val="1571943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a:p>
        </p:txBody>
      </p:sp>
      <p:sp>
        <p:nvSpPr>
          <p:cNvPr id="5530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fld id="{4241E5BE-432F-41C2-86A7-A97B084AFA52}" type="slidenum">
              <a:rPr lang="zh-CN" altLang="en-US" smtClean="0"/>
              <a:pPr/>
              <a:t>5</a:t>
            </a:fld>
            <a:endParaRPr lang="zh-CN" altLang="en-US"/>
          </a:p>
        </p:txBody>
      </p:sp>
    </p:spTree>
    <p:extLst>
      <p:ext uri="{BB962C8B-B14F-4D97-AF65-F5344CB8AC3E}">
        <p14:creationId xmlns:p14="http://schemas.microsoft.com/office/powerpoint/2010/main" val="3339236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6259" name="備忘稿版面配置區 2"/>
          <p:cNvSpPr>
            <a:spLocks noGrp="1"/>
          </p:cNvSpPr>
          <p:nvPr>
            <p:ph type="body" idx="1"/>
          </p:nvPr>
        </p:nvSpPr>
        <p:spPr/>
        <p:txBody>
          <a:bodyPr/>
          <a:lstStyle/>
          <a:p>
            <a:pPr>
              <a:defRPr/>
            </a:pPr>
            <a:r>
              <a:rPr lang="zh-TW" altLang="en-US" b="1" i="1" dirty="0"/>
              <a:t>請注意動畫效果：</a:t>
            </a:r>
            <a:endParaRPr lang="en-US" altLang="zh-TW" b="1" i="1" dirty="0"/>
          </a:p>
          <a:p>
            <a:pPr>
              <a:defRPr/>
            </a:pPr>
            <a:r>
              <a:rPr lang="zh-TW" altLang="en-US" dirty="0"/>
              <a:t>數據顯示</a:t>
            </a:r>
            <a:r>
              <a:rPr lang="en-US" altLang="zh-TW" dirty="0"/>
              <a:t>100-103</a:t>
            </a:r>
            <a:r>
              <a:rPr lang="zh-TW" altLang="en-US" dirty="0"/>
              <a:t>年，是因十二年國民基本教育自民國</a:t>
            </a:r>
            <a:r>
              <a:rPr lang="en-US" altLang="zh-TW" dirty="0"/>
              <a:t>103</a:t>
            </a:r>
            <a:r>
              <a:rPr lang="zh-TW" altLang="en-US" dirty="0"/>
              <a:t>年</a:t>
            </a:r>
            <a:r>
              <a:rPr lang="en-US" altLang="zh-TW" dirty="0"/>
              <a:t>8</a:t>
            </a:r>
            <a:r>
              <a:rPr lang="zh-TW" altLang="en-US" dirty="0"/>
              <a:t>月起，十二年國民基本教育分兩階段，前九年為國民教育，依「國民教育法」及「強迫入學條例」規定辦理，對象為</a:t>
            </a:r>
            <a:r>
              <a:rPr lang="en-US" altLang="zh-TW" dirty="0"/>
              <a:t>6</a:t>
            </a:r>
            <a:r>
              <a:rPr lang="zh-TW" altLang="en-US" dirty="0"/>
              <a:t>至</a:t>
            </a:r>
            <a:r>
              <a:rPr lang="en-US" altLang="zh-TW" dirty="0"/>
              <a:t>15</a:t>
            </a:r>
            <a:r>
              <a:rPr lang="zh-TW" altLang="en-US" dirty="0"/>
              <a:t>歲學齡之國民，主要內涵為：普及、義務、強迫入學、免學費、以政府辦理為原則、劃分學區免試入學、單一類型學校及施以普通教育。後三年為高級中等教育，已制定「高級中等教育法」，對象為</a:t>
            </a:r>
            <a:r>
              <a:rPr lang="en-US" altLang="zh-TW" dirty="0"/>
              <a:t>15</a:t>
            </a:r>
            <a:r>
              <a:rPr lang="zh-TW" altLang="en-US" dirty="0"/>
              <a:t>歲以上之國民，主要內涵為：普及、自願非強迫入學、免學費、公私立學校並行、免試為主、學校類型多元及普通與職業教育兼顧。是以呈現至</a:t>
            </a:r>
            <a:r>
              <a:rPr lang="en-US" altLang="zh-TW" dirty="0"/>
              <a:t>103</a:t>
            </a:r>
            <a:r>
              <a:rPr lang="zh-TW" altLang="en-US" dirty="0"/>
              <a:t>年。</a:t>
            </a:r>
            <a:endParaRPr lang="en-US" altLang="zh-TW" dirty="0"/>
          </a:p>
          <a:p>
            <a:pPr eaLnBrk="1" hangingPunct="1">
              <a:defRPr/>
            </a:pPr>
            <a:r>
              <a:rPr lang="zh-TW" altLang="en-US" dirty="0"/>
              <a:t>此頁先說明為何要實施</a:t>
            </a:r>
            <a:r>
              <a:rPr lang="en-US" altLang="zh-TW" dirty="0"/>
              <a:t>12</a:t>
            </a:r>
            <a:r>
              <a:rPr lang="zh-TW" altLang="en-US" dirty="0"/>
              <a:t>年國教</a:t>
            </a:r>
            <a:r>
              <a:rPr lang="zh-TW" altLang="en-US" b="1" dirty="0"/>
              <a:t>：</a:t>
            </a:r>
            <a:endParaRPr lang="en-US" altLang="zh-TW" dirty="0"/>
          </a:p>
          <a:p>
            <a:pPr eaLnBrk="1" hangingPunct="1">
              <a:buFont typeface="Calibri" pitchFamily="34" charset="0"/>
              <a:buAutoNum type="arabicPeriod"/>
              <a:defRPr/>
            </a:pPr>
            <a:r>
              <a:rPr lang="zh-TW" altLang="en-US" dirty="0"/>
              <a:t>根據統計，近三年國中</a:t>
            </a:r>
            <a:r>
              <a:rPr lang="zh-TW" altLang="en-US" u="none" dirty="0"/>
              <a:t>畢業生升入高級中等學校</a:t>
            </a:r>
            <a:r>
              <a:rPr lang="zh-TW" altLang="en-US" dirty="0"/>
              <a:t>之升學率已達</a:t>
            </a:r>
            <a:r>
              <a:rPr lang="en-US" altLang="zh-TW" dirty="0"/>
              <a:t>99</a:t>
            </a:r>
            <a:r>
              <a:rPr lang="en-US" altLang="zh-TW" u="sng" dirty="0"/>
              <a:t>.5</a:t>
            </a:r>
            <a:r>
              <a:rPr lang="en-US" altLang="zh-TW" dirty="0"/>
              <a:t>%</a:t>
            </a:r>
            <a:r>
              <a:rPr lang="zh-TW" altLang="en-US" dirty="0"/>
              <a:t>，</a:t>
            </a:r>
            <a:r>
              <a:rPr lang="zh-TW" altLang="en-US" dirty="0">
                <a:latin typeface="新細明體" pitchFamily="18" charset="-120"/>
              </a:rPr>
              <a:t>高中</a:t>
            </a:r>
            <a:r>
              <a:rPr lang="zh-TW" altLang="en-US" u="sng" strike="sngStrike" dirty="0">
                <a:latin typeface="新細明體" pitchFamily="18" charset="-120"/>
              </a:rPr>
              <a:t>生</a:t>
            </a:r>
            <a:r>
              <a:rPr lang="zh-TW" altLang="en-US" dirty="0">
                <a:latin typeface="新細明體" pitchFamily="18" charset="-120"/>
              </a:rPr>
              <a:t>及高職</a:t>
            </a:r>
            <a:r>
              <a:rPr lang="zh-TW" altLang="en-US" u="sng" dirty="0">
                <a:latin typeface="新細明體" pitchFamily="18" charset="-120"/>
              </a:rPr>
              <a:t>畢業</a:t>
            </a:r>
            <a:r>
              <a:rPr lang="zh-TW" altLang="en-US" dirty="0">
                <a:latin typeface="新細明體" pitchFamily="18" charset="-120"/>
              </a:rPr>
              <a:t>生</a:t>
            </a:r>
            <a:r>
              <a:rPr lang="zh-TW" altLang="en-US" u="sng" dirty="0">
                <a:latin typeface="新細明體" pitchFamily="18" charset="-120"/>
              </a:rPr>
              <a:t>升入高等教育學府</a:t>
            </a:r>
            <a:r>
              <a:rPr lang="zh-TW" altLang="en-US" dirty="0">
                <a:latin typeface="新細明體" pitchFamily="18" charset="-120"/>
              </a:rPr>
              <a:t>的升學率也</a:t>
            </a:r>
            <a:r>
              <a:rPr lang="zh-TW" altLang="en-US" u="sng" dirty="0">
                <a:latin typeface="新細明體" pitchFamily="18" charset="-120"/>
              </a:rPr>
              <a:t>分別超越</a:t>
            </a:r>
            <a:r>
              <a:rPr lang="en-US" altLang="zh-TW" u="sng" dirty="0">
                <a:latin typeface="新細明體" pitchFamily="18" charset="-120"/>
              </a:rPr>
              <a:t>95</a:t>
            </a:r>
            <a:r>
              <a:rPr lang="zh-TW" altLang="en-US" u="sng" dirty="0">
                <a:latin typeface="新細明體" pitchFamily="18" charset="-120"/>
              </a:rPr>
              <a:t>％及</a:t>
            </a:r>
            <a:r>
              <a:rPr lang="en-US" altLang="zh-TW" u="sng" dirty="0">
                <a:latin typeface="新細明體" pitchFamily="18" charset="-120"/>
              </a:rPr>
              <a:t>80%</a:t>
            </a:r>
            <a:r>
              <a:rPr lang="zh-TW" altLang="en-US" dirty="0">
                <a:latin typeface="新細明體" pitchFamily="18" charset="-120"/>
              </a:rPr>
              <a:t>，</a:t>
            </a:r>
            <a:r>
              <a:rPr lang="zh-TW" altLang="en-US" dirty="0"/>
              <a:t>在量方面實質上已具備</a:t>
            </a:r>
            <a:r>
              <a:rPr lang="en-US" altLang="zh-TW" dirty="0"/>
              <a:t>12</a:t>
            </a:r>
            <a:r>
              <a:rPr lang="zh-TW" altLang="en-US"/>
              <a:t>年國教</a:t>
            </a:r>
            <a:r>
              <a:rPr lang="zh-TW" altLang="en-US" dirty="0"/>
              <a:t>的</a:t>
            </a:r>
            <a:r>
              <a:rPr lang="zh-TW" altLang="en-US" u="sng" dirty="0"/>
              <a:t>條件</a:t>
            </a:r>
            <a:r>
              <a:rPr lang="zh-TW" altLang="en-US" dirty="0">
                <a:latin typeface="新細明體" pitchFamily="18" charset="-120"/>
              </a:rPr>
              <a:t>。</a:t>
            </a:r>
            <a:endParaRPr lang="en-US" altLang="zh-TW" dirty="0"/>
          </a:p>
          <a:p>
            <a:pPr eaLnBrk="1" hangingPunct="1">
              <a:buFont typeface="Calibri" pitchFamily="34" charset="0"/>
              <a:buAutoNum type="arabicPeriod"/>
              <a:defRPr/>
            </a:pPr>
            <a:r>
              <a:rPr lang="zh-TW" altLang="en-US" dirty="0"/>
              <a:t>政府可以說是在國高中的升學實際上，落實推動十二年國民基本教育</a:t>
            </a:r>
            <a:r>
              <a:rPr lang="zh-TW" altLang="en-US" dirty="0">
                <a:latin typeface="新細明體" pitchFamily="18" charset="-120"/>
              </a:rPr>
              <a:t>。</a:t>
            </a:r>
            <a:endParaRPr lang="en-US" altLang="zh-TW" dirty="0">
              <a:latin typeface="新細明體" pitchFamily="18" charset="-120"/>
            </a:endParaRPr>
          </a:p>
          <a:p>
            <a:pPr eaLnBrk="1" hangingPunct="1">
              <a:buFont typeface="Calibri" pitchFamily="34" charset="0"/>
              <a:buNone/>
              <a:defRPr/>
            </a:pPr>
            <a:endParaRPr lang="zh-TW" altLang="en-US" dirty="0"/>
          </a:p>
        </p:txBody>
      </p:sp>
      <p:sp>
        <p:nvSpPr>
          <p:cNvPr id="25603" name="投影片編號版面配置區 3"/>
          <p:cNvSpPr>
            <a:spLocks noGrp="1"/>
          </p:cNvSpPr>
          <p:nvPr>
            <p:ph type="sldNum" sz="quarter" idx="5"/>
          </p:nvPr>
        </p:nvSpPr>
        <p:spPr>
          <a:noFill/>
          <a:ln>
            <a:miter lim="800000"/>
            <a:headEnd/>
            <a:tailEnd/>
          </a:ln>
        </p:spPr>
        <p:txBody>
          <a:bodyPr/>
          <a:lstStyle/>
          <a:p>
            <a:fld id="{3519F180-3C66-41A0-A22A-69E4DB9B1081}" type="slidenum">
              <a:rPr lang="zh-TW" altLang="en-US" smtClean="0">
                <a:ea typeface="新細明體" charset="-120"/>
              </a:rPr>
              <a:pPr/>
              <a:t>6</a:t>
            </a:fld>
            <a:endParaRPr lang="en-US" altLang="zh-TW">
              <a:ea typeface="新細明體" charset="-120"/>
            </a:endParaRPr>
          </a:p>
        </p:txBody>
      </p:sp>
    </p:spTree>
    <p:extLst>
      <p:ext uri="{BB962C8B-B14F-4D97-AF65-F5344CB8AC3E}">
        <p14:creationId xmlns:p14="http://schemas.microsoft.com/office/powerpoint/2010/main" val="2328269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7</a:t>
            </a:fld>
            <a:endParaRPr lang="en-US" altLang="zh-TW"/>
          </a:p>
        </p:txBody>
      </p:sp>
    </p:spTree>
    <p:extLst>
      <p:ext uri="{BB962C8B-B14F-4D97-AF65-F5344CB8AC3E}">
        <p14:creationId xmlns:p14="http://schemas.microsoft.com/office/powerpoint/2010/main" val="585236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9698" name="備忘稿版面配置區 2"/>
          <p:cNvSpPr>
            <a:spLocks noGrp="1"/>
          </p:cNvSpPr>
          <p:nvPr>
            <p:ph type="body" idx="1"/>
          </p:nvPr>
        </p:nvSpPr>
        <p:spPr>
          <a:noFill/>
        </p:spPr>
        <p:txBody>
          <a:bodyPr/>
          <a:lstStyle/>
          <a:p>
            <a:pPr eaLnBrk="1" hangingPunct="1"/>
            <a:r>
              <a:rPr lang="zh-TW" altLang="en-US" dirty="0"/>
              <a:t>本頁重點應為民國</a:t>
            </a:r>
            <a:r>
              <a:rPr lang="en-US" altLang="zh-TW" dirty="0"/>
              <a:t>70</a:t>
            </a:r>
            <a:r>
              <a:rPr lang="zh-TW" altLang="en-US" dirty="0"/>
              <a:t>年時，新生兒人口還有</a:t>
            </a:r>
            <a:r>
              <a:rPr lang="en-US" altLang="zh-TW" dirty="0"/>
              <a:t>41.4</a:t>
            </a:r>
            <a:r>
              <a:rPr lang="zh-TW" altLang="en-US" dirty="0"/>
              <a:t>萬，但自</a:t>
            </a:r>
            <a:r>
              <a:rPr lang="en-US" altLang="zh-TW" dirty="0"/>
              <a:t>87</a:t>
            </a:r>
            <a:r>
              <a:rPr lang="zh-TW" altLang="en-US" dirty="0"/>
              <a:t>年之後就開始往下掉，於民國</a:t>
            </a:r>
            <a:r>
              <a:rPr lang="en-US" altLang="zh-TW" dirty="0"/>
              <a:t>99</a:t>
            </a:r>
            <a:r>
              <a:rPr lang="zh-TW" altLang="en-US" dirty="0"/>
              <a:t>年跌至最低的</a:t>
            </a:r>
            <a:r>
              <a:rPr lang="en-US" altLang="zh-TW" dirty="0"/>
              <a:t>16.7</a:t>
            </a:r>
            <a:r>
              <a:rPr lang="zh-TW" altLang="en-US" dirty="0"/>
              <a:t>萬，之後至</a:t>
            </a:r>
            <a:r>
              <a:rPr lang="en-US" altLang="zh-TW" dirty="0"/>
              <a:t>104</a:t>
            </a:r>
            <a:r>
              <a:rPr lang="zh-TW" altLang="en-US" dirty="0"/>
              <a:t>、</a:t>
            </a:r>
            <a:r>
              <a:rPr lang="en-US" altLang="zh-TW" dirty="0"/>
              <a:t>105</a:t>
            </a:r>
            <a:r>
              <a:rPr lang="zh-TW" altLang="en-US" dirty="0"/>
              <a:t>年則約在</a:t>
            </a:r>
            <a:r>
              <a:rPr lang="en-US" altLang="zh-TW" dirty="0"/>
              <a:t>20</a:t>
            </a:r>
            <a:r>
              <a:rPr lang="zh-TW" altLang="en-US" dirty="0"/>
              <a:t>萬上下。</a:t>
            </a:r>
            <a:endParaRPr lang="en-US" altLang="zh-TW" dirty="0"/>
          </a:p>
          <a:p>
            <a:pPr eaLnBrk="1" hangingPunct="1"/>
            <a:r>
              <a:rPr lang="zh-TW" altLang="en-US" dirty="0"/>
              <a:t>新生兒人口數再也無法晉升到</a:t>
            </a:r>
            <a:r>
              <a:rPr lang="en-US" altLang="zh-TW" dirty="0"/>
              <a:t>70</a:t>
            </a:r>
            <a:r>
              <a:rPr lang="zh-TW" altLang="en-US" dirty="0"/>
              <a:t>年的</a:t>
            </a:r>
            <a:r>
              <a:rPr lang="en-US" altLang="zh-TW" dirty="0"/>
              <a:t>40</a:t>
            </a:r>
            <a:r>
              <a:rPr lang="zh-TW" altLang="en-US" dirty="0"/>
              <a:t>幾萬，僅剩一半的新生兒人數，提醒少子女化的現象，以及更要照顧每一個孩子。</a:t>
            </a:r>
            <a:endParaRPr lang="en-US" altLang="zh-TW" dirty="0"/>
          </a:p>
          <a:p>
            <a:pPr eaLnBrk="1" hangingPunct="1"/>
            <a:r>
              <a:rPr lang="zh-TW" altLang="en-US" b="1" i="1" dirty="0"/>
              <a:t>本頁有動畫</a:t>
            </a:r>
            <a:r>
              <a:rPr lang="zh-TW" altLang="en-US" dirty="0"/>
              <a:t>，請於最後加重語氣，這些數據顯示：我們一定要成就每一個孩子。</a:t>
            </a:r>
            <a:endParaRPr lang="en-US" altLang="zh-TW" dirty="0"/>
          </a:p>
          <a:p>
            <a:pPr eaLnBrk="1" hangingPunct="1"/>
            <a:r>
              <a:rPr lang="zh-TW" altLang="en-US" dirty="0"/>
              <a:t>由數據說明面對社會變遷帶來的教育挑戰：</a:t>
            </a:r>
            <a:endParaRPr lang="en-US" altLang="zh-TW" dirty="0"/>
          </a:p>
          <a:p>
            <a:pPr eaLnBrk="1" hangingPunct="1"/>
            <a:r>
              <a:rPr lang="zh-TW" altLang="en-US" dirty="0"/>
              <a:t>少子化：</a:t>
            </a:r>
            <a:endParaRPr lang="en-US" altLang="zh-TW" dirty="0"/>
          </a:p>
          <a:p>
            <a:pPr eaLnBrk="1" hangingPunct="1"/>
            <a:r>
              <a:rPr lang="zh-TW" altLang="en-US" dirty="0"/>
              <a:t>出生率逐年下降，面對少子化的時代，</a:t>
            </a:r>
            <a:r>
              <a:rPr lang="zh-TW" altLang="en-US" dirty="0">
                <a:solidFill>
                  <a:srgbClr val="262626"/>
                </a:solidFill>
                <a:latin typeface="新細明體" charset="-120"/>
              </a:rPr>
              <a:t>每個孩子應受到更好的學習照顧。</a:t>
            </a:r>
            <a:endParaRPr lang="en-US" altLang="zh-TW" dirty="0">
              <a:solidFill>
                <a:srgbClr val="262626"/>
              </a:solidFill>
              <a:latin typeface="新細明體" charset="-120"/>
            </a:endParaRPr>
          </a:p>
          <a:p>
            <a:pPr eaLnBrk="1" hangingPunct="1"/>
            <a:r>
              <a:rPr lang="zh-TW" altLang="en-US" dirty="0">
                <a:solidFill>
                  <a:srgbClr val="262626"/>
                </a:solidFill>
                <a:latin typeface="新細明體" charset="-120"/>
              </a:rPr>
              <a:t>所謂更好的照顧即是每個孩子需要</a:t>
            </a:r>
            <a:endParaRPr lang="en-US" altLang="zh-TW" dirty="0">
              <a:solidFill>
                <a:srgbClr val="262626"/>
              </a:solidFill>
              <a:latin typeface="新細明體" charset="-120"/>
            </a:endParaRPr>
          </a:p>
          <a:p>
            <a:pPr eaLnBrk="1" hangingPunct="1"/>
            <a:r>
              <a:rPr lang="zh-TW" altLang="en-US" dirty="0">
                <a:solidFill>
                  <a:srgbClr val="FF0000"/>
                </a:solidFill>
                <a:latin typeface="新細明體" charset="-120"/>
              </a:rPr>
              <a:t>全國總教育經費逐年增加</a:t>
            </a:r>
          </a:p>
          <a:p>
            <a:pPr eaLnBrk="1" hangingPunct="1"/>
            <a:endParaRPr lang="en-US" altLang="zh-TW" dirty="0">
              <a:solidFill>
                <a:srgbClr val="262626"/>
              </a:solidFill>
              <a:latin typeface="新細明體" charset="-120"/>
            </a:endParaRPr>
          </a:p>
          <a:p>
            <a:pPr eaLnBrk="1" hangingPunct="1"/>
            <a:endParaRPr lang="en-US" altLang="zh-TW" dirty="0">
              <a:solidFill>
                <a:srgbClr val="262626"/>
              </a:solidFill>
              <a:latin typeface="新細明體" charset="-120"/>
            </a:endParaRPr>
          </a:p>
        </p:txBody>
      </p:sp>
      <p:sp>
        <p:nvSpPr>
          <p:cNvPr id="29699" name="投影片編號版面配置區 3"/>
          <p:cNvSpPr>
            <a:spLocks noGrp="1"/>
          </p:cNvSpPr>
          <p:nvPr>
            <p:ph type="sldNum" sz="quarter" idx="5"/>
          </p:nvPr>
        </p:nvSpPr>
        <p:spPr>
          <a:noFill/>
          <a:ln>
            <a:miter lim="800000"/>
            <a:headEnd/>
            <a:tailEnd/>
          </a:ln>
        </p:spPr>
        <p:txBody>
          <a:bodyPr/>
          <a:lstStyle/>
          <a:p>
            <a:fld id="{3483EC4D-A88D-4BC3-BA8A-E7E0B0FF7AEB}" type="slidenum">
              <a:rPr lang="zh-TW" altLang="en-US" smtClean="0">
                <a:ea typeface="新細明體" charset="-120"/>
              </a:rPr>
              <a:pPr/>
              <a:t>8</a:t>
            </a:fld>
            <a:endParaRPr lang="en-US" altLang="zh-TW">
              <a:ea typeface="新細明體" charset="-120"/>
            </a:endParaRPr>
          </a:p>
        </p:txBody>
      </p:sp>
    </p:spTree>
    <p:extLst>
      <p:ext uri="{BB962C8B-B14F-4D97-AF65-F5344CB8AC3E}">
        <p14:creationId xmlns:p14="http://schemas.microsoft.com/office/powerpoint/2010/main" val="4294368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微軟正黑體" pitchFamily="34" charset="-120"/>
                <a:ea typeface="微軟正黑體" pitchFamily="34" charset="-120"/>
              </a:defRPr>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3DD58C2A-1F06-4E0F-AF32-A91CAF2AC552}"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空紅">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E91E63"/>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C2185B"/>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C2185B"/>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F8BBD0"/>
                </a:solidFill>
              </a:defRPr>
            </a:lvl1pPr>
          </a:lstStyle>
          <a:p>
            <a:pPr>
              <a:defRPr/>
            </a:pPr>
            <a:fld id="{8598CAF7-0B11-4355-B351-D1350E429BEE}" type="slidenum">
              <a:rPr lang="zh-TW" altLang="en-US" smtClean="0"/>
              <a:pPr>
                <a:defRPr/>
              </a:pPr>
              <a:t>‹#›</a:t>
            </a:fld>
            <a:endParaRPr lang="zh-TW" altLang="en-US"/>
          </a:p>
        </p:txBody>
      </p:sp>
      <p:sp>
        <p:nvSpPr>
          <p:cNvPr id="23" name="文字方塊 22"/>
          <p:cNvSpPr txBox="1"/>
          <p:nvPr userDrawn="1"/>
        </p:nvSpPr>
        <p:spPr>
          <a:xfrm>
            <a:off x="-36512" y="9639"/>
            <a:ext cx="364202" cy="307777"/>
          </a:xfrm>
          <a:prstGeom prst="rect">
            <a:avLst/>
          </a:prstGeom>
          <a:noFill/>
        </p:spPr>
        <p:txBody>
          <a:bodyPr wrap="none" rtlCol="0">
            <a:spAutoFit/>
          </a:bodyPr>
          <a:lstStyle/>
          <a:p>
            <a:r>
              <a:rPr lang="zh-TW" altLang="en-US" sz="1400">
                <a:solidFill>
                  <a:srgbClr val="FCE4EC"/>
                </a:solidFill>
                <a:latin typeface="微軟正黑體" panose="020B0604030504040204" pitchFamily="34" charset="-120"/>
                <a:ea typeface="微軟正黑體" panose="020B0604030504040204" pitchFamily="34" charset="-120"/>
              </a:rPr>
              <a:t>壹</a:t>
            </a:r>
          </a:p>
        </p:txBody>
      </p:sp>
    </p:spTree>
    <p:extLst>
      <p:ext uri="{BB962C8B-B14F-4D97-AF65-F5344CB8AC3E}">
        <p14:creationId xmlns:p14="http://schemas.microsoft.com/office/powerpoint/2010/main" val="4195629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黃">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FF9800"/>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EF6C00"/>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EF6C0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FFE0B2"/>
                </a:solidFill>
              </a:defRPr>
            </a:lvl1pPr>
          </a:lstStyle>
          <a:p>
            <a:pPr>
              <a:defRPr/>
            </a:pPr>
            <a:fld id="{8598CAF7-0B11-4355-B351-D1350E429BEE}" type="slidenum">
              <a:rPr lang="zh-TW" altLang="en-US" smtClean="0"/>
              <a:pPr>
                <a:defRPr/>
              </a:pPr>
              <a:t>‹#›</a:t>
            </a:fld>
            <a:endParaRPr lang="zh-TW" altLang="en-US"/>
          </a:p>
        </p:txBody>
      </p:sp>
      <p:sp>
        <p:nvSpPr>
          <p:cNvPr id="31" name="文字方塊 30"/>
          <p:cNvSpPr txBox="1"/>
          <p:nvPr userDrawn="1"/>
        </p:nvSpPr>
        <p:spPr>
          <a:xfrm>
            <a:off x="-36512" y="9639"/>
            <a:ext cx="364202" cy="307777"/>
          </a:xfrm>
          <a:prstGeom prst="rect">
            <a:avLst/>
          </a:prstGeom>
          <a:noFill/>
        </p:spPr>
        <p:txBody>
          <a:bodyPr wrap="none" rtlCol="0">
            <a:spAutoFit/>
          </a:bodyPr>
          <a:lstStyle/>
          <a:p>
            <a:r>
              <a:rPr lang="zh-TW" altLang="en-US" sz="1400">
                <a:solidFill>
                  <a:schemeClr val="bg1"/>
                </a:solidFill>
                <a:latin typeface="微軟正黑體" panose="020B0604030504040204" pitchFamily="34" charset="-120"/>
                <a:ea typeface="微軟正黑體" panose="020B0604030504040204" pitchFamily="34" charset="-120"/>
              </a:rPr>
              <a:t>貳</a:t>
            </a:r>
          </a:p>
        </p:txBody>
      </p:sp>
    </p:spTree>
    <p:extLst>
      <p:ext uri="{BB962C8B-B14F-4D97-AF65-F5344CB8AC3E}">
        <p14:creationId xmlns:p14="http://schemas.microsoft.com/office/powerpoint/2010/main" val="885130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綠">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4CAF50"/>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388E3C"/>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388E3C"/>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C8E6C9"/>
                </a:solidFill>
              </a:defRPr>
            </a:lvl1pPr>
          </a:lstStyle>
          <a:p>
            <a:pPr>
              <a:defRPr/>
            </a:pPr>
            <a:fld id="{8598CAF7-0B11-4355-B351-D1350E429BEE}" type="slidenum">
              <a:rPr lang="zh-TW" altLang="en-US" smtClean="0"/>
              <a:pPr>
                <a:defRPr/>
              </a:pPr>
              <a:t>‹#›</a:t>
            </a:fld>
            <a:endParaRPr lang="zh-TW" altLang="en-US"/>
          </a:p>
        </p:txBody>
      </p:sp>
      <p:sp>
        <p:nvSpPr>
          <p:cNvPr id="23" name="文字方塊 22"/>
          <p:cNvSpPr txBox="1"/>
          <p:nvPr userDrawn="1"/>
        </p:nvSpPr>
        <p:spPr>
          <a:xfrm>
            <a:off x="-36512" y="9639"/>
            <a:ext cx="364202" cy="307777"/>
          </a:xfrm>
          <a:prstGeom prst="rect">
            <a:avLst/>
          </a:prstGeom>
          <a:noFill/>
        </p:spPr>
        <p:txBody>
          <a:bodyPr wrap="none" rtlCol="0">
            <a:spAutoFit/>
          </a:bodyPr>
          <a:lstStyle/>
          <a:p>
            <a:r>
              <a:rPr lang="zh-TW" altLang="en-US" sz="1400">
                <a:solidFill>
                  <a:srgbClr val="E8F5E9"/>
                </a:solidFill>
                <a:latin typeface="微軟正黑體" panose="020B0604030504040204" pitchFamily="34" charset="-120"/>
                <a:ea typeface="微軟正黑體" panose="020B0604030504040204" pitchFamily="34" charset="-120"/>
              </a:rPr>
              <a:t>參</a:t>
            </a:r>
          </a:p>
        </p:txBody>
      </p:sp>
    </p:spTree>
    <p:extLst>
      <p:ext uri="{BB962C8B-B14F-4D97-AF65-F5344CB8AC3E}">
        <p14:creationId xmlns:p14="http://schemas.microsoft.com/office/powerpoint/2010/main" val="3701495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藍">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2196F3"/>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1976D2"/>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1976D2"/>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BBDEFB"/>
                </a:solidFill>
              </a:defRPr>
            </a:lvl1pPr>
          </a:lstStyle>
          <a:p>
            <a:pPr>
              <a:defRPr/>
            </a:pPr>
            <a:fld id="{8598CAF7-0B11-4355-B351-D1350E429BEE}" type="slidenum">
              <a:rPr lang="zh-TW" altLang="en-US" smtClean="0"/>
              <a:pPr>
                <a:defRPr/>
              </a:pPr>
              <a:t>‹#›</a:t>
            </a:fld>
            <a:endParaRPr lang="zh-TW" altLang="en-US"/>
          </a:p>
        </p:txBody>
      </p:sp>
      <p:sp>
        <p:nvSpPr>
          <p:cNvPr id="27" name="文字方塊 26"/>
          <p:cNvSpPr txBox="1"/>
          <p:nvPr userDrawn="1"/>
        </p:nvSpPr>
        <p:spPr>
          <a:xfrm>
            <a:off x="-36512" y="9639"/>
            <a:ext cx="364202" cy="307777"/>
          </a:xfrm>
          <a:prstGeom prst="rect">
            <a:avLst/>
          </a:prstGeom>
          <a:noFill/>
        </p:spPr>
        <p:txBody>
          <a:bodyPr wrap="none" rtlCol="0">
            <a:spAutoFit/>
          </a:bodyPr>
          <a:lstStyle/>
          <a:p>
            <a:r>
              <a:rPr lang="zh-TW" altLang="en-US" sz="1400">
                <a:solidFill>
                  <a:srgbClr val="E3F2FD"/>
                </a:solidFill>
                <a:latin typeface="微軟正黑體" panose="020B0604030504040204" pitchFamily="34" charset="-120"/>
                <a:ea typeface="微軟正黑體" panose="020B0604030504040204" pitchFamily="34" charset="-120"/>
              </a:rPr>
              <a:t>肆</a:t>
            </a:r>
          </a:p>
        </p:txBody>
      </p:sp>
    </p:spTree>
    <p:extLst>
      <p:ext uri="{BB962C8B-B14F-4D97-AF65-F5344CB8AC3E}">
        <p14:creationId xmlns:p14="http://schemas.microsoft.com/office/powerpoint/2010/main" val="688880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紫">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9C27B0"/>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7B1FA2"/>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7B1FA2"/>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E1BEE7"/>
                </a:solidFill>
              </a:defRPr>
            </a:lvl1pPr>
          </a:lstStyle>
          <a:p>
            <a:pPr>
              <a:defRPr/>
            </a:pPr>
            <a:fld id="{8598CAF7-0B11-4355-B351-D1350E429BEE}" type="slidenum">
              <a:rPr lang="zh-TW" altLang="en-US" smtClean="0"/>
              <a:pPr>
                <a:defRPr/>
              </a:pPr>
              <a:t>‹#›</a:t>
            </a:fld>
            <a:endParaRPr lang="zh-TW" altLang="en-US"/>
          </a:p>
        </p:txBody>
      </p:sp>
      <p:sp>
        <p:nvSpPr>
          <p:cNvPr id="25" name="文字方塊 24"/>
          <p:cNvSpPr txBox="1"/>
          <p:nvPr userDrawn="1"/>
        </p:nvSpPr>
        <p:spPr>
          <a:xfrm>
            <a:off x="-36512" y="9639"/>
            <a:ext cx="364202" cy="307777"/>
          </a:xfrm>
          <a:prstGeom prst="rect">
            <a:avLst/>
          </a:prstGeom>
          <a:noFill/>
        </p:spPr>
        <p:txBody>
          <a:bodyPr wrap="none" rtlCol="0">
            <a:spAutoFit/>
          </a:bodyPr>
          <a:lstStyle/>
          <a:p>
            <a:r>
              <a:rPr lang="zh-TW" altLang="en-US" sz="1400">
                <a:solidFill>
                  <a:srgbClr val="F3E5F5"/>
                </a:solidFill>
                <a:latin typeface="微軟正黑體" panose="020B0604030504040204" pitchFamily="34" charset="-120"/>
                <a:ea typeface="微軟正黑體" panose="020B0604030504040204" pitchFamily="34" charset="-120"/>
              </a:rPr>
              <a:t>伍</a:t>
            </a:r>
          </a:p>
        </p:txBody>
      </p:sp>
    </p:spTree>
    <p:extLst>
      <p:ext uri="{BB962C8B-B14F-4D97-AF65-F5344CB8AC3E}">
        <p14:creationId xmlns:p14="http://schemas.microsoft.com/office/powerpoint/2010/main" val="134666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4FE6139D-B1B0-4C2D-9A76-F59519843B50}" type="slidenum">
              <a:rPr lang="zh-TW" altLang="en-US"/>
              <a:pPr>
                <a:defRPr/>
              </a:pPr>
              <a:t>‹#›</a:t>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BCACD31-8296-4CB1-85EA-3751C7939405}" type="slidenum">
              <a:rPr lang="zh-TW" altLang="en-US"/>
              <a:pPr>
                <a:defRPr/>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BB6E8AC-AB89-43B6-980C-E83ABF9DE8B1}" type="slidenum">
              <a:rPr lang="zh-TW" altLang="en-US"/>
              <a:pPr>
                <a:defRPr/>
              </a:pPr>
              <a:t>‹#›</a:t>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7C0116D9-9BB9-44F0-B540-CE98684FA4C3}" type="slidenum">
              <a:rPr lang="zh-TW" altLang="en-US"/>
              <a:pPr>
                <a:defRPr/>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标题幻灯片">
    <p:bg>
      <p:bgPr>
        <a:solidFill>
          <a:schemeClr val="bg1"/>
        </a:solidFill>
        <a:effectLst/>
      </p:bgPr>
    </p:bg>
    <p:spTree>
      <p:nvGrpSpPr>
        <p:cNvPr id="1" name="Shape 57"/>
        <p:cNvGrpSpPr/>
        <p:nvPr/>
      </p:nvGrpSpPr>
      <p:grpSpPr>
        <a:xfrm>
          <a:off x="0" y="0"/>
          <a:ext cx="0" cy="0"/>
          <a:chOff x="0" y="0"/>
          <a:chExt cx="0" cy="0"/>
        </a:xfrm>
      </p:grpSpPr>
    </p:spTree>
    <p:extLst>
      <p:ext uri="{BB962C8B-B14F-4D97-AF65-F5344CB8AC3E}">
        <p14:creationId xmlns:p14="http://schemas.microsoft.com/office/powerpoint/2010/main" val="319968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itchFamily="34" charset="-120"/>
                <a:ea typeface="微軟正黑體"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867E55C-5DA7-417A-921B-F3843211B3BD}" type="slidenum">
              <a:rPr lang="zh-TW" altLang="en-US"/>
              <a:pPr>
                <a:defRPr/>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dgm" preserve="1">
  <p:cSld name="標題及圖表或組織圖">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SmartArt 版面配置區 2"/>
          <p:cNvSpPr>
            <a:spLocks noGrp="1"/>
          </p:cNvSpPr>
          <p:nvPr>
            <p:ph type="dgm" idx="1"/>
          </p:nvPr>
        </p:nvSpPr>
        <p:spPr>
          <a:xfrm>
            <a:off x="457200" y="1600200"/>
            <a:ext cx="8229600" cy="4525963"/>
          </a:xfrm>
        </p:spPr>
        <p:txBody>
          <a:bodyPr/>
          <a:lstStyle/>
          <a:p>
            <a:pPr lvl="0"/>
            <a:endParaRPr lang="zh-TW" altLang="en-US" noProof="0"/>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3239512-9904-4B9D-B555-9436AB13C290}" type="slidenum">
              <a:rPr lang="zh-TW" altLang="en-US"/>
              <a:pPr>
                <a:defRPr/>
              </a:pPr>
              <a:t>‹#›</a:t>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096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lvl1pPr>
              <a:defRPr/>
            </a:lvl1pPr>
          </a:lstStyle>
          <a:p>
            <a:pPr defTabSz="685800">
              <a:defRPr/>
            </a:pPr>
            <a:fld id="{12B633F6-CB92-48BF-BC69-652D4ED2702B}" type="datetime1">
              <a:rPr kumimoji="0" lang="zh-TW" altLang="en-US" smtClean="0">
                <a:solidFill>
                  <a:prstClr val="black">
                    <a:tint val="75000"/>
                  </a:prstClr>
                </a:solidFill>
              </a:rPr>
              <a:pPr defTabSz="685800">
                <a:defRPr/>
              </a:pPr>
              <a:t>2019/8/27</a:t>
            </a:fld>
            <a:endParaRPr kumimoji="0"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defTabSz="685800">
              <a:defRPr/>
            </a:pPr>
            <a:fld id="{B62E7DA7-DE97-4DBF-B795-D344E568CEDE}"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937441738"/>
      </p:ext>
    </p:extLst>
  </p:cSld>
  <p:clrMapOvr>
    <a:masterClrMapping/>
  </p:clrMapOvr>
  <p:transition spd="slow">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defTabSz="685800">
              <a:defRPr/>
            </a:pPr>
            <a:fld id="{688A1DE0-623C-4871-AACB-E8982466F302}" type="datetime1">
              <a:rPr kumimoji="0" lang="zh-TW" altLang="en-US" smtClean="0">
                <a:solidFill>
                  <a:prstClr val="black">
                    <a:tint val="75000"/>
                  </a:prstClr>
                </a:solidFill>
              </a:rPr>
              <a:pPr defTabSz="685800">
                <a:defRPr/>
              </a:pPr>
              <a:t>2019/8/27</a:t>
            </a:fld>
            <a:endParaRPr kumimoji="0"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defTabSz="685800">
              <a:defRPr/>
            </a:pPr>
            <a:fld id="{C41AEB01-6F54-4125-BD7F-BC395CA918FE}"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2136843788"/>
      </p:ext>
    </p:extLst>
  </p:cSld>
  <p:clrMapOvr>
    <a:masterClrMapping/>
  </p:clrMapOvr>
  <p:transition spd="slow">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lvl1pPr>
              <a:defRPr/>
            </a:lvl1pPr>
          </a:lstStyle>
          <a:p>
            <a:pPr defTabSz="685800">
              <a:defRPr/>
            </a:pPr>
            <a:fld id="{74E7E230-9501-448F-85A6-F9A148E84C4C}" type="datetime1">
              <a:rPr kumimoji="0" lang="zh-TW" altLang="en-US" smtClean="0">
                <a:solidFill>
                  <a:prstClr val="black">
                    <a:tint val="75000"/>
                  </a:prstClr>
                </a:solidFill>
              </a:rPr>
              <a:pPr defTabSz="685800">
                <a:defRPr/>
              </a:pPr>
              <a:t>2019/8/27</a:t>
            </a:fld>
            <a:endParaRPr kumimoji="0"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defTabSz="685800">
              <a:defRPr/>
            </a:pPr>
            <a:fld id="{DD8D99C7-8628-48E7-8645-241C41EA22DC}"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2101963538"/>
      </p:ext>
    </p:extLst>
  </p:cSld>
  <p:clrMapOvr>
    <a:masterClrMapping/>
  </p:clrMapOvr>
  <p:transition spd="slow">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defTabSz="685800">
              <a:defRPr/>
            </a:pPr>
            <a:fld id="{BFB3186A-DDEB-486E-A9CC-44FCB6CFB126}" type="datetime1">
              <a:rPr kumimoji="0" lang="zh-TW" altLang="en-US" smtClean="0">
                <a:solidFill>
                  <a:prstClr val="black">
                    <a:tint val="75000"/>
                  </a:prstClr>
                </a:solidFill>
              </a:rPr>
              <a:pPr defTabSz="685800">
                <a:defRPr/>
              </a:pPr>
              <a:t>2019/8/27</a:t>
            </a:fld>
            <a:endParaRPr kumimoji="0"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defTabSz="685800">
              <a:defRPr/>
            </a:pPr>
            <a:fld id="{4D7EE5D2-D418-4F55-98AF-50E6B3C81489}"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3741710171"/>
      </p:ext>
    </p:extLst>
  </p:cSld>
  <p:clrMapOvr>
    <a:masterClrMapping/>
  </p:clrMapOvr>
  <p:transition spd="slow">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defTabSz="685800">
              <a:defRPr/>
            </a:pPr>
            <a:fld id="{24326FDA-8488-481E-BC0A-2A10529C7209}" type="datetime1">
              <a:rPr kumimoji="0" lang="zh-TW" altLang="en-US" smtClean="0">
                <a:solidFill>
                  <a:prstClr val="black">
                    <a:tint val="75000"/>
                  </a:prstClr>
                </a:solidFill>
              </a:rPr>
              <a:pPr defTabSz="685800">
                <a:defRPr/>
              </a:pPr>
              <a:t>2019/8/27</a:t>
            </a:fld>
            <a:endParaRPr kumimoji="0"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defTabSz="685800">
              <a:defRPr/>
            </a:pPr>
            <a:fld id="{7257D12E-750C-4F4A-A80F-77CAE060BD20}"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3904209374"/>
      </p:ext>
    </p:extLst>
  </p:cSld>
  <p:clrMapOvr>
    <a:masterClrMapping/>
  </p:clrMapOvr>
  <p:transition spd="slow">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defTabSz="685800">
              <a:defRPr/>
            </a:pPr>
            <a:fld id="{9536197F-8671-4170-A1C8-4B7A031D1DC5}" type="datetime1">
              <a:rPr kumimoji="0" lang="zh-TW" altLang="en-US" smtClean="0">
                <a:solidFill>
                  <a:prstClr val="black">
                    <a:tint val="75000"/>
                  </a:prstClr>
                </a:solidFill>
              </a:rPr>
              <a:pPr defTabSz="685800">
                <a:defRPr/>
              </a:pPr>
              <a:t>2019/8/27</a:t>
            </a:fld>
            <a:endParaRPr kumimoji="0"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defTabSz="685800">
              <a:defRPr/>
            </a:pPr>
            <a:fld id="{83F707B2-EDDE-44B3-B889-335D33F54717}"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4054413118"/>
      </p:ext>
    </p:extLst>
  </p:cSld>
  <p:clrMapOvr>
    <a:masterClrMapping/>
  </p:clrMapOvr>
  <p:transition spd="slow">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2" name="组合 8"/>
          <p:cNvGrpSpPr>
            <a:grpSpLocks/>
          </p:cNvGrpSpPr>
          <p:nvPr userDrawn="1"/>
        </p:nvGrpSpPr>
        <p:grpSpPr bwMode="auto">
          <a:xfrm>
            <a:off x="0" y="0"/>
            <a:ext cx="9144000" cy="6858000"/>
            <a:chOff x="0" y="0"/>
            <a:chExt cx="12192001" cy="6858000"/>
          </a:xfrm>
        </p:grpSpPr>
        <p:sp>
          <p:nvSpPr>
            <p:cNvPr id="3" name="矩形 2"/>
            <p:cNvSpPr/>
            <p:nvPr userDrawn="1"/>
          </p:nvSpPr>
          <p:spPr>
            <a:xfrm>
              <a:off x="0" y="0"/>
              <a:ext cx="12192001"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4" name="矩形 3"/>
            <p:cNvSpPr/>
            <p:nvPr userDrawn="1"/>
          </p:nvSpPr>
          <p:spPr>
            <a:xfrm>
              <a:off x="0" y="6519863"/>
              <a:ext cx="12192001"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5" name="矩形 4"/>
            <p:cNvSpPr/>
            <p:nvPr userDrawn="1"/>
          </p:nvSpPr>
          <p:spPr>
            <a:xfrm rot="5400000">
              <a:off x="8757445" y="3286919"/>
              <a:ext cx="6530975"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6" name="矩形 5"/>
            <p:cNvSpPr/>
            <p:nvPr userDrawn="1"/>
          </p:nvSpPr>
          <p:spPr>
            <a:xfrm rot="5400000">
              <a:off x="-3096419" y="3286919"/>
              <a:ext cx="6530975"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grpSp>
      <p:sp>
        <p:nvSpPr>
          <p:cNvPr id="7" name="日期占位符 1"/>
          <p:cNvSpPr>
            <a:spLocks noGrp="1"/>
          </p:cNvSpPr>
          <p:nvPr>
            <p:ph type="dt" sz="half" idx="10"/>
          </p:nvPr>
        </p:nvSpPr>
        <p:spPr/>
        <p:txBody>
          <a:bodyPr/>
          <a:lstStyle>
            <a:lvl1pPr>
              <a:defRPr/>
            </a:lvl1pPr>
          </a:lstStyle>
          <a:p>
            <a:pPr defTabSz="685800">
              <a:defRPr/>
            </a:pPr>
            <a:fld id="{F3452AAD-4BFE-401F-8BA8-DE6E736340AB}" type="datetime1">
              <a:rPr kumimoji="0" lang="zh-TW" altLang="en-US" smtClean="0">
                <a:solidFill>
                  <a:prstClr val="black">
                    <a:tint val="75000"/>
                  </a:prstClr>
                </a:solidFill>
              </a:rPr>
              <a:pPr defTabSz="685800">
                <a:defRPr/>
              </a:pPr>
              <a:t>2019/8/27</a:t>
            </a:fld>
            <a:endParaRPr kumimoji="0" lang="zh-CN" altLang="en-US">
              <a:solidFill>
                <a:prstClr val="black">
                  <a:tint val="75000"/>
                </a:prstClr>
              </a:solidFill>
            </a:endParaRPr>
          </a:p>
        </p:txBody>
      </p:sp>
      <p:sp>
        <p:nvSpPr>
          <p:cNvPr id="8" name="页脚占位符 2"/>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9" name="灯片编号占位符 3"/>
          <p:cNvSpPr>
            <a:spLocks noGrp="1"/>
          </p:cNvSpPr>
          <p:nvPr>
            <p:ph type="sldNum" sz="quarter" idx="12"/>
          </p:nvPr>
        </p:nvSpPr>
        <p:spPr>
          <a:xfrm>
            <a:off x="7086600" y="6492876"/>
            <a:ext cx="2057400" cy="365125"/>
          </a:xfrm>
        </p:spPr>
        <p:txBody>
          <a:bodyPr/>
          <a:lstStyle>
            <a:lvl1pPr>
              <a:defRPr sz="1350">
                <a:solidFill>
                  <a:schemeClr val="bg1"/>
                </a:solidFill>
              </a:defRPr>
            </a:lvl1pPr>
          </a:lstStyle>
          <a:p>
            <a:pPr defTabSz="685800">
              <a:defRPr/>
            </a:pPr>
            <a:fld id="{FBCD2584-5F50-409F-9173-E45651911E53}" type="slidenum">
              <a:rPr kumimoji="0" lang="zh-CN" altLang="en-US" smtClean="0">
                <a:solidFill>
                  <a:prstClr val="white"/>
                </a:solidFill>
                <a:ea typeface="等线" pitchFamily="2" charset="-122"/>
              </a:rPr>
              <a:pPr defTabSz="685800">
                <a:defRPr/>
              </a:pPr>
              <a:t>‹#›</a:t>
            </a:fld>
            <a:endParaRPr kumimoji="0" lang="zh-CN" altLang="en-US">
              <a:solidFill>
                <a:prstClr val="white"/>
              </a:solidFill>
              <a:ea typeface="等线" pitchFamily="2" charset="-122"/>
            </a:endParaRPr>
          </a:p>
        </p:txBody>
      </p:sp>
    </p:spTree>
    <p:extLst>
      <p:ext uri="{BB962C8B-B14F-4D97-AF65-F5344CB8AC3E}">
        <p14:creationId xmlns:p14="http://schemas.microsoft.com/office/powerpoint/2010/main" val="4192822263"/>
      </p:ext>
    </p:extLst>
  </p:cSld>
  <p:clrMapOvr>
    <a:masterClrMapping/>
  </p:clrMapOvr>
  <p:transition spd="slow">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文本框 7"/>
          <p:cNvSpPr txBox="1">
            <a:spLocks noChangeArrowheads="1"/>
          </p:cNvSpPr>
          <p:nvPr userDrawn="1"/>
        </p:nvSpPr>
        <p:spPr bwMode="auto">
          <a:xfrm>
            <a:off x="2150269" y="1106489"/>
            <a:ext cx="4833938"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本模板由王鱼</a:t>
            </a:r>
            <a:r>
              <a:rPr kumimoji="0" lang="en-US" altLang="zh-CN"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(SEVEN)</a:t>
            </a:r>
            <a:r>
              <a:rPr kumimoji="0" lang="zh-CN" altLang="en-US"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原创设计发布</a:t>
            </a:r>
            <a:endParaRPr kumimoji="0" lang="en-US" altLang="zh-CN"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请勿用于商业用途</a:t>
            </a:r>
          </a:p>
        </p:txBody>
      </p:sp>
      <p:pic>
        <p:nvPicPr>
          <p:cNvPr id="3" name="图片 8"/>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512219" y="2835275"/>
            <a:ext cx="1352550" cy="179070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 name="文本框 9"/>
          <p:cNvSpPr txBox="1">
            <a:spLocks noChangeArrowheads="1"/>
          </p:cNvSpPr>
          <p:nvPr userDrawn="1"/>
        </p:nvSpPr>
        <p:spPr bwMode="auto">
          <a:xfrm>
            <a:off x="1760935" y="4884738"/>
            <a:ext cx="2853928" cy="51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扫码关注个人公众号“职场演示”</a:t>
            </a:r>
            <a:endPar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endParaRPr>
          </a:p>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获取更多优质免费模板，学习</a:t>
            </a:r>
            <a:r>
              <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PPT</a:t>
            </a: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制作技巧</a:t>
            </a:r>
          </a:p>
        </p:txBody>
      </p:sp>
      <p:pic>
        <p:nvPicPr>
          <p:cNvPr id="5" name="图片 10"/>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5638801" y="2851150"/>
            <a:ext cx="1345406" cy="1760538"/>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 name="文本框 11"/>
          <p:cNvSpPr txBox="1">
            <a:spLocks noChangeArrowheads="1"/>
          </p:cNvSpPr>
          <p:nvPr userDrawn="1"/>
        </p:nvSpPr>
        <p:spPr bwMode="auto">
          <a:xfrm>
            <a:off x="4852987" y="4884738"/>
            <a:ext cx="2853929" cy="51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模板虽美，原创不易</a:t>
            </a:r>
            <a:endPar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endParaRPr>
          </a:p>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如果觉得物超所值，请随意打赏</a:t>
            </a:r>
            <a:endPar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endParaRPr>
          </a:p>
        </p:txBody>
      </p:sp>
      <p:sp>
        <p:nvSpPr>
          <p:cNvPr id="7" name="矩形 6"/>
          <p:cNvSpPr/>
          <p:nvPr userDrawn="1"/>
        </p:nvSpPr>
        <p:spPr>
          <a:xfrm>
            <a:off x="-4763" y="0"/>
            <a:ext cx="9144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white"/>
              </a:solidFill>
              <a:effectLst/>
              <a:uLnTx/>
              <a:uFillTx/>
              <a:ea typeface="等线"/>
              <a:cs typeface="+mn-cs"/>
            </a:endParaRPr>
          </a:p>
        </p:txBody>
      </p:sp>
      <p:grpSp>
        <p:nvGrpSpPr>
          <p:cNvPr id="8" name="组合 15"/>
          <p:cNvGrpSpPr>
            <a:grpSpLocks/>
          </p:cNvGrpSpPr>
          <p:nvPr userDrawn="1"/>
        </p:nvGrpSpPr>
        <p:grpSpPr bwMode="auto">
          <a:xfrm>
            <a:off x="0" y="0"/>
            <a:ext cx="9144000" cy="6858000"/>
            <a:chOff x="0" y="0"/>
            <a:chExt cx="12192001" cy="6858000"/>
          </a:xfrm>
        </p:grpSpPr>
        <p:sp>
          <p:nvSpPr>
            <p:cNvPr id="9" name="矩形 8"/>
            <p:cNvSpPr/>
            <p:nvPr userDrawn="1"/>
          </p:nvSpPr>
          <p:spPr>
            <a:xfrm>
              <a:off x="0" y="0"/>
              <a:ext cx="12192001"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10" name="矩形 9"/>
            <p:cNvSpPr/>
            <p:nvPr userDrawn="1"/>
          </p:nvSpPr>
          <p:spPr>
            <a:xfrm>
              <a:off x="0" y="6519863"/>
              <a:ext cx="12192001"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11" name="矩形 10"/>
            <p:cNvSpPr/>
            <p:nvPr userDrawn="1"/>
          </p:nvSpPr>
          <p:spPr>
            <a:xfrm rot="5400000">
              <a:off x="8757445" y="3286919"/>
              <a:ext cx="6530975"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12" name="矩形 11"/>
            <p:cNvSpPr/>
            <p:nvPr userDrawn="1"/>
          </p:nvSpPr>
          <p:spPr>
            <a:xfrm rot="5400000">
              <a:off x="-3096419" y="3286919"/>
              <a:ext cx="6530975"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grpSp>
      <p:sp>
        <p:nvSpPr>
          <p:cNvPr id="13" name="文本框 20"/>
          <p:cNvSpPr txBox="1">
            <a:spLocks noChangeArrowheads="1"/>
          </p:cNvSpPr>
          <p:nvPr userDrawn="1"/>
        </p:nvSpPr>
        <p:spPr bwMode="auto">
          <a:xfrm>
            <a:off x="2886075" y="6184900"/>
            <a:ext cx="34575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zh-CN" altLang="en-US" sz="900" b="0" i="0" u="none" strike="noStrike" kern="1200" cap="none" spc="0" normalizeH="0" baseline="0" noProof="0">
                <a:ln>
                  <a:noFill/>
                </a:ln>
                <a:solidFill>
                  <a:srgbClr val="FF0000"/>
                </a:solidFill>
                <a:effectLst/>
                <a:uLnTx/>
                <a:uFillTx/>
                <a:ea typeface="等线" pitchFamily="2" charset="-122"/>
                <a:cs typeface="+mn-cs"/>
              </a:rPr>
              <a:t>视图</a:t>
            </a:r>
            <a:r>
              <a:rPr kumimoji="0" lang="en-US" altLang="zh-CN"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a:t>
            </a:r>
            <a:r>
              <a:rPr kumimoji="0" lang="zh-CN" altLang="en-US"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母版</a:t>
            </a:r>
            <a:r>
              <a:rPr kumimoji="0" lang="en-US" altLang="zh-CN"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a:t>
            </a:r>
            <a:r>
              <a:rPr kumimoji="0" lang="zh-CN" altLang="en-US"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幻灯片母版中删除本页</a:t>
            </a:r>
            <a:endParaRPr kumimoji="0" lang="zh-CN" altLang="en-US" sz="900" b="0" i="0" u="none" strike="noStrike" kern="1200" cap="none" spc="0" normalizeH="0" baseline="0" noProof="0">
              <a:ln>
                <a:noFill/>
              </a:ln>
              <a:solidFill>
                <a:srgbClr val="FF0000"/>
              </a:solidFill>
              <a:effectLst/>
              <a:uLnTx/>
              <a:uFillTx/>
              <a:ea typeface="等线" pitchFamily="2" charset="-122"/>
              <a:cs typeface="+mn-cs"/>
            </a:endParaRPr>
          </a:p>
        </p:txBody>
      </p:sp>
    </p:spTree>
    <p:extLst>
      <p:ext uri="{BB962C8B-B14F-4D97-AF65-F5344CB8AC3E}">
        <p14:creationId xmlns:p14="http://schemas.microsoft.com/office/powerpoint/2010/main" val="3553688457"/>
      </p:ext>
    </p:extLst>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atin typeface="微軟正黑體" pitchFamily="34" charset="-120"/>
                <a:ea typeface="微軟正黑體"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微軟正黑體" pitchFamily="34" charset="-120"/>
                <a:ea typeface="微軟正黑體" pitchFamily="34" charset="-12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440FD146-452C-401E-BDD9-D27443E2CE43}" type="slidenum">
              <a:rPr lang="zh-TW" altLang="en-US"/>
              <a:pPr>
                <a:defRPr/>
              </a:pPr>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3"/>
          <p:cNvSpPr>
            <a:spLocks noGrp="1"/>
          </p:cNvSpPr>
          <p:nvPr>
            <p:ph type="dt" sz="half" idx="10"/>
          </p:nvPr>
        </p:nvSpPr>
        <p:spPr/>
        <p:txBody>
          <a:bodyPr/>
          <a:lstStyle>
            <a:lvl1pPr>
              <a:defRPr/>
            </a:lvl1pPr>
          </a:lstStyle>
          <a:p>
            <a:pPr defTabSz="685800">
              <a:defRPr/>
            </a:pPr>
            <a:fld id="{3C0162BA-A832-40D8-8A27-26EDA71F7F6C}" type="datetime1">
              <a:rPr kumimoji="0" lang="zh-TW" altLang="en-US" smtClean="0">
                <a:solidFill>
                  <a:prstClr val="black">
                    <a:tint val="75000"/>
                  </a:prstClr>
                </a:solidFill>
              </a:rPr>
              <a:pPr defTabSz="685800">
                <a:defRPr/>
              </a:pPr>
              <a:t>2019/8/27</a:t>
            </a:fld>
            <a:endParaRPr kumimoji="0"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defTabSz="685800">
              <a:defRPr/>
            </a:pPr>
            <a:fld id="{25E8587A-022B-44D4-8697-C5F7884F2683}"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3161147971"/>
      </p:ext>
    </p:extLst>
  </p:cSld>
  <p:clrMapOvr>
    <a:masterClrMapping/>
  </p:clrMapOvr>
  <p:transition spd="slow">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defTabSz="685800">
              <a:defRPr/>
            </a:pPr>
            <a:fld id="{3FDD610E-0F02-4C39-BA78-B0440227FE40}" type="datetime1">
              <a:rPr kumimoji="0" lang="zh-TW" altLang="en-US" smtClean="0">
                <a:solidFill>
                  <a:prstClr val="black">
                    <a:tint val="75000"/>
                  </a:prstClr>
                </a:solidFill>
              </a:rPr>
              <a:pPr defTabSz="685800">
                <a:defRPr/>
              </a:pPr>
              <a:t>2019/8/27</a:t>
            </a:fld>
            <a:endParaRPr kumimoji="0"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defTabSz="685800">
              <a:defRPr/>
            </a:pPr>
            <a:fld id="{4A4EAF79-1543-4CEC-9B4F-E41D6BF06000}"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718599945"/>
      </p:ext>
    </p:extLst>
  </p:cSld>
  <p:clrMapOvr>
    <a:masterClrMapping/>
  </p:clrMapOvr>
  <p:transition spd="slow">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defTabSz="685800">
              <a:defRPr/>
            </a:pPr>
            <a:fld id="{2397CE8E-1072-4C31-9AD5-ABF60147A6A8}" type="datetime1">
              <a:rPr kumimoji="0" lang="zh-TW" altLang="en-US" smtClean="0">
                <a:solidFill>
                  <a:prstClr val="black">
                    <a:tint val="75000"/>
                  </a:prstClr>
                </a:solidFill>
              </a:rPr>
              <a:pPr defTabSz="685800">
                <a:defRPr/>
              </a:pPr>
              <a:t>2019/8/27</a:t>
            </a:fld>
            <a:endParaRPr kumimoji="0"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defTabSz="685800">
              <a:defRPr/>
            </a:pPr>
            <a:fld id="{D6588E13-CF47-4F8F-8478-90EB4308EE5B}"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146397631"/>
      </p:ext>
    </p:extLst>
  </p:cSld>
  <p:clrMapOvr>
    <a:masterClrMapping/>
  </p:clrMapOvr>
  <p:transition spd="slow">
    <p:split orient="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pPr>
            <a:fld id="{09EAEFA3-C2CA-45B8-AADA-79D48DC53A8D}"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2019/8/27</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36253160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pPr>
            <a:fld id="{79205F19-CA56-475A-B318-BC36C4638C56}"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2019/8/27</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42944906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pPr defTabSz="685800" fontAlgn="auto">
              <a:spcBef>
                <a:spcPts val="0"/>
              </a:spcBef>
              <a:spcAft>
                <a:spcPts val="0"/>
              </a:spcAft>
            </a:pPr>
            <a:fld id="{BA65A5E5-C154-46E2-85C8-6CE46CEA2B0C}"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2019/8/27</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2067948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pPr defTabSz="685800" fontAlgn="auto">
              <a:spcBef>
                <a:spcPts val="0"/>
              </a:spcBef>
              <a:spcAft>
                <a:spcPts val="0"/>
              </a:spcAft>
            </a:pPr>
            <a:fld id="{C63CFA7E-C3BF-44D5-A9DD-7C1DC5446D0C}"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2019/8/27</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6212142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pPr defTabSz="685800" fontAlgn="auto">
              <a:spcBef>
                <a:spcPts val="0"/>
              </a:spcBef>
              <a:spcAft>
                <a:spcPts val="0"/>
              </a:spcAft>
            </a:pPr>
            <a:fld id="{6140985E-4F5D-4717-B6E2-81D820F8882D}"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2019/8/27</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8" name="Footer Placeholder 7"/>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9" name="Slide Number Placeholder 8"/>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18956207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pPr defTabSz="685800" fontAlgn="auto">
              <a:spcBef>
                <a:spcPts val="0"/>
              </a:spcBef>
              <a:spcAft>
                <a:spcPts val="0"/>
              </a:spcAft>
            </a:pPr>
            <a:fld id="{C37788AF-912C-41C8-9735-F8ADA712270C}"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2019/8/27</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4" name="Footer Placeholder 3"/>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Slide Number Placeholder 4"/>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41265533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fontAlgn="auto">
              <a:spcBef>
                <a:spcPts val="0"/>
              </a:spcBef>
              <a:spcAft>
                <a:spcPts val="0"/>
              </a:spcAft>
            </a:pPr>
            <a:fld id="{3B0AFE68-D8F1-428C-9701-020F38025951}"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2019/8/27</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3" name="Footer Placeholder 2"/>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1730847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A7A1FBCF-C996-4E75-B5E0-B39D9DA0EF1A}" type="slidenum">
              <a:rPr lang="zh-TW" altLang="en-US"/>
              <a:pPr>
                <a:defRPr/>
              </a:pPr>
              <a:t>‹#›</a:t>
            </a:fld>
            <a:endParaRPr lang="zh-TW"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Date Placeholder 4"/>
          <p:cNvSpPr>
            <a:spLocks noGrp="1"/>
          </p:cNvSpPr>
          <p:nvPr>
            <p:ph type="dt" sz="half" idx="10"/>
          </p:nvPr>
        </p:nvSpPr>
        <p:spPr/>
        <p:txBody>
          <a:bodyPr/>
          <a:lstStyle/>
          <a:p>
            <a:pPr defTabSz="685800" fontAlgn="auto">
              <a:spcBef>
                <a:spcPts val="0"/>
              </a:spcBef>
              <a:spcAft>
                <a:spcPts val="0"/>
              </a:spcAft>
            </a:pPr>
            <a:fld id="{CD6BBEDE-BB5A-40CD-9204-384F3B97243A}"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2019/8/27</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36841773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Date Placeholder 4"/>
          <p:cNvSpPr>
            <a:spLocks noGrp="1"/>
          </p:cNvSpPr>
          <p:nvPr>
            <p:ph type="dt" sz="half" idx="10"/>
          </p:nvPr>
        </p:nvSpPr>
        <p:spPr/>
        <p:txBody>
          <a:bodyPr/>
          <a:lstStyle/>
          <a:p>
            <a:pPr defTabSz="685800" fontAlgn="auto">
              <a:spcBef>
                <a:spcPts val="0"/>
              </a:spcBef>
              <a:spcAft>
                <a:spcPts val="0"/>
              </a:spcAft>
            </a:pPr>
            <a:fld id="{DECEE603-D0EC-4122-8E7E-F650B3DA1378}"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2019/8/27</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15357421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pPr>
            <a:fld id="{D47FBCD8-7503-4910-B5CF-3796322CA145}"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2019/8/27</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21265302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pPr>
            <a:fld id="{A6D48FEB-E05B-455B-931D-4636198AFE75}"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2019/8/27</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32040158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5" y="593369"/>
            <a:ext cx="8520599" cy="763599"/>
          </a:xfrm>
          <a:prstGeom prst="rect">
            <a:avLst/>
          </a:prstGeom>
        </p:spPr>
        <p:txBody>
          <a:bodyPr lIns="91425" tIns="91425" rIns="91425" bIns="91425" anchor="t"/>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5" y="1536633"/>
            <a:ext cx="8520599" cy="4555200"/>
          </a:xfrm>
          <a:prstGeom prst="rect">
            <a:avLst/>
          </a:prstGeom>
        </p:spPr>
        <p:txBody>
          <a:bodyPr lIns="91425" tIns="91425" rIns="91425" b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19"/>
          <p:cNvSpPr txBox="1">
            <a:spLocks noGrp="1"/>
          </p:cNvSpPr>
          <p:nvPr>
            <p:ph type="sldNum" idx="10"/>
          </p:nvPr>
        </p:nvSpPr>
        <p:spPr>
          <a:xfrm>
            <a:off x="8472492" y="6218246"/>
            <a:ext cx="549275" cy="523875"/>
          </a:xfrm>
        </p:spPr>
        <p:txBody>
          <a:bodyPr lIns="91425" tIns="91425" rIns="91425" bIns="91425" anchorCtr="0">
            <a:noAutofit/>
          </a:bodyPr>
          <a:lstStyle>
            <a:lvl1pPr>
              <a:defRPr/>
            </a:lvl1pPr>
          </a:lstStyle>
          <a:p>
            <a:pPr defTabSz="685800" fontAlgn="auto">
              <a:spcBef>
                <a:spcPts val="0"/>
              </a:spcBef>
              <a:spcAft>
                <a:spcPts val="0"/>
              </a:spcAft>
              <a:defRPr/>
            </a:pPr>
            <a:fld id="{DF9460B3-9ABE-4C9D-A384-F253A5F08D44}" type="slidenum">
              <a:rPr kumimoji="0" lang="en-US" altLang="zh-TW"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defRPr/>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26312604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5333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大標題 - 上方">
    <p:spTree>
      <p:nvGrpSpPr>
        <p:cNvPr id="1" name=""/>
        <p:cNvGrpSpPr/>
        <p:nvPr/>
      </p:nvGrpSpPr>
      <p:grpSpPr>
        <a:xfrm>
          <a:off x="0" y="0"/>
          <a:ext cx="0" cy="0"/>
          <a:chOff x="0" y="0"/>
          <a:chExt cx="0" cy="0"/>
        </a:xfrm>
      </p:grpSpPr>
      <p:sp>
        <p:nvSpPr>
          <p:cNvPr id="48" name="大標題文字"/>
          <p:cNvSpPr txBox="1">
            <a:spLocks noGrp="1"/>
          </p:cNvSpPr>
          <p:nvPr>
            <p:ph type="title"/>
          </p:nvPr>
        </p:nvSpPr>
        <p:spPr>
          <a:prstGeom prst="rect">
            <a:avLst/>
          </a:prstGeom>
        </p:spPr>
        <p:txBody>
          <a:bodyPr/>
          <a:lstStyle/>
          <a:p>
            <a:r>
              <a:t>大標題文字</a:t>
            </a:r>
          </a:p>
        </p:txBody>
      </p:sp>
      <p:sp>
        <p:nvSpPr>
          <p:cNvPr id="49" name="幻燈片編號"/>
          <p:cNvSpPr txBox="1">
            <a:spLocks noGrp="1"/>
          </p:cNvSpPr>
          <p:nvPr>
            <p:ph type="sldNum" sz="quarter" idx="2"/>
          </p:nvPr>
        </p:nvSpPr>
        <p:spPr>
          <a:prstGeom prst="rect">
            <a:avLst/>
          </a:prstGeom>
        </p:spPr>
        <p:txBody>
          <a:bodyPr/>
          <a:lstStyle/>
          <a:p>
            <a:pPr defTabSz="685800" fontAlgn="auto">
              <a:spcBef>
                <a:spcPts val="0"/>
              </a:spcBef>
              <a:spcAft>
                <a:spcPts val="0"/>
              </a:spcAft>
            </a:pPr>
            <a:fld id="{86CB4B4D-7CA3-9044-876B-883B54F8677D}" type="slidenum">
              <a:rPr kumimoji="0" lang="en-US" altLang="zh-TW" smtClean="0">
                <a:solidFill>
                  <a:prstClr val="black">
                    <a:tint val="75000"/>
                  </a:prstClr>
                </a:solidFill>
                <a:latin typeface="Calibri" panose="020F0502020204030204"/>
                <a:ea typeface="+mn-ea"/>
              </a:rPr>
              <a:pPr defTabSz="685800" fontAlgn="auto">
                <a:spcBef>
                  <a:spcPts val="0"/>
                </a:spcBef>
                <a:spcAft>
                  <a:spcPts val="0"/>
                </a:spcAft>
              </a:pPr>
              <a:t>‹#›</a:t>
            </a:fld>
            <a:endParaRPr kumimoji="0" lang="en-US" altLang="zh-TW">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1425014731"/>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标题幻灯片">
    <p:bg>
      <p:bgPr>
        <a:solidFill>
          <a:srgbClr val="FFFB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214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9A53D100-23FF-4ADE-9545-AC8A4B7D1087}"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95C1E4ED-E28C-416C-9262-A413AB15A5F6}"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8598CAF7-0B11-4355-B351-D1350E429BEE}"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bg>
      <p:bgPr>
        <a:solidFill>
          <a:schemeClr val="bg1"/>
        </a:solidFill>
        <a:effectLst/>
      </p:bgPr>
    </p:bg>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8598CAF7-0B11-4355-B351-D1350E429BEE}" type="slidenum">
              <a:rPr lang="zh-TW" altLang="en-US"/>
              <a:pPr>
                <a:defRPr/>
              </a:pPr>
              <a:t>‹#›</a:t>
            </a:fld>
            <a:endParaRPr lang="zh-TW" altLang="en-US"/>
          </a:p>
        </p:txBody>
      </p:sp>
    </p:spTree>
    <p:extLst>
      <p:ext uri="{BB962C8B-B14F-4D97-AF65-F5344CB8AC3E}">
        <p14:creationId xmlns:p14="http://schemas.microsoft.com/office/powerpoint/2010/main" val="724764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灰白">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pPr>
              <a:defRPr/>
            </a:pPr>
            <a:endParaRPr lang="zh-TW" altLang="en-US"/>
          </a:p>
        </p:txBody>
      </p:sp>
      <p:sp>
        <p:nvSpPr>
          <p:cNvPr id="4" name="頁尾版面配置區 3"/>
          <p:cNvSpPr>
            <a:spLocks noGrp="1"/>
          </p:cNvSpPr>
          <p:nvPr>
            <p:ph type="ftr" sz="quarter" idx="11"/>
          </p:nvPr>
        </p:nvSpPr>
        <p:spPr/>
        <p:txBody>
          <a:bodyPr/>
          <a:lstStyle/>
          <a:p>
            <a:pPr>
              <a:defRPr/>
            </a:pPr>
            <a:endParaRPr lang="zh-TW" altLang="en-US"/>
          </a:p>
        </p:txBody>
      </p:sp>
      <p:sp>
        <p:nvSpPr>
          <p:cNvPr id="5" name="投影片編號版面配置區 4"/>
          <p:cNvSpPr>
            <a:spLocks noGrp="1"/>
          </p:cNvSpPr>
          <p:nvPr>
            <p:ph type="sldNum" sz="quarter" idx="12"/>
          </p:nvPr>
        </p:nvSpPr>
        <p:spPr/>
        <p:txBody>
          <a:bodyPr/>
          <a:lstStyle/>
          <a:p>
            <a:pPr>
              <a:defRPr/>
            </a:pPr>
            <a:fld id="{902F1BDF-C873-4593-B488-1F64490A29C6}" type="slidenum">
              <a:rPr lang="zh-TW" altLang="en-US" smtClean="0"/>
              <a:pPr>
                <a:defRPr/>
              </a:pPr>
              <a:t>‹#›</a:t>
            </a:fld>
            <a:endParaRPr lang="zh-TW" altLang="en-US"/>
          </a:p>
        </p:txBody>
      </p:sp>
      <p:sp>
        <p:nvSpPr>
          <p:cNvPr id="6" name="矩形 5"/>
          <p:cNvSpPr/>
          <p:nvPr userDrawn="1"/>
        </p:nvSpPr>
        <p:spPr>
          <a:xfrm>
            <a:off x="0" y="0"/>
            <a:ext cx="9144000" cy="6858000"/>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50039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76482"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276483"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新細明體" charset="-120"/>
              </a:defRPr>
            </a:lvl1pPr>
          </a:lstStyle>
          <a:p>
            <a:pPr>
              <a:defRPr/>
            </a:pPr>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新細明體" charset="-120"/>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itchFamily="34" charset="0"/>
                <a:ea typeface="新細明體" pitchFamily="18" charset="-120"/>
              </a:defRPr>
            </a:lvl1pPr>
          </a:lstStyle>
          <a:p>
            <a:pPr>
              <a:defRPr/>
            </a:pPr>
            <a:fld id="{902F1BDF-C873-4593-B488-1F64490A29C6}"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14" r:id="rId8"/>
    <p:sldLayoutId id="2147483820" r:id="rId9"/>
    <p:sldLayoutId id="2147483815" r:id="rId10"/>
    <p:sldLayoutId id="2147483816" r:id="rId11"/>
    <p:sldLayoutId id="2147483817" r:id="rId12"/>
    <p:sldLayoutId id="2147483818" r:id="rId13"/>
    <p:sldLayoutId id="2147483819" r:id="rId14"/>
    <p:sldLayoutId id="2147483806" r:id="rId15"/>
    <p:sldLayoutId id="2147483807" r:id="rId16"/>
    <p:sldLayoutId id="2147483808" r:id="rId17"/>
    <p:sldLayoutId id="2147483809" r:id="rId18"/>
    <p:sldLayoutId id="2147483813" r:id="rId19"/>
    <p:sldLayoutId id="2147483810" r:id="rId20"/>
    <p:sldLayoutId id="2147483861" r:id="rId21"/>
  </p:sldLayoutIdLst>
  <p:hf hdr="0" ftr="0" dt="0"/>
  <p:txStyles>
    <p:title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ea typeface="+mn-ea"/>
              </a:defRPr>
            </a:lvl1pPr>
          </a:lstStyle>
          <a:p>
            <a:pPr defTabSz="685800">
              <a:defRPr/>
            </a:pPr>
            <a:fld id="{A0683940-F2FF-42A8-B5FB-0375453323AC}" type="datetime1">
              <a:rPr kumimoji="0" lang="zh-TW" altLang="en-US" smtClean="0">
                <a:solidFill>
                  <a:prstClr val="black">
                    <a:tint val="75000"/>
                  </a:prstClr>
                </a:solidFill>
              </a:rPr>
              <a:pPr defTabSz="685800">
                <a:defRPr/>
              </a:pPr>
              <a:t>2019/8/27</a:t>
            </a:fld>
            <a:endParaRPr kumimoji="0" lang="zh-CN" altLang="en-US">
              <a:solidFill>
                <a:prstClr val="black">
                  <a:tint val="75000"/>
                </a:prstClr>
              </a:solidFill>
            </a:endParaRPr>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defTabSz="685800">
              <a:defRPr/>
            </a:pPr>
            <a:fld id="{D03DA8B6-6F0E-4BFD-99C7-670392E9E1EE}" type="slidenum">
              <a:rPr kumimoji="0" lang="zh-CN" altLang="en-US" smtClean="0">
                <a:ea typeface="等线" pitchFamily="2" charset="-122"/>
              </a:rPr>
              <a:pPr defTabSz="685800">
                <a:defRPr/>
              </a:pPr>
              <a:t>‹#›</a:t>
            </a:fld>
            <a:endParaRPr kumimoji="0" lang="zh-CN" altLang="en-US">
              <a:ea typeface="等线" pitchFamily="2" charset="-122"/>
            </a:endParaRPr>
          </a:p>
        </p:txBody>
      </p:sp>
      <p:pic>
        <p:nvPicPr>
          <p:cNvPr id="1031" name="图片 6"/>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2290115"/>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ransition spd="slow">
    <p:split orient="vert"/>
  </p:transition>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5pPr>
      <a:lvl6pPr marL="3429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6pPr>
      <a:lvl7pPr marL="6858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7pPr>
      <a:lvl8pPr marL="10287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8pPr>
      <a:lvl9pPr marL="13716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9pPr>
    </p:titleStyle>
    <p:bodyStyle>
      <a:lvl1pPr marL="171450" indent="-171450" algn="l"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defRPr/>
            </a:pPr>
            <a:fld id="{E69D4DD0-44BC-4C9A-8B4C-162DB9AE321B}"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defRPr/>
              </a:pPr>
              <a:t>2019/8/27</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defRPr/>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defRPr/>
            </a:pPr>
            <a:fld id="{83546068-6173-4BCB-987B-408BBF85F947}"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defRPr/>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371772160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12basic.edu.tw/temp/brochure2.pdf"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hyperlink" Target="http://www.naer.edu.tw/bin/home.php"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2.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8.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1.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28.jpg"/></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549906" y="1859340"/>
            <a:ext cx="8280920" cy="1569660"/>
          </a:xfrm>
          <a:prstGeom prst="rect">
            <a:avLst/>
          </a:prstGeom>
          <a:noFill/>
        </p:spPr>
        <p:txBody>
          <a:bodyPr>
            <a:spAutoFit/>
          </a:bodyPr>
          <a:lstStyle/>
          <a:p>
            <a:pPr algn="ctr" eaLnBrk="0" hangingPunct="0">
              <a:defRPr/>
            </a:pPr>
            <a:r>
              <a:rPr lang="zh-TW" altLang="en-US"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十二年國民基本教育課程綱要 </a:t>
            </a:r>
            <a:r>
              <a:rPr lang="en-US" altLang="zh-TW"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
            </a:r>
            <a:br>
              <a:rPr lang="en-US" altLang="zh-TW"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br>
            <a:r>
              <a:rPr lang="zh-TW" altLang="en-US"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總綱宣講</a:t>
            </a:r>
            <a:r>
              <a:rPr lang="en-US" altLang="zh-TW" sz="4800" b="1" dirty="0" smtClean="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a:t>
            </a:r>
            <a:r>
              <a:rPr lang="zh-TW" altLang="en-US" sz="4800" b="1" dirty="0" smtClean="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臺南市版</a:t>
            </a:r>
            <a:r>
              <a:rPr lang="en-US" altLang="zh-TW"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a:t>
            </a:r>
            <a:endParaRPr lang="zh-TW" altLang="en-US" sz="4800" b="1" dirty="0">
              <a:ln w="1905">
                <a:solidFill>
                  <a:schemeClr val="accent1"/>
                </a:solidFill>
              </a:ln>
              <a:solidFill>
                <a:srgbClr val="1E88E5"/>
              </a:solidFill>
              <a:effectLst>
                <a:innerShdw blurRad="69850" dist="43180" dir="5400000">
                  <a:srgbClr val="000000">
                    <a:alpha val="65000"/>
                  </a:srgbClr>
                </a:innerShdw>
              </a:effectLst>
              <a:latin typeface="Arial" pitchFamily="34" charset="0"/>
              <a:ea typeface="新細明體" pitchFamily="18" charset="-120"/>
            </a:endParaRPr>
          </a:p>
        </p:txBody>
      </p:sp>
      <p:pic>
        <p:nvPicPr>
          <p:cNvPr id="3" name="圖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6021288"/>
            <a:ext cx="772847" cy="723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ChangeArrowheads="1"/>
          </p:cNvSpPr>
          <p:nvPr/>
        </p:nvSpPr>
        <p:spPr bwMode="auto">
          <a:xfrm>
            <a:off x="0" y="4961189"/>
            <a:ext cx="184150" cy="368300"/>
          </a:xfrm>
          <a:prstGeom prst="rect">
            <a:avLst/>
          </a:prstGeom>
          <a:noFill/>
          <a:ln w="9525">
            <a:noFill/>
            <a:miter lim="800000"/>
            <a:headEnd/>
            <a:tailEnd/>
          </a:ln>
        </p:spPr>
        <p:txBody>
          <a:bodyPr wrap="none" anchor="ctr">
            <a:spAutoFit/>
          </a:bodyPr>
          <a:lstStyle/>
          <a:p>
            <a:endParaRPr lang="zh-TW" altLang="zh-TW">
              <a:solidFill>
                <a:srgbClr val="000000"/>
              </a:solidFill>
            </a:endParaRPr>
          </a:p>
        </p:txBody>
      </p:sp>
      <p:sp>
        <p:nvSpPr>
          <p:cNvPr id="30723" name="Rectangle 8"/>
          <p:cNvSpPr>
            <a:spLocks noChangeArrowheads="1"/>
          </p:cNvSpPr>
          <p:nvPr/>
        </p:nvSpPr>
        <p:spPr bwMode="auto">
          <a:xfrm>
            <a:off x="0" y="4961189"/>
            <a:ext cx="184150" cy="368300"/>
          </a:xfrm>
          <a:prstGeom prst="rect">
            <a:avLst/>
          </a:prstGeom>
          <a:noFill/>
          <a:ln w="9525">
            <a:noFill/>
            <a:miter lim="800000"/>
            <a:headEnd/>
            <a:tailEnd/>
          </a:ln>
        </p:spPr>
        <p:txBody>
          <a:bodyPr wrap="none" anchor="ctr">
            <a:spAutoFit/>
          </a:bodyPr>
          <a:lstStyle/>
          <a:p>
            <a:endParaRPr lang="zh-TW" altLang="zh-TW">
              <a:solidFill>
                <a:srgbClr val="000000"/>
              </a:solidFill>
            </a:endParaRPr>
          </a:p>
        </p:txBody>
      </p:sp>
      <p:pic>
        <p:nvPicPr>
          <p:cNvPr id="15" name="圖片 14"/>
          <p:cNvPicPr/>
          <p:nvPr/>
        </p:nvPicPr>
        <p:blipFill>
          <a:blip r:embed="rId3" cstate="email">
            <a:lum bright="10000" contrast="20000"/>
            <a:extLst>
              <a:ext uri="{28A0092B-C50C-407E-A947-70E740481C1C}">
                <a14:useLocalDpi xmlns:a14="http://schemas.microsoft.com/office/drawing/2010/main"/>
              </a:ext>
            </a:extLst>
          </a:blip>
          <a:stretch>
            <a:fillRect/>
          </a:stretch>
        </p:blipFill>
        <p:spPr>
          <a:xfrm>
            <a:off x="467544" y="1916832"/>
            <a:ext cx="8280920" cy="4704460"/>
          </a:xfrm>
          <a:prstGeom prst="roundRect">
            <a:avLst>
              <a:gd name="adj" fmla="val 1652"/>
            </a:avLst>
          </a:prstGeom>
          <a:solidFill>
            <a:srgbClr val="FFFFFF">
              <a:shade val="85000"/>
            </a:srgbClr>
          </a:solidFill>
          <a:ln>
            <a:noFill/>
          </a:ln>
          <a:effectLst/>
        </p:spPr>
      </p:pic>
      <p:grpSp>
        <p:nvGrpSpPr>
          <p:cNvPr id="2" name="群組 17"/>
          <p:cNvGrpSpPr>
            <a:grpSpLocks/>
          </p:cNvGrpSpPr>
          <p:nvPr/>
        </p:nvGrpSpPr>
        <p:grpSpPr bwMode="auto">
          <a:xfrm>
            <a:off x="719423" y="1811725"/>
            <a:ext cx="7777162" cy="3651250"/>
            <a:chOff x="611560" y="1916832"/>
            <a:chExt cx="7777484" cy="3649746"/>
          </a:xfrm>
        </p:grpSpPr>
        <p:sp>
          <p:nvSpPr>
            <p:cNvPr id="5" name="矩形 4"/>
            <p:cNvSpPr/>
            <p:nvPr/>
          </p:nvSpPr>
          <p:spPr>
            <a:xfrm>
              <a:off x="611560" y="1916832"/>
              <a:ext cx="2448026" cy="650607"/>
            </a:xfrm>
            <a:prstGeom prst="rect">
              <a:avLst/>
            </a:prstGeom>
            <a:solidFill>
              <a:srgbClr val="1E88E5"/>
            </a:solidFill>
            <a:ln>
              <a:solidFill>
                <a:schemeClr val="bg1"/>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zh-TW" altLang="en-US" sz="2800" b="1" dirty="0">
                  <a:latin typeface="微軟正黑體" panose="020B0604030504040204" pitchFamily="34" charset="-120"/>
                  <a:ea typeface="微軟正黑體" panose="020B0604030504040204" pitchFamily="34" charset="-120"/>
                  <a:cs typeface="Times New Roman" panose="02020603050405020304" pitchFamily="18" charset="0"/>
                </a:rPr>
                <a:t>高表現高差距</a:t>
              </a:r>
            </a:p>
          </p:txBody>
        </p:sp>
        <p:sp>
          <p:nvSpPr>
            <p:cNvPr id="6" name="橢圓 5"/>
            <p:cNvSpPr/>
            <p:nvPr/>
          </p:nvSpPr>
          <p:spPr>
            <a:xfrm>
              <a:off x="1187846" y="2637260"/>
              <a:ext cx="1224014" cy="1079055"/>
            </a:xfrm>
            <a:prstGeom prst="ellipse">
              <a:avLst/>
            </a:prstGeom>
            <a:solidFill>
              <a:srgbClr val="FFFF00">
                <a:alpha val="29000"/>
              </a:srgbClr>
            </a:solidFill>
            <a:ln w="57150">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30731" name="矩形 2"/>
            <p:cNvSpPr>
              <a:spLocks noChangeArrowheads="1"/>
            </p:cNvSpPr>
            <p:nvPr/>
          </p:nvSpPr>
          <p:spPr bwMode="auto">
            <a:xfrm>
              <a:off x="2483768" y="4612471"/>
              <a:ext cx="5905276" cy="954107"/>
            </a:xfrm>
            <a:prstGeom prst="rect">
              <a:avLst/>
            </a:prstGeom>
            <a:solidFill>
              <a:srgbClr val="D81B60"/>
            </a:solidFill>
            <a:ln w="9525">
              <a:solidFill>
                <a:schemeClr val="bg1"/>
              </a:solidFill>
              <a:miter lim="800000"/>
              <a:headEnd/>
              <a:tailEnd/>
            </a:ln>
          </p:spPr>
          <p:txBody>
            <a:bodyPr>
              <a:spAutoFit/>
            </a:bodyPr>
            <a:lstStyle/>
            <a:p>
              <a:pPr algn="just"/>
              <a:r>
                <a:rPr kumimoji="0" lang="en-US" altLang="zh-TW" sz="2800" b="1">
                  <a:solidFill>
                    <a:schemeClr val="bg1"/>
                  </a:solidFill>
                  <a:latin typeface="微軟正黑體" panose="020B0604030504040204" pitchFamily="34" charset="-120"/>
                  <a:ea typeface="微軟正黑體" panose="020B0604030504040204" pitchFamily="34" charset="-120"/>
                  <a:cs typeface="Times New Roman" pitchFamily="18" charset="0"/>
                </a:rPr>
                <a:t>PISA</a:t>
              </a:r>
              <a:r>
                <a:rPr kumimoji="0" lang="zh-TW" altLang="en-US" sz="2800" b="1">
                  <a:solidFill>
                    <a:schemeClr val="bg1"/>
                  </a:solidFill>
                  <a:latin typeface="微軟正黑體" panose="020B0604030504040204" pitchFamily="34" charset="-120"/>
                  <a:ea typeface="微軟正黑體" panose="020B0604030504040204" pitchFamily="34" charset="-120"/>
                  <a:cs typeface="Times New Roman" pitchFamily="18" charset="0"/>
                </a:rPr>
                <a:t> </a:t>
              </a:r>
              <a:r>
                <a:rPr kumimoji="0" lang="en-US" altLang="zh-TW" sz="2800" b="1">
                  <a:solidFill>
                    <a:schemeClr val="bg1"/>
                  </a:solidFill>
                  <a:latin typeface="微軟正黑體" panose="020B0604030504040204" pitchFamily="34" charset="-120"/>
                  <a:ea typeface="微軟正黑體" panose="020B0604030504040204" pitchFamily="34" charset="-120"/>
                  <a:cs typeface="Times New Roman" pitchFamily="18" charset="0"/>
                </a:rPr>
                <a:t>2012</a:t>
              </a:r>
              <a:r>
                <a:rPr kumimoji="0" lang="zh-TW" altLang="en-US" sz="2800" b="1">
                  <a:solidFill>
                    <a:schemeClr val="bg1"/>
                  </a:solidFill>
                  <a:latin typeface="微軟正黑體" panose="020B0604030504040204" pitchFamily="34" charset="-120"/>
                  <a:ea typeface="微軟正黑體" panose="020B0604030504040204" pitchFamily="34" charset="-120"/>
                  <a:cs typeface="Times New Roman" pitchFamily="18" charset="0"/>
                </a:rPr>
                <a:t>各國數學素養表現變異，臺灣前後段學生差距世界第一</a:t>
              </a:r>
              <a:endParaRPr lang="zh-TW" altLang="en-US" sz="2800" b="1">
                <a:solidFill>
                  <a:schemeClr val="bg1"/>
                </a:solidFill>
                <a:latin typeface="微軟正黑體" panose="020B0604030504040204" pitchFamily="34" charset="-120"/>
                <a:ea typeface="微軟正黑體" panose="020B0604030504040204" pitchFamily="34" charset="-120"/>
                <a:cs typeface="Times New Roman" pitchFamily="18" charset="0"/>
              </a:endParaRPr>
            </a:p>
          </p:txBody>
        </p:sp>
      </p:grpSp>
      <p:sp>
        <p:nvSpPr>
          <p:cNvPr id="22" name="手繪多邊形 21"/>
          <p:cNvSpPr/>
          <p:nvPr/>
        </p:nvSpPr>
        <p:spPr>
          <a:xfrm>
            <a:off x="8212156" y="772887"/>
            <a:ext cx="227060" cy="279849"/>
          </a:xfrm>
          <a:custGeom>
            <a:avLst/>
            <a:gdLst>
              <a:gd name="connsiteX0" fmla="*/ 268357 w 626165"/>
              <a:gd name="connsiteY0" fmla="*/ 0 h 983974"/>
              <a:gd name="connsiteX1" fmla="*/ 0 w 626165"/>
              <a:gd name="connsiteY1" fmla="*/ 506895 h 983974"/>
              <a:gd name="connsiteX2" fmla="*/ 337931 w 626165"/>
              <a:gd name="connsiteY2" fmla="*/ 496956 h 983974"/>
              <a:gd name="connsiteX3" fmla="*/ 149087 w 626165"/>
              <a:gd name="connsiteY3" fmla="*/ 983974 h 983974"/>
              <a:gd name="connsiteX4" fmla="*/ 626165 w 626165"/>
              <a:gd name="connsiteY4" fmla="*/ 308113 h 983974"/>
              <a:gd name="connsiteX5" fmla="*/ 228600 w 626165"/>
              <a:gd name="connsiteY5" fmla="*/ 308113 h 983974"/>
              <a:gd name="connsiteX6" fmla="*/ 268357 w 626165"/>
              <a:gd name="connsiteY6" fmla="*/ 0 h 983974"/>
              <a:gd name="connsiteX0" fmla="*/ 268357 w 626165"/>
              <a:gd name="connsiteY0" fmla="*/ 0 h 864705"/>
              <a:gd name="connsiteX1" fmla="*/ 0 w 626165"/>
              <a:gd name="connsiteY1" fmla="*/ 506895 h 864705"/>
              <a:gd name="connsiteX2" fmla="*/ 337931 w 626165"/>
              <a:gd name="connsiteY2" fmla="*/ 496956 h 864705"/>
              <a:gd name="connsiteX3" fmla="*/ 188844 w 626165"/>
              <a:gd name="connsiteY3" fmla="*/ 864705 h 864705"/>
              <a:gd name="connsiteX4" fmla="*/ 626165 w 626165"/>
              <a:gd name="connsiteY4" fmla="*/ 308113 h 864705"/>
              <a:gd name="connsiteX5" fmla="*/ 228600 w 626165"/>
              <a:gd name="connsiteY5" fmla="*/ 308113 h 864705"/>
              <a:gd name="connsiteX6" fmla="*/ 268357 w 626165"/>
              <a:gd name="connsiteY6" fmla="*/ 0 h 864705"/>
              <a:gd name="connsiteX0" fmla="*/ 268357 w 626165"/>
              <a:gd name="connsiteY0" fmla="*/ 0 h 864705"/>
              <a:gd name="connsiteX1" fmla="*/ 0 w 626165"/>
              <a:gd name="connsiteY1" fmla="*/ 506895 h 864705"/>
              <a:gd name="connsiteX2" fmla="*/ 288236 w 626165"/>
              <a:gd name="connsiteY2" fmla="*/ 506895 h 864705"/>
              <a:gd name="connsiteX3" fmla="*/ 188844 w 626165"/>
              <a:gd name="connsiteY3" fmla="*/ 864705 h 864705"/>
              <a:gd name="connsiteX4" fmla="*/ 626165 w 626165"/>
              <a:gd name="connsiteY4" fmla="*/ 308113 h 864705"/>
              <a:gd name="connsiteX5" fmla="*/ 228600 w 626165"/>
              <a:gd name="connsiteY5" fmla="*/ 308113 h 864705"/>
              <a:gd name="connsiteX6" fmla="*/ 268357 w 626165"/>
              <a:gd name="connsiteY6" fmla="*/ 0 h 864705"/>
              <a:gd name="connsiteX0" fmla="*/ 268357 w 576469"/>
              <a:gd name="connsiteY0" fmla="*/ 0 h 864705"/>
              <a:gd name="connsiteX1" fmla="*/ 0 w 576469"/>
              <a:gd name="connsiteY1" fmla="*/ 506895 h 864705"/>
              <a:gd name="connsiteX2" fmla="*/ 288236 w 576469"/>
              <a:gd name="connsiteY2" fmla="*/ 506895 h 864705"/>
              <a:gd name="connsiteX3" fmla="*/ 188844 w 576469"/>
              <a:gd name="connsiteY3" fmla="*/ 864705 h 864705"/>
              <a:gd name="connsiteX4" fmla="*/ 576469 w 576469"/>
              <a:gd name="connsiteY4" fmla="*/ 318052 h 864705"/>
              <a:gd name="connsiteX5" fmla="*/ 228600 w 576469"/>
              <a:gd name="connsiteY5" fmla="*/ 308113 h 864705"/>
              <a:gd name="connsiteX6" fmla="*/ 268357 w 576469"/>
              <a:gd name="connsiteY6" fmla="*/ 0 h 864705"/>
              <a:gd name="connsiteX0" fmla="*/ 268357 w 576469"/>
              <a:gd name="connsiteY0" fmla="*/ 0 h 864705"/>
              <a:gd name="connsiteX1" fmla="*/ 0 w 576469"/>
              <a:gd name="connsiteY1" fmla="*/ 506895 h 864705"/>
              <a:gd name="connsiteX2" fmla="*/ 288236 w 576469"/>
              <a:gd name="connsiteY2" fmla="*/ 506895 h 864705"/>
              <a:gd name="connsiteX3" fmla="*/ 188844 w 576469"/>
              <a:gd name="connsiteY3" fmla="*/ 864705 h 864705"/>
              <a:gd name="connsiteX4" fmla="*/ 576469 w 576469"/>
              <a:gd name="connsiteY4" fmla="*/ 318052 h 864705"/>
              <a:gd name="connsiteX5" fmla="*/ 258112 w 576469"/>
              <a:gd name="connsiteY5" fmla="*/ 353022 h 864705"/>
              <a:gd name="connsiteX6" fmla="*/ 268357 w 576469"/>
              <a:gd name="connsiteY6" fmla="*/ 0 h 864705"/>
              <a:gd name="connsiteX0" fmla="*/ 268357 w 550807"/>
              <a:gd name="connsiteY0" fmla="*/ 0 h 864705"/>
              <a:gd name="connsiteX1" fmla="*/ 0 w 550807"/>
              <a:gd name="connsiteY1" fmla="*/ 506895 h 864705"/>
              <a:gd name="connsiteX2" fmla="*/ 288236 w 550807"/>
              <a:gd name="connsiteY2" fmla="*/ 506895 h 864705"/>
              <a:gd name="connsiteX3" fmla="*/ 188844 w 550807"/>
              <a:gd name="connsiteY3" fmla="*/ 864705 h 864705"/>
              <a:gd name="connsiteX4" fmla="*/ 550807 w 550807"/>
              <a:gd name="connsiteY4" fmla="*/ 353979 h 864705"/>
              <a:gd name="connsiteX5" fmla="*/ 258112 w 550807"/>
              <a:gd name="connsiteY5" fmla="*/ 353022 h 864705"/>
              <a:gd name="connsiteX6" fmla="*/ 268357 w 550807"/>
              <a:gd name="connsiteY6" fmla="*/ 0 h 864705"/>
              <a:gd name="connsiteX0" fmla="*/ 268357 w 550807"/>
              <a:gd name="connsiteY0" fmla="*/ 0 h 864705"/>
              <a:gd name="connsiteX1" fmla="*/ 0 w 550807"/>
              <a:gd name="connsiteY1" fmla="*/ 506895 h 864705"/>
              <a:gd name="connsiteX2" fmla="*/ 257441 w 550807"/>
              <a:gd name="connsiteY2" fmla="*/ 503046 h 864705"/>
              <a:gd name="connsiteX3" fmla="*/ 188844 w 550807"/>
              <a:gd name="connsiteY3" fmla="*/ 864705 h 864705"/>
              <a:gd name="connsiteX4" fmla="*/ 550807 w 550807"/>
              <a:gd name="connsiteY4" fmla="*/ 353979 h 864705"/>
              <a:gd name="connsiteX5" fmla="*/ 258112 w 550807"/>
              <a:gd name="connsiteY5" fmla="*/ 353022 h 864705"/>
              <a:gd name="connsiteX6" fmla="*/ 268357 w 550807"/>
              <a:gd name="connsiteY6" fmla="*/ 0 h 864705"/>
              <a:gd name="connsiteX0" fmla="*/ 268357 w 550807"/>
              <a:gd name="connsiteY0" fmla="*/ 0 h 864705"/>
              <a:gd name="connsiteX1" fmla="*/ 0 w 550807"/>
              <a:gd name="connsiteY1" fmla="*/ 506895 h 864705"/>
              <a:gd name="connsiteX2" fmla="*/ 307482 w 550807"/>
              <a:gd name="connsiteY2" fmla="*/ 503046 h 864705"/>
              <a:gd name="connsiteX3" fmla="*/ 188844 w 550807"/>
              <a:gd name="connsiteY3" fmla="*/ 864705 h 864705"/>
              <a:gd name="connsiteX4" fmla="*/ 550807 w 550807"/>
              <a:gd name="connsiteY4" fmla="*/ 353979 h 864705"/>
              <a:gd name="connsiteX5" fmla="*/ 258112 w 550807"/>
              <a:gd name="connsiteY5" fmla="*/ 353022 h 864705"/>
              <a:gd name="connsiteX6" fmla="*/ 268357 w 550807"/>
              <a:gd name="connsiteY6" fmla="*/ 0 h 864705"/>
              <a:gd name="connsiteX0" fmla="*/ 268357 w 550807"/>
              <a:gd name="connsiteY0" fmla="*/ 0 h 864705"/>
              <a:gd name="connsiteX1" fmla="*/ 0 w 550807"/>
              <a:gd name="connsiteY1" fmla="*/ 506895 h 864705"/>
              <a:gd name="connsiteX2" fmla="*/ 307482 w 550807"/>
              <a:gd name="connsiteY2" fmla="*/ 503046 h 864705"/>
              <a:gd name="connsiteX3" fmla="*/ 188844 w 550807"/>
              <a:gd name="connsiteY3" fmla="*/ 864705 h 864705"/>
              <a:gd name="connsiteX4" fmla="*/ 550807 w 550807"/>
              <a:gd name="connsiteY4" fmla="*/ 353979 h 864705"/>
              <a:gd name="connsiteX5" fmla="*/ 229884 w 550807"/>
              <a:gd name="connsiteY5" fmla="*/ 355588 h 864705"/>
              <a:gd name="connsiteX6" fmla="*/ 268357 w 550807"/>
              <a:gd name="connsiteY6" fmla="*/ 0 h 864705"/>
              <a:gd name="connsiteX0" fmla="*/ 268357 w 550807"/>
              <a:gd name="connsiteY0" fmla="*/ 0 h 864705"/>
              <a:gd name="connsiteX1" fmla="*/ 0 w 550807"/>
              <a:gd name="connsiteY1" fmla="*/ 506895 h 864705"/>
              <a:gd name="connsiteX2" fmla="*/ 307482 w 550807"/>
              <a:gd name="connsiteY2" fmla="*/ 503046 h 864705"/>
              <a:gd name="connsiteX3" fmla="*/ 188844 w 550807"/>
              <a:gd name="connsiteY3" fmla="*/ 864705 h 864705"/>
              <a:gd name="connsiteX4" fmla="*/ 550807 w 550807"/>
              <a:gd name="connsiteY4" fmla="*/ 353979 h 864705"/>
              <a:gd name="connsiteX5" fmla="*/ 229884 w 550807"/>
              <a:gd name="connsiteY5" fmla="*/ 364570 h 864705"/>
              <a:gd name="connsiteX6" fmla="*/ 268357 w 550807"/>
              <a:gd name="connsiteY6" fmla="*/ 0 h 864705"/>
              <a:gd name="connsiteX0" fmla="*/ 268357 w 545675"/>
              <a:gd name="connsiteY0" fmla="*/ 0 h 864705"/>
              <a:gd name="connsiteX1" fmla="*/ 0 w 545675"/>
              <a:gd name="connsiteY1" fmla="*/ 506895 h 864705"/>
              <a:gd name="connsiteX2" fmla="*/ 307482 w 545675"/>
              <a:gd name="connsiteY2" fmla="*/ 503046 h 864705"/>
              <a:gd name="connsiteX3" fmla="*/ 188844 w 545675"/>
              <a:gd name="connsiteY3" fmla="*/ 864705 h 864705"/>
              <a:gd name="connsiteX4" fmla="*/ 545675 w 545675"/>
              <a:gd name="connsiteY4" fmla="*/ 370659 h 864705"/>
              <a:gd name="connsiteX5" fmla="*/ 229884 w 545675"/>
              <a:gd name="connsiteY5" fmla="*/ 364570 h 864705"/>
              <a:gd name="connsiteX6" fmla="*/ 268357 w 545675"/>
              <a:gd name="connsiteY6" fmla="*/ 0 h 864705"/>
              <a:gd name="connsiteX0" fmla="*/ 268357 w 544392"/>
              <a:gd name="connsiteY0" fmla="*/ 0 h 864705"/>
              <a:gd name="connsiteX1" fmla="*/ 0 w 544392"/>
              <a:gd name="connsiteY1" fmla="*/ 506895 h 864705"/>
              <a:gd name="connsiteX2" fmla="*/ 307482 w 544392"/>
              <a:gd name="connsiteY2" fmla="*/ 503046 h 864705"/>
              <a:gd name="connsiteX3" fmla="*/ 188844 w 544392"/>
              <a:gd name="connsiteY3" fmla="*/ 864705 h 864705"/>
              <a:gd name="connsiteX4" fmla="*/ 544392 w 544392"/>
              <a:gd name="connsiteY4" fmla="*/ 362960 h 864705"/>
              <a:gd name="connsiteX5" fmla="*/ 229884 w 544392"/>
              <a:gd name="connsiteY5" fmla="*/ 364570 h 864705"/>
              <a:gd name="connsiteX6" fmla="*/ 268357 w 544392"/>
              <a:gd name="connsiteY6" fmla="*/ 0 h 864705"/>
              <a:gd name="connsiteX0" fmla="*/ 246544 w 544392"/>
              <a:gd name="connsiteY0" fmla="*/ 0 h 776170"/>
              <a:gd name="connsiteX1" fmla="*/ 0 w 544392"/>
              <a:gd name="connsiteY1" fmla="*/ 418360 h 776170"/>
              <a:gd name="connsiteX2" fmla="*/ 307482 w 544392"/>
              <a:gd name="connsiteY2" fmla="*/ 414511 h 776170"/>
              <a:gd name="connsiteX3" fmla="*/ 188844 w 544392"/>
              <a:gd name="connsiteY3" fmla="*/ 776170 h 776170"/>
              <a:gd name="connsiteX4" fmla="*/ 544392 w 544392"/>
              <a:gd name="connsiteY4" fmla="*/ 274425 h 776170"/>
              <a:gd name="connsiteX5" fmla="*/ 229884 w 544392"/>
              <a:gd name="connsiteY5" fmla="*/ 276035 h 776170"/>
              <a:gd name="connsiteX6" fmla="*/ 246544 w 544392"/>
              <a:gd name="connsiteY6" fmla="*/ 0 h 776170"/>
              <a:gd name="connsiteX0" fmla="*/ 246544 w 544392"/>
              <a:gd name="connsiteY0" fmla="*/ 0 h 670955"/>
              <a:gd name="connsiteX1" fmla="*/ 0 w 544392"/>
              <a:gd name="connsiteY1" fmla="*/ 418360 h 670955"/>
              <a:gd name="connsiteX2" fmla="*/ 307482 w 544392"/>
              <a:gd name="connsiteY2" fmla="*/ 414511 h 670955"/>
              <a:gd name="connsiteX3" fmla="*/ 249150 w 544392"/>
              <a:gd name="connsiteY3" fmla="*/ 670955 h 670955"/>
              <a:gd name="connsiteX4" fmla="*/ 544392 w 544392"/>
              <a:gd name="connsiteY4" fmla="*/ 274425 h 670955"/>
              <a:gd name="connsiteX5" fmla="*/ 229884 w 544392"/>
              <a:gd name="connsiteY5" fmla="*/ 276035 h 670955"/>
              <a:gd name="connsiteX6" fmla="*/ 246544 w 544392"/>
              <a:gd name="connsiteY6" fmla="*/ 0 h 670955"/>
              <a:gd name="connsiteX0" fmla="*/ 246544 w 544392"/>
              <a:gd name="connsiteY0" fmla="*/ 0 h 670955"/>
              <a:gd name="connsiteX1" fmla="*/ 0 w 544392"/>
              <a:gd name="connsiteY1" fmla="*/ 418360 h 670955"/>
              <a:gd name="connsiteX2" fmla="*/ 283103 w 544392"/>
              <a:gd name="connsiteY2" fmla="*/ 414511 h 670955"/>
              <a:gd name="connsiteX3" fmla="*/ 249150 w 544392"/>
              <a:gd name="connsiteY3" fmla="*/ 670955 h 670955"/>
              <a:gd name="connsiteX4" fmla="*/ 544392 w 544392"/>
              <a:gd name="connsiteY4" fmla="*/ 274425 h 670955"/>
              <a:gd name="connsiteX5" fmla="*/ 229884 w 544392"/>
              <a:gd name="connsiteY5" fmla="*/ 276035 h 670955"/>
              <a:gd name="connsiteX6" fmla="*/ 246544 w 544392"/>
              <a:gd name="connsiteY6" fmla="*/ 0 h 670955"/>
              <a:gd name="connsiteX0" fmla="*/ 246544 w 544392"/>
              <a:gd name="connsiteY0" fmla="*/ 0 h 670955"/>
              <a:gd name="connsiteX1" fmla="*/ 0 w 544392"/>
              <a:gd name="connsiteY1" fmla="*/ 418360 h 670955"/>
              <a:gd name="connsiteX2" fmla="*/ 284386 w 544392"/>
              <a:gd name="connsiteY2" fmla="*/ 419643 h 670955"/>
              <a:gd name="connsiteX3" fmla="*/ 249150 w 544392"/>
              <a:gd name="connsiteY3" fmla="*/ 670955 h 670955"/>
              <a:gd name="connsiteX4" fmla="*/ 544392 w 544392"/>
              <a:gd name="connsiteY4" fmla="*/ 274425 h 670955"/>
              <a:gd name="connsiteX5" fmla="*/ 229884 w 544392"/>
              <a:gd name="connsiteY5" fmla="*/ 276035 h 670955"/>
              <a:gd name="connsiteX6" fmla="*/ 246544 w 544392"/>
              <a:gd name="connsiteY6" fmla="*/ 0 h 670955"/>
              <a:gd name="connsiteX0" fmla="*/ 246544 w 544392"/>
              <a:gd name="connsiteY0" fmla="*/ 0 h 670955"/>
              <a:gd name="connsiteX1" fmla="*/ 0 w 544392"/>
              <a:gd name="connsiteY1" fmla="*/ 418360 h 670955"/>
              <a:gd name="connsiteX2" fmla="*/ 285669 w 544392"/>
              <a:gd name="connsiteY2" fmla="*/ 415794 h 670955"/>
              <a:gd name="connsiteX3" fmla="*/ 249150 w 544392"/>
              <a:gd name="connsiteY3" fmla="*/ 670955 h 670955"/>
              <a:gd name="connsiteX4" fmla="*/ 544392 w 544392"/>
              <a:gd name="connsiteY4" fmla="*/ 274425 h 670955"/>
              <a:gd name="connsiteX5" fmla="*/ 229884 w 544392"/>
              <a:gd name="connsiteY5" fmla="*/ 276035 h 670955"/>
              <a:gd name="connsiteX6" fmla="*/ 246544 w 544392"/>
              <a:gd name="connsiteY6" fmla="*/ 0 h 67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392" h="670955">
                <a:moveTo>
                  <a:pt x="246544" y="0"/>
                </a:moveTo>
                <a:lnTo>
                  <a:pt x="0" y="418360"/>
                </a:lnTo>
                <a:lnTo>
                  <a:pt x="285669" y="415794"/>
                </a:lnTo>
                <a:lnTo>
                  <a:pt x="249150" y="670955"/>
                </a:lnTo>
                <a:lnTo>
                  <a:pt x="544392" y="274425"/>
                </a:lnTo>
                <a:lnTo>
                  <a:pt x="229884" y="276035"/>
                </a:lnTo>
                <a:lnTo>
                  <a:pt x="246544" y="0"/>
                </a:lnTo>
                <a:close/>
              </a:path>
            </a:pathLst>
          </a:custGeom>
          <a:solidFill>
            <a:schemeClr val="bg1"/>
          </a:solid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24" name="群組 23"/>
          <p:cNvGrpSpPr/>
          <p:nvPr/>
        </p:nvGrpSpPr>
        <p:grpSpPr>
          <a:xfrm>
            <a:off x="7908670" y="322104"/>
            <a:ext cx="795777" cy="432951"/>
            <a:chOff x="1603544" y="537738"/>
            <a:chExt cx="1000375" cy="544265"/>
          </a:xfrm>
          <a:solidFill>
            <a:schemeClr val="bg1"/>
          </a:solidFill>
        </p:grpSpPr>
        <p:sp>
          <p:nvSpPr>
            <p:cNvPr id="27" name="橢圓 26"/>
            <p:cNvSpPr/>
            <p:nvPr/>
          </p:nvSpPr>
          <p:spPr>
            <a:xfrm>
              <a:off x="1603544" y="66585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8" name="橢圓 27"/>
            <p:cNvSpPr/>
            <p:nvPr/>
          </p:nvSpPr>
          <p:spPr>
            <a:xfrm>
              <a:off x="1786879" y="537738"/>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9" name="橢圓 28"/>
            <p:cNvSpPr/>
            <p:nvPr/>
          </p:nvSpPr>
          <p:spPr>
            <a:xfrm>
              <a:off x="2195736" y="607313"/>
              <a:ext cx="408183" cy="405115"/>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0" name="橢圓 29"/>
            <p:cNvSpPr/>
            <p:nvPr/>
          </p:nvSpPr>
          <p:spPr>
            <a:xfrm>
              <a:off x="1786878" y="661351"/>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1" name="橢圓 30"/>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9</a:t>
            </a:fld>
            <a:endParaRPr lang="zh-TW" altLang="en-US"/>
          </a:p>
        </p:txBody>
      </p:sp>
      <p:sp>
        <p:nvSpPr>
          <p:cNvPr id="37"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一、為何要研修新課綱？</a:t>
            </a:r>
            <a:endParaRPr kumimoji="0" lang="zh-TW" altLang="en-US" sz="2400" b="1" dirty="0">
              <a:solidFill>
                <a:schemeClr val="bg1"/>
              </a:solidFill>
              <a:cs typeface="Times New Roman" pitchFamily="18" charset="0"/>
            </a:endParaRPr>
          </a:p>
        </p:txBody>
      </p:sp>
      <p:sp>
        <p:nvSpPr>
          <p:cNvPr id="40" name="矩形 39"/>
          <p:cNvSpPr/>
          <p:nvPr/>
        </p:nvSpPr>
        <p:spPr>
          <a:xfrm>
            <a:off x="766762" y="1351591"/>
            <a:ext cx="8377237" cy="461665"/>
          </a:xfrm>
          <a:prstGeom prst="rect">
            <a:avLst/>
          </a:prstGeom>
        </p:spPr>
        <p:txBody>
          <a:bodyPr wrap="square">
            <a:spAutoFit/>
          </a:bodyPr>
          <a:lstStyle/>
          <a:p>
            <a:pPr defTabSz="1600200">
              <a:spcAft>
                <a:spcPct val="35000"/>
              </a:spcAft>
              <a:defRPr/>
            </a:pP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四</a:t>
            </a: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學生的學習落差大，適性教育還未完全落實</a:t>
            </a:r>
          </a:p>
        </p:txBody>
      </p:sp>
    </p:spTree>
    <p:extLst>
      <p:ext uri="{BB962C8B-B14F-4D97-AF65-F5344CB8AC3E}">
        <p14:creationId xmlns:p14="http://schemas.microsoft.com/office/powerpoint/2010/main" val="29180571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8"/>
          <p:cNvSpPr>
            <a:spLocks noGrp="1"/>
          </p:cNvSpPr>
          <p:nvPr>
            <p:ph type="sldNum" sz="quarter" idx="12"/>
          </p:nvPr>
        </p:nvSpPr>
        <p:spPr/>
        <p:txBody>
          <a:bodyPr/>
          <a:lstStyle/>
          <a:p>
            <a:pPr>
              <a:defRPr/>
            </a:pPr>
            <a:fld id="{8598CAF7-0B11-4355-B351-D1350E429BEE}" type="slidenum">
              <a:rPr lang="zh-TW" altLang="en-US" smtClean="0"/>
              <a:pPr>
                <a:defRPr/>
              </a:pPr>
              <a:t>10</a:t>
            </a:fld>
            <a:endParaRPr lang="zh-TW" altLang="en-US"/>
          </a:p>
        </p:txBody>
      </p:sp>
      <p:sp>
        <p:nvSpPr>
          <p:cNvPr id="14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一、為何要研修新課綱？</a:t>
            </a:r>
            <a:endParaRPr kumimoji="0" lang="zh-TW" altLang="en-US" sz="2400" b="1" dirty="0">
              <a:solidFill>
                <a:schemeClr val="bg1"/>
              </a:solidFill>
              <a:cs typeface="Times New Roman" pitchFamily="18" charset="0"/>
            </a:endParaRPr>
          </a:p>
        </p:txBody>
      </p:sp>
      <p:sp>
        <p:nvSpPr>
          <p:cNvPr id="148" name="矩形 147"/>
          <p:cNvSpPr/>
          <p:nvPr/>
        </p:nvSpPr>
        <p:spPr>
          <a:xfrm>
            <a:off x="328057" y="1208613"/>
            <a:ext cx="8377237" cy="461665"/>
          </a:xfrm>
          <a:prstGeom prst="rect">
            <a:avLst/>
          </a:prstGeom>
        </p:spPr>
        <p:txBody>
          <a:bodyPr wrap="square">
            <a:spAutoFit/>
          </a:bodyPr>
          <a:lstStyle/>
          <a:p>
            <a:pPr defTabSz="1600200">
              <a:spcAft>
                <a:spcPct val="35000"/>
              </a:spcAft>
              <a:defRPr/>
            </a:pP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五</a:t>
            </a: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、課程教學需要幫助學生面對未來</a:t>
            </a:r>
          </a:p>
        </p:txBody>
      </p:sp>
      <p:grpSp>
        <p:nvGrpSpPr>
          <p:cNvPr id="28" name="群組 27"/>
          <p:cNvGrpSpPr/>
          <p:nvPr/>
        </p:nvGrpSpPr>
        <p:grpSpPr>
          <a:xfrm rot="20051398" flipH="1">
            <a:off x="7436673" y="1305856"/>
            <a:ext cx="941926" cy="728844"/>
            <a:chOff x="2049906" y="1408631"/>
            <a:chExt cx="1559925" cy="1207041"/>
          </a:xfrm>
        </p:grpSpPr>
        <p:sp>
          <p:nvSpPr>
            <p:cNvPr id="11" name="圓角矩形 10"/>
            <p:cNvSpPr/>
            <p:nvPr/>
          </p:nvSpPr>
          <p:spPr>
            <a:xfrm>
              <a:off x="2315572" y="1693008"/>
              <a:ext cx="678900" cy="922664"/>
            </a:xfrm>
            <a:prstGeom prst="roundRect">
              <a:avLst/>
            </a:prstGeom>
            <a:solidFill>
              <a:srgbClr val="C00000"/>
            </a:solidFill>
            <a:ln w="38100" cap="rnd">
              <a:noFill/>
            </a:ln>
          </p:spPr>
          <p:txBody>
            <a:bodyPr rtlCol="0" anchor="ctr"/>
            <a:lstStyle/>
            <a:p>
              <a:pPr algn="ctr"/>
              <a:endParaRPr lang="zh-TW" altLang="en-US"/>
            </a:p>
          </p:txBody>
        </p:sp>
        <p:sp>
          <p:nvSpPr>
            <p:cNvPr id="13" name="手繪多邊形 12"/>
            <p:cNvSpPr/>
            <p:nvPr/>
          </p:nvSpPr>
          <p:spPr>
            <a:xfrm>
              <a:off x="2049906" y="1777460"/>
              <a:ext cx="297701" cy="552450"/>
            </a:xfrm>
            <a:custGeom>
              <a:avLst/>
              <a:gdLst>
                <a:gd name="connsiteX0" fmla="*/ 297701 w 297701"/>
                <a:gd name="connsiteY0" fmla="*/ 0 h 552450"/>
                <a:gd name="connsiteX1" fmla="*/ 31001 w 297701"/>
                <a:gd name="connsiteY1" fmla="*/ 66675 h 552450"/>
                <a:gd name="connsiteX2" fmla="*/ 31001 w 297701"/>
                <a:gd name="connsiteY2" fmla="*/ 314325 h 552450"/>
                <a:gd name="connsiteX3" fmla="*/ 259601 w 297701"/>
                <a:gd name="connsiteY3" fmla="*/ 552450 h 552450"/>
              </a:gdLst>
              <a:ahLst/>
              <a:cxnLst>
                <a:cxn ang="0">
                  <a:pos x="connsiteX0" y="connsiteY0"/>
                </a:cxn>
                <a:cxn ang="0">
                  <a:pos x="connsiteX1" y="connsiteY1"/>
                </a:cxn>
                <a:cxn ang="0">
                  <a:pos x="connsiteX2" y="connsiteY2"/>
                </a:cxn>
                <a:cxn ang="0">
                  <a:pos x="connsiteX3" y="connsiteY3"/>
                </a:cxn>
              </a:cxnLst>
              <a:rect l="l" t="t" r="r" b="b"/>
              <a:pathLst>
                <a:path w="297701" h="552450">
                  <a:moveTo>
                    <a:pt x="297701" y="0"/>
                  </a:moveTo>
                  <a:cubicBezTo>
                    <a:pt x="186576" y="7144"/>
                    <a:pt x="75451" y="14288"/>
                    <a:pt x="31001" y="66675"/>
                  </a:cubicBezTo>
                  <a:cubicBezTo>
                    <a:pt x="-13449" y="119062"/>
                    <a:pt x="-7099" y="233363"/>
                    <a:pt x="31001" y="314325"/>
                  </a:cubicBezTo>
                  <a:cubicBezTo>
                    <a:pt x="69101" y="395288"/>
                    <a:pt x="164351" y="473869"/>
                    <a:pt x="259601" y="552450"/>
                  </a:cubicBezTo>
                </a:path>
              </a:pathLst>
            </a:custGeom>
            <a:noFill/>
            <a:ln w="76200" cap="rnd">
              <a:solidFill>
                <a:srgbClr val="C00000"/>
              </a:solidFill>
            </a:ln>
          </p:spPr>
          <p:txBody>
            <a:bodyPr rtlCol="0" anchor="ctr"/>
            <a:lstStyle/>
            <a:p>
              <a:pPr algn="ctr"/>
              <a:endParaRPr lang="zh-TW" altLang="en-US"/>
            </a:p>
          </p:txBody>
        </p:sp>
        <p:sp>
          <p:nvSpPr>
            <p:cNvPr id="22" name="手繪多邊形 21"/>
            <p:cNvSpPr/>
            <p:nvPr/>
          </p:nvSpPr>
          <p:spPr>
            <a:xfrm>
              <a:off x="2360909" y="1408631"/>
              <a:ext cx="543639" cy="360638"/>
            </a:xfrm>
            <a:custGeom>
              <a:avLst/>
              <a:gdLst>
                <a:gd name="connsiteX0" fmla="*/ 0 w 609600"/>
                <a:gd name="connsiteY0" fmla="*/ 362608 h 372133"/>
                <a:gd name="connsiteX1" fmla="*/ 133350 w 609600"/>
                <a:gd name="connsiteY1" fmla="*/ 76858 h 372133"/>
                <a:gd name="connsiteX2" fmla="*/ 323850 w 609600"/>
                <a:gd name="connsiteY2" fmla="*/ 658 h 372133"/>
                <a:gd name="connsiteX3" fmla="*/ 504825 w 609600"/>
                <a:gd name="connsiteY3" fmla="*/ 105433 h 372133"/>
                <a:gd name="connsiteX4" fmla="*/ 609600 w 609600"/>
                <a:gd name="connsiteY4" fmla="*/ 372133 h 372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372133">
                  <a:moveTo>
                    <a:pt x="0" y="362608"/>
                  </a:moveTo>
                  <a:cubicBezTo>
                    <a:pt x="39687" y="249895"/>
                    <a:pt x="79375" y="137183"/>
                    <a:pt x="133350" y="76858"/>
                  </a:cubicBezTo>
                  <a:cubicBezTo>
                    <a:pt x="187325" y="16533"/>
                    <a:pt x="261938" y="-4105"/>
                    <a:pt x="323850" y="658"/>
                  </a:cubicBezTo>
                  <a:cubicBezTo>
                    <a:pt x="385763" y="5420"/>
                    <a:pt x="457200" y="43520"/>
                    <a:pt x="504825" y="105433"/>
                  </a:cubicBezTo>
                  <a:cubicBezTo>
                    <a:pt x="552450" y="167346"/>
                    <a:pt x="581025" y="269739"/>
                    <a:pt x="609600" y="372133"/>
                  </a:cubicBezTo>
                </a:path>
              </a:pathLst>
            </a:custGeom>
            <a:noFill/>
            <a:ln w="76200" cap="rnd">
              <a:solidFill>
                <a:srgbClr val="C00000"/>
              </a:solidFill>
            </a:ln>
          </p:spPr>
          <p:txBody>
            <a:bodyPr rtlCol="0" anchor="ctr"/>
            <a:lstStyle/>
            <a:p>
              <a:pPr algn="ctr"/>
              <a:endParaRPr lang="zh-TW" altLang="en-US"/>
            </a:p>
          </p:txBody>
        </p:sp>
        <p:cxnSp>
          <p:nvCxnSpPr>
            <p:cNvPr id="26" name="直線接點 25"/>
            <p:cNvCxnSpPr/>
            <p:nvPr/>
          </p:nvCxnSpPr>
          <p:spPr>
            <a:xfrm flipV="1">
              <a:off x="2845935" y="2038845"/>
              <a:ext cx="519839" cy="401979"/>
            </a:xfrm>
            <a:prstGeom prst="line">
              <a:avLst/>
            </a:prstGeom>
            <a:ln w="7620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27" name="手繪多邊形 26"/>
            <p:cNvSpPr/>
            <p:nvPr/>
          </p:nvSpPr>
          <p:spPr>
            <a:xfrm>
              <a:off x="3228831" y="1742310"/>
              <a:ext cx="381000" cy="389578"/>
            </a:xfrm>
            <a:custGeom>
              <a:avLst/>
              <a:gdLst>
                <a:gd name="connsiteX0" fmla="*/ 47625 w 381000"/>
                <a:gd name="connsiteY0" fmla="*/ 0 h 381000"/>
                <a:gd name="connsiteX1" fmla="*/ 0 w 381000"/>
                <a:gd name="connsiteY1" fmla="*/ 76200 h 381000"/>
                <a:gd name="connsiteX2" fmla="*/ 38100 w 381000"/>
                <a:gd name="connsiteY2" fmla="*/ 285750 h 381000"/>
                <a:gd name="connsiteX3" fmla="*/ 142875 w 381000"/>
                <a:gd name="connsiteY3" fmla="*/ 361950 h 381000"/>
                <a:gd name="connsiteX4" fmla="*/ 323850 w 381000"/>
                <a:gd name="connsiteY4" fmla="*/ 381000 h 381000"/>
                <a:gd name="connsiteX5" fmla="*/ 381000 w 381000"/>
                <a:gd name="connsiteY5" fmla="*/ 323850 h 381000"/>
                <a:gd name="connsiteX6" fmla="*/ 47625 w 381000"/>
                <a:gd name="connsiteY6" fmla="*/ 0 h 381000"/>
                <a:gd name="connsiteX0" fmla="*/ 47625 w 381000"/>
                <a:gd name="connsiteY0" fmla="*/ 0 h 381000"/>
                <a:gd name="connsiteX1" fmla="*/ 0 w 381000"/>
                <a:gd name="connsiteY1" fmla="*/ 76200 h 381000"/>
                <a:gd name="connsiteX2" fmla="*/ 38100 w 381000"/>
                <a:gd name="connsiteY2" fmla="*/ 285750 h 381000"/>
                <a:gd name="connsiteX3" fmla="*/ 142875 w 381000"/>
                <a:gd name="connsiteY3" fmla="*/ 361950 h 381000"/>
                <a:gd name="connsiteX4" fmla="*/ 323850 w 381000"/>
                <a:gd name="connsiteY4" fmla="*/ 381000 h 381000"/>
                <a:gd name="connsiteX5" fmla="*/ 381000 w 381000"/>
                <a:gd name="connsiteY5" fmla="*/ 323850 h 381000"/>
                <a:gd name="connsiteX6" fmla="*/ 47625 w 381000"/>
                <a:gd name="connsiteY6" fmla="*/ 0 h 381000"/>
                <a:gd name="connsiteX0" fmla="*/ 47625 w 381000"/>
                <a:gd name="connsiteY0" fmla="*/ 0 h 381000"/>
                <a:gd name="connsiteX1" fmla="*/ 0 w 381000"/>
                <a:gd name="connsiteY1" fmla="*/ 76200 h 381000"/>
                <a:gd name="connsiteX2" fmla="*/ 38100 w 381000"/>
                <a:gd name="connsiteY2" fmla="*/ 285750 h 381000"/>
                <a:gd name="connsiteX3" fmla="*/ 142875 w 381000"/>
                <a:gd name="connsiteY3" fmla="*/ 361950 h 381000"/>
                <a:gd name="connsiteX4" fmla="*/ 323850 w 381000"/>
                <a:gd name="connsiteY4" fmla="*/ 381000 h 381000"/>
                <a:gd name="connsiteX5" fmla="*/ 381000 w 381000"/>
                <a:gd name="connsiteY5" fmla="*/ 323850 h 381000"/>
                <a:gd name="connsiteX6" fmla="*/ 47625 w 381000"/>
                <a:gd name="connsiteY6" fmla="*/ 0 h 381000"/>
                <a:gd name="connsiteX0" fmla="*/ 47625 w 381000"/>
                <a:gd name="connsiteY0" fmla="*/ 0 h 389578"/>
                <a:gd name="connsiteX1" fmla="*/ 0 w 381000"/>
                <a:gd name="connsiteY1" fmla="*/ 76200 h 389578"/>
                <a:gd name="connsiteX2" fmla="*/ 38100 w 381000"/>
                <a:gd name="connsiteY2" fmla="*/ 285750 h 389578"/>
                <a:gd name="connsiteX3" fmla="*/ 142875 w 381000"/>
                <a:gd name="connsiteY3" fmla="*/ 361950 h 389578"/>
                <a:gd name="connsiteX4" fmla="*/ 341006 w 381000"/>
                <a:gd name="connsiteY4" fmla="*/ 389578 h 389578"/>
                <a:gd name="connsiteX5" fmla="*/ 381000 w 381000"/>
                <a:gd name="connsiteY5" fmla="*/ 323850 h 389578"/>
                <a:gd name="connsiteX6" fmla="*/ 47625 w 381000"/>
                <a:gd name="connsiteY6" fmla="*/ 0 h 389578"/>
                <a:gd name="connsiteX0" fmla="*/ 47625 w 381000"/>
                <a:gd name="connsiteY0" fmla="*/ 0 h 389578"/>
                <a:gd name="connsiteX1" fmla="*/ 0 w 381000"/>
                <a:gd name="connsiteY1" fmla="*/ 76200 h 389578"/>
                <a:gd name="connsiteX2" fmla="*/ 38100 w 381000"/>
                <a:gd name="connsiteY2" fmla="*/ 285750 h 389578"/>
                <a:gd name="connsiteX3" fmla="*/ 142875 w 381000"/>
                <a:gd name="connsiteY3" fmla="*/ 361950 h 389578"/>
                <a:gd name="connsiteX4" fmla="*/ 341006 w 381000"/>
                <a:gd name="connsiteY4" fmla="*/ 389578 h 389578"/>
                <a:gd name="connsiteX5" fmla="*/ 381000 w 381000"/>
                <a:gd name="connsiteY5" fmla="*/ 323850 h 389578"/>
                <a:gd name="connsiteX6" fmla="*/ 47625 w 381000"/>
                <a:gd name="connsiteY6" fmla="*/ 0 h 389578"/>
                <a:gd name="connsiteX0" fmla="*/ 47625 w 381000"/>
                <a:gd name="connsiteY0" fmla="*/ 0 h 389578"/>
                <a:gd name="connsiteX1" fmla="*/ 0 w 381000"/>
                <a:gd name="connsiteY1" fmla="*/ 76200 h 389578"/>
                <a:gd name="connsiteX2" fmla="*/ 38100 w 381000"/>
                <a:gd name="connsiteY2" fmla="*/ 285750 h 389578"/>
                <a:gd name="connsiteX3" fmla="*/ 134297 w 381000"/>
                <a:gd name="connsiteY3" fmla="*/ 364810 h 389578"/>
                <a:gd name="connsiteX4" fmla="*/ 341006 w 381000"/>
                <a:gd name="connsiteY4" fmla="*/ 389578 h 389578"/>
                <a:gd name="connsiteX5" fmla="*/ 381000 w 381000"/>
                <a:gd name="connsiteY5" fmla="*/ 323850 h 389578"/>
                <a:gd name="connsiteX6" fmla="*/ 47625 w 381000"/>
                <a:gd name="connsiteY6" fmla="*/ 0 h 389578"/>
                <a:gd name="connsiteX0" fmla="*/ 47625 w 381000"/>
                <a:gd name="connsiteY0" fmla="*/ 0 h 389578"/>
                <a:gd name="connsiteX1" fmla="*/ 0 w 381000"/>
                <a:gd name="connsiteY1" fmla="*/ 76200 h 389578"/>
                <a:gd name="connsiteX2" fmla="*/ 38100 w 381000"/>
                <a:gd name="connsiteY2" fmla="*/ 285750 h 389578"/>
                <a:gd name="connsiteX3" fmla="*/ 134297 w 381000"/>
                <a:gd name="connsiteY3" fmla="*/ 364810 h 389578"/>
                <a:gd name="connsiteX4" fmla="*/ 341006 w 381000"/>
                <a:gd name="connsiteY4" fmla="*/ 389578 h 389578"/>
                <a:gd name="connsiteX5" fmla="*/ 381000 w 381000"/>
                <a:gd name="connsiteY5" fmla="*/ 323850 h 389578"/>
                <a:gd name="connsiteX6" fmla="*/ 47625 w 381000"/>
                <a:gd name="connsiteY6" fmla="*/ 0 h 38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389578">
                  <a:moveTo>
                    <a:pt x="47625" y="0"/>
                  </a:moveTo>
                  <a:cubicBezTo>
                    <a:pt x="17453" y="25400"/>
                    <a:pt x="4437" y="39362"/>
                    <a:pt x="0" y="76200"/>
                  </a:cubicBezTo>
                  <a:lnTo>
                    <a:pt x="38100" y="285750"/>
                  </a:lnTo>
                  <a:lnTo>
                    <a:pt x="134297" y="364810"/>
                  </a:lnTo>
                  <a:cubicBezTo>
                    <a:pt x="206059" y="381644"/>
                    <a:pt x="272103" y="381322"/>
                    <a:pt x="341006" y="389578"/>
                  </a:cubicBezTo>
                  <a:cubicBezTo>
                    <a:pt x="354337" y="367669"/>
                    <a:pt x="376247" y="357197"/>
                    <a:pt x="381000" y="323850"/>
                  </a:cubicBezTo>
                  <a:lnTo>
                    <a:pt x="47625" y="0"/>
                  </a:lnTo>
                  <a:close/>
                </a:path>
              </a:pathLst>
            </a:custGeom>
            <a:solidFill>
              <a:srgbClr val="C00000"/>
            </a:solidFill>
            <a:ln w="38100" cap="rnd">
              <a:noFill/>
            </a:ln>
          </p:spPr>
          <p:txBody>
            <a:bodyPr rtlCol="0" anchor="ctr"/>
            <a:lstStyle/>
            <a:p>
              <a:pPr algn="ctr"/>
              <a:endParaRPr lang="zh-TW" altLang="en-US"/>
            </a:p>
          </p:txBody>
        </p:sp>
      </p:grpSp>
      <p:grpSp>
        <p:nvGrpSpPr>
          <p:cNvPr id="32" name="群組 31"/>
          <p:cNvGrpSpPr/>
          <p:nvPr/>
        </p:nvGrpSpPr>
        <p:grpSpPr>
          <a:xfrm flipH="1">
            <a:off x="6550404" y="1526936"/>
            <a:ext cx="769481" cy="677953"/>
            <a:chOff x="2248224" y="1623018"/>
            <a:chExt cx="818701" cy="844020"/>
          </a:xfrm>
        </p:grpSpPr>
        <p:sp>
          <p:nvSpPr>
            <p:cNvPr id="31" name="手繪多邊形 30"/>
            <p:cNvSpPr/>
            <p:nvPr/>
          </p:nvSpPr>
          <p:spPr>
            <a:xfrm rot="559344">
              <a:off x="2248224" y="2059425"/>
              <a:ext cx="628650" cy="407613"/>
            </a:xfrm>
            <a:custGeom>
              <a:avLst/>
              <a:gdLst>
                <a:gd name="connsiteX0" fmla="*/ 0 w 628650"/>
                <a:gd name="connsiteY0" fmla="*/ 17088 h 407613"/>
                <a:gd name="connsiteX1" fmla="*/ 352425 w 628650"/>
                <a:gd name="connsiteY1" fmla="*/ 45663 h 407613"/>
                <a:gd name="connsiteX2" fmla="*/ 628650 w 628650"/>
                <a:gd name="connsiteY2" fmla="*/ 407613 h 407613"/>
              </a:gdLst>
              <a:ahLst/>
              <a:cxnLst>
                <a:cxn ang="0">
                  <a:pos x="connsiteX0" y="connsiteY0"/>
                </a:cxn>
                <a:cxn ang="0">
                  <a:pos x="connsiteX1" y="connsiteY1"/>
                </a:cxn>
                <a:cxn ang="0">
                  <a:pos x="connsiteX2" y="connsiteY2"/>
                </a:cxn>
              </a:cxnLst>
              <a:rect l="l" t="t" r="r" b="b"/>
              <a:pathLst>
                <a:path w="628650" h="407613">
                  <a:moveTo>
                    <a:pt x="0" y="17088"/>
                  </a:moveTo>
                  <a:cubicBezTo>
                    <a:pt x="123825" y="-1168"/>
                    <a:pt x="247650" y="-19424"/>
                    <a:pt x="352425" y="45663"/>
                  </a:cubicBezTo>
                  <a:cubicBezTo>
                    <a:pt x="457200" y="110750"/>
                    <a:pt x="542925" y="259181"/>
                    <a:pt x="628650" y="407613"/>
                  </a:cubicBezTo>
                </a:path>
              </a:pathLst>
            </a:custGeom>
            <a:noFill/>
            <a:ln w="38100" cap="rnd">
              <a:solidFill>
                <a:srgbClr val="1976D2"/>
              </a:solidFill>
              <a:prstDash val="sysDash"/>
            </a:ln>
          </p:spPr>
          <p:txBody>
            <a:bodyPr rtlCol="0" anchor="ctr"/>
            <a:lstStyle/>
            <a:p>
              <a:pPr algn="ctr"/>
              <a:endParaRPr lang="zh-TW" altLang="en-US"/>
            </a:p>
          </p:txBody>
        </p:sp>
        <p:sp>
          <p:nvSpPr>
            <p:cNvPr id="209" name="手繪多邊形 208"/>
            <p:cNvSpPr/>
            <p:nvPr/>
          </p:nvSpPr>
          <p:spPr>
            <a:xfrm>
              <a:off x="2286000" y="1850192"/>
              <a:ext cx="723900" cy="442802"/>
            </a:xfrm>
            <a:custGeom>
              <a:avLst/>
              <a:gdLst>
                <a:gd name="connsiteX0" fmla="*/ 0 w 628650"/>
                <a:gd name="connsiteY0" fmla="*/ 17088 h 407613"/>
                <a:gd name="connsiteX1" fmla="*/ 352425 w 628650"/>
                <a:gd name="connsiteY1" fmla="*/ 45663 h 407613"/>
                <a:gd name="connsiteX2" fmla="*/ 628650 w 628650"/>
                <a:gd name="connsiteY2" fmla="*/ 407613 h 407613"/>
                <a:gd name="connsiteX0" fmla="*/ 0 w 723900"/>
                <a:gd name="connsiteY0" fmla="*/ 18785 h 437885"/>
                <a:gd name="connsiteX1" fmla="*/ 352425 w 723900"/>
                <a:gd name="connsiteY1" fmla="*/ 47360 h 437885"/>
                <a:gd name="connsiteX2" fmla="*/ 723900 w 723900"/>
                <a:gd name="connsiteY2" fmla="*/ 437885 h 437885"/>
                <a:gd name="connsiteX0" fmla="*/ 0 w 723900"/>
                <a:gd name="connsiteY0" fmla="*/ 23702 h 442802"/>
                <a:gd name="connsiteX1" fmla="*/ 371475 w 723900"/>
                <a:gd name="connsiteY1" fmla="*/ 42752 h 442802"/>
                <a:gd name="connsiteX2" fmla="*/ 723900 w 723900"/>
                <a:gd name="connsiteY2" fmla="*/ 442802 h 442802"/>
              </a:gdLst>
              <a:ahLst/>
              <a:cxnLst>
                <a:cxn ang="0">
                  <a:pos x="connsiteX0" y="connsiteY0"/>
                </a:cxn>
                <a:cxn ang="0">
                  <a:pos x="connsiteX1" y="connsiteY1"/>
                </a:cxn>
                <a:cxn ang="0">
                  <a:pos x="connsiteX2" y="connsiteY2"/>
                </a:cxn>
              </a:cxnLst>
              <a:rect l="l" t="t" r="r" b="b"/>
              <a:pathLst>
                <a:path w="723900" h="442802">
                  <a:moveTo>
                    <a:pt x="0" y="23702"/>
                  </a:moveTo>
                  <a:cubicBezTo>
                    <a:pt x="123825" y="5446"/>
                    <a:pt x="250825" y="-27098"/>
                    <a:pt x="371475" y="42752"/>
                  </a:cubicBezTo>
                  <a:cubicBezTo>
                    <a:pt x="492125" y="112602"/>
                    <a:pt x="638175" y="294370"/>
                    <a:pt x="723900" y="442802"/>
                  </a:cubicBezTo>
                </a:path>
              </a:pathLst>
            </a:custGeom>
            <a:noFill/>
            <a:ln w="38100" cap="rnd">
              <a:solidFill>
                <a:srgbClr val="1976D2"/>
              </a:solidFill>
              <a:prstDash val="sysDash"/>
            </a:ln>
          </p:spPr>
          <p:txBody>
            <a:bodyPr rtlCol="0" anchor="ctr"/>
            <a:lstStyle/>
            <a:p>
              <a:pPr algn="ctr"/>
              <a:endParaRPr lang="zh-TW" altLang="en-US"/>
            </a:p>
          </p:txBody>
        </p:sp>
        <p:sp>
          <p:nvSpPr>
            <p:cNvPr id="210" name="手繪多邊形 209"/>
            <p:cNvSpPr/>
            <p:nvPr/>
          </p:nvSpPr>
          <p:spPr>
            <a:xfrm rot="21086145">
              <a:off x="2343025" y="1623018"/>
              <a:ext cx="723900" cy="442802"/>
            </a:xfrm>
            <a:custGeom>
              <a:avLst/>
              <a:gdLst>
                <a:gd name="connsiteX0" fmla="*/ 0 w 628650"/>
                <a:gd name="connsiteY0" fmla="*/ 17088 h 407613"/>
                <a:gd name="connsiteX1" fmla="*/ 352425 w 628650"/>
                <a:gd name="connsiteY1" fmla="*/ 45663 h 407613"/>
                <a:gd name="connsiteX2" fmla="*/ 628650 w 628650"/>
                <a:gd name="connsiteY2" fmla="*/ 407613 h 407613"/>
                <a:gd name="connsiteX0" fmla="*/ 0 w 723900"/>
                <a:gd name="connsiteY0" fmla="*/ 18785 h 437885"/>
                <a:gd name="connsiteX1" fmla="*/ 352425 w 723900"/>
                <a:gd name="connsiteY1" fmla="*/ 47360 h 437885"/>
                <a:gd name="connsiteX2" fmla="*/ 723900 w 723900"/>
                <a:gd name="connsiteY2" fmla="*/ 437885 h 437885"/>
                <a:gd name="connsiteX0" fmla="*/ 0 w 723900"/>
                <a:gd name="connsiteY0" fmla="*/ 23702 h 442802"/>
                <a:gd name="connsiteX1" fmla="*/ 371475 w 723900"/>
                <a:gd name="connsiteY1" fmla="*/ 42752 h 442802"/>
                <a:gd name="connsiteX2" fmla="*/ 723900 w 723900"/>
                <a:gd name="connsiteY2" fmla="*/ 442802 h 442802"/>
              </a:gdLst>
              <a:ahLst/>
              <a:cxnLst>
                <a:cxn ang="0">
                  <a:pos x="connsiteX0" y="connsiteY0"/>
                </a:cxn>
                <a:cxn ang="0">
                  <a:pos x="connsiteX1" y="connsiteY1"/>
                </a:cxn>
                <a:cxn ang="0">
                  <a:pos x="connsiteX2" y="connsiteY2"/>
                </a:cxn>
              </a:cxnLst>
              <a:rect l="l" t="t" r="r" b="b"/>
              <a:pathLst>
                <a:path w="723900" h="442802">
                  <a:moveTo>
                    <a:pt x="0" y="23702"/>
                  </a:moveTo>
                  <a:cubicBezTo>
                    <a:pt x="123825" y="5446"/>
                    <a:pt x="250825" y="-27098"/>
                    <a:pt x="371475" y="42752"/>
                  </a:cubicBezTo>
                  <a:cubicBezTo>
                    <a:pt x="492125" y="112602"/>
                    <a:pt x="638175" y="294370"/>
                    <a:pt x="723900" y="442802"/>
                  </a:cubicBezTo>
                </a:path>
              </a:pathLst>
            </a:custGeom>
            <a:noFill/>
            <a:ln w="38100" cap="rnd">
              <a:solidFill>
                <a:srgbClr val="1976D2"/>
              </a:solidFill>
              <a:prstDash val="sysDash"/>
            </a:ln>
          </p:spPr>
          <p:txBody>
            <a:bodyPr rtlCol="0" anchor="ctr"/>
            <a:lstStyle/>
            <a:p>
              <a:pPr algn="ctr"/>
              <a:endParaRPr lang="zh-TW" altLang="en-US"/>
            </a:p>
          </p:txBody>
        </p:sp>
      </p:grpSp>
      <p:pic>
        <p:nvPicPr>
          <p:cNvPr id="127" name="Picture 2" descr="https://weforum-assets-production.s3-eu-west-1.amazonaws.com/editor/bD4ikTLC2_fTr1843WCwYsZFbkCs-VwJBAQu2COD1rE.png"/>
          <p:cNvPicPr>
            <a:picLocks noChangeAspect="1" noChangeArrowheads="1"/>
          </p:cNvPicPr>
          <p:nvPr/>
        </p:nvPicPr>
        <p:blipFill>
          <a:blip r:embed="rId3" cstate="print"/>
          <a:srcRect/>
          <a:stretch>
            <a:fillRect/>
          </a:stretch>
        </p:blipFill>
        <p:spPr>
          <a:xfrm>
            <a:off x="628888" y="3242786"/>
            <a:ext cx="3887787" cy="3290888"/>
          </a:xfrm>
          <a:prstGeom prst="rect">
            <a:avLst/>
          </a:prstGeom>
          <a:effectLst>
            <a:outerShdw blurRad="190500" algn="tl" rotWithShape="0">
              <a:srgbClr val="000000">
                <a:alpha val="70000"/>
              </a:srgbClr>
            </a:outerShdw>
          </a:effectLst>
        </p:spPr>
      </p:pic>
      <p:sp>
        <p:nvSpPr>
          <p:cNvPr id="128" name="矩形 6"/>
          <p:cNvSpPr>
            <a:spLocks noChangeArrowheads="1"/>
          </p:cNvSpPr>
          <p:nvPr/>
        </p:nvSpPr>
        <p:spPr bwMode="auto">
          <a:xfrm>
            <a:off x="4879722" y="2918460"/>
            <a:ext cx="3959225" cy="3939540"/>
          </a:xfrm>
          <a:prstGeom prst="rect">
            <a:avLst/>
          </a:prstGeom>
          <a:solidFill>
            <a:schemeClr val="accent6">
              <a:lumMod val="40000"/>
              <a:lumOff val="60000"/>
            </a:schemeClr>
          </a:solidFill>
          <a:ln w="38100">
            <a:solidFill>
              <a:srgbClr val="FF0000"/>
            </a:solidFill>
            <a:miter lim="800000"/>
            <a:headEnd/>
            <a:tailEnd/>
          </a:ln>
        </p:spPr>
        <p:txBody>
          <a:bodyPr wrap="square">
            <a:spAutoFit/>
          </a:bodyPr>
          <a:lstStyle/>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複雜問題解決</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批判式思考</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創新</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人際經營</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協同合作</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情緒智力</a:t>
            </a:r>
            <a:r>
              <a:rPr lang="en-US" altLang="zh-TW" sz="2800" b="1" dirty="0">
                <a:latin typeface="Times New Roman" panose="02020603050405020304" pitchFamily="18" charset="0"/>
                <a:ea typeface="微軟正黑體" pitchFamily="34" charset="-120"/>
                <a:cs typeface="Times New Roman" panose="02020603050405020304" pitchFamily="18" charset="0"/>
              </a:rPr>
              <a:t>EI</a:t>
            </a: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判斷與決策</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服務導向思維</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協商</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認知靈活性</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p:txBody>
      </p:sp>
      <p:sp>
        <p:nvSpPr>
          <p:cNvPr id="129" name="矩形 128"/>
          <p:cNvSpPr/>
          <p:nvPr/>
        </p:nvSpPr>
        <p:spPr>
          <a:xfrm>
            <a:off x="179512" y="1914713"/>
            <a:ext cx="8136904" cy="960263"/>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defTabSz="1422400" eaLnBrk="1" hangingPunct="1">
              <a:spcAft>
                <a:spcPct val="35000"/>
              </a:spcAft>
              <a:defRPr/>
            </a:pPr>
            <a:r>
              <a:rPr lang="zh-TW" altLang="en-US" sz="2400" b="1">
                <a:solidFill>
                  <a:srgbClr val="FF0000"/>
                </a:solidFill>
              </a:rPr>
              <a:t>世界經濟論壇預測第四次工業革命</a:t>
            </a:r>
            <a:r>
              <a:rPr lang="zh-TW" altLang="en-US" sz="2400"/>
              <a:t>（</a:t>
            </a:r>
            <a:r>
              <a:rPr lang="en-US" altLang="zh-TW" sz="2400"/>
              <a:t>2020</a:t>
            </a:r>
            <a:r>
              <a:rPr lang="zh-TW" altLang="en-US" sz="2400"/>
              <a:t>年</a:t>
            </a:r>
            <a:r>
              <a:rPr lang="zh-TW" altLang="en-US" sz="2400" smtClean="0"/>
              <a:t>）</a:t>
            </a:r>
            <a:endParaRPr lang="en-US" altLang="zh-TW" sz="2400" smtClean="0"/>
          </a:p>
          <a:p>
            <a:pPr defTabSz="1422400" eaLnBrk="1" hangingPunct="1">
              <a:spcAft>
                <a:spcPct val="35000"/>
              </a:spcAft>
              <a:defRPr/>
            </a:pPr>
            <a:r>
              <a:rPr lang="zh-TW" altLang="en-US" sz="2400" b="1" smtClean="0">
                <a:solidFill>
                  <a:schemeClr val="tx1"/>
                </a:solidFill>
                <a:latin typeface="微軟正黑體" pitchFamily="34" charset="-120"/>
                <a:ea typeface="微軟正黑體" pitchFamily="34" charset="-120"/>
              </a:rPr>
              <a:t>預測</a:t>
            </a:r>
            <a:r>
              <a:rPr lang="zh-TW" altLang="en-US" sz="2400" b="1" dirty="0">
                <a:solidFill>
                  <a:schemeClr val="tx1"/>
                </a:solidFill>
                <a:latin typeface="微軟正黑體" pitchFamily="34" charset="-120"/>
                <a:ea typeface="微軟正黑體" pitchFamily="34" charset="-120"/>
              </a:rPr>
              <a:t>未來面對工業</a:t>
            </a:r>
            <a:r>
              <a:rPr lang="en-US" altLang="zh-TW" sz="2400" b="1" dirty="0">
                <a:solidFill>
                  <a:schemeClr val="tx1"/>
                </a:solidFill>
                <a:latin typeface="微軟正黑體" pitchFamily="34" charset="-120"/>
                <a:ea typeface="微軟正黑體" pitchFamily="34" charset="-120"/>
              </a:rPr>
              <a:t>4.0</a:t>
            </a:r>
            <a:r>
              <a:rPr lang="zh-TW" altLang="en-US" sz="2400" b="1" dirty="0">
                <a:solidFill>
                  <a:schemeClr val="tx1"/>
                </a:solidFill>
                <a:latin typeface="微軟正黑體" pitchFamily="34" charset="-120"/>
                <a:ea typeface="微軟正黑體" pitchFamily="34" charset="-120"/>
              </a:rPr>
              <a:t>，所需要的能力</a:t>
            </a:r>
          </a:p>
        </p:txBody>
      </p:sp>
    </p:spTree>
    <p:extLst>
      <p:ext uri="{BB962C8B-B14F-4D97-AF65-F5344CB8AC3E}">
        <p14:creationId xmlns:p14="http://schemas.microsoft.com/office/powerpoint/2010/main" val="385835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9"/>
                                        </p:tgtEl>
                                        <p:attrNameLst>
                                          <p:attrName>style.visibility</p:attrName>
                                        </p:attrNameLst>
                                      </p:cBhvr>
                                      <p:to>
                                        <p:strVal val="visible"/>
                                      </p:to>
                                    </p:set>
                                    <p:animEffect transition="in" filter="wipe(left)">
                                      <p:cBhvr>
                                        <p:cTn id="16" dur="500"/>
                                        <p:tgtEl>
                                          <p:spTgt spid="1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8"/>
                                        </p:tgtEl>
                                        <p:attrNameLst>
                                          <p:attrName>style.visibility</p:attrName>
                                        </p:attrNameLst>
                                      </p:cBhvr>
                                      <p:to>
                                        <p:strVal val="visible"/>
                                      </p:to>
                                    </p:set>
                                    <p:animEffect transition="in" filter="fade">
                                      <p:cBhvr>
                                        <p:cTn id="21" dur="500"/>
                                        <p:tgtEl>
                                          <p:spTgt spid="128"/>
                                        </p:tgtEl>
                                      </p:cBhvr>
                                    </p:animEffect>
                                  </p:childTnLst>
                                </p:cTn>
                              </p:par>
                              <p:par>
                                <p:cTn id="22" presetID="10" presetClass="entr" presetSubtype="0" fill="hold" nodeType="withEffect">
                                  <p:stCondLst>
                                    <p:cond delay="0"/>
                                  </p:stCondLst>
                                  <p:childTnLst>
                                    <p:set>
                                      <p:cBhvr>
                                        <p:cTn id="23" dur="1" fill="hold">
                                          <p:stCondLst>
                                            <p:cond delay="0"/>
                                          </p:stCondLst>
                                        </p:cTn>
                                        <p:tgtEl>
                                          <p:spTgt spid="127"/>
                                        </p:tgtEl>
                                        <p:attrNameLst>
                                          <p:attrName>style.visibility</p:attrName>
                                        </p:attrNameLst>
                                      </p:cBhvr>
                                      <p:to>
                                        <p:strVal val="visible"/>
                                      </p:to>
                                    </p:set>
                                    <p:animEffect transition="in" filter="fade">
                                      <p:cBhvr>
                                        <p:cTn id="24"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5517232"/>
            <a:ext cx="9144000" cy="1340768"/>
          </a:xfrm>
          <a:prstGeom prst="rect">
            <a:avLst/>
          </a:prstGeom>
          <a:solidFill>
            <a:srgbClr val="AD1457"/>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17" name="群組 16"/>
          <p:cNvGrpSpPr/>
          <p:nvPr/>
        </p:nvGrpSpPr>
        <p:grpSpPr>
          <a:xfrm>
            <a:off x="823944" y="1916832"/>
            <a:ext cx="3127429" cy="2786390"/>
            <a:chOff x="-1620688" y="3140968"/>
            <a:chExt cx="1152128" cy="1656184"/>
          </a:xfrm>
        </p:grpSpPr>
        <p:sp>
          <p:nvSpPr>
            <p:cNvPr id="18" name="等腰三角形 17"/>
            <p:cNvSpPr/>
            <p:nvPr/>
          </p:nvSpPr>
          <p:spPr>
            <a:xfrm>
              <a:off x="-1620688" y="3140968"/>
              <a:ext cx="1152128" cy="720080"/>
            </a:xfrm>
            <a:prstGeom prst="triangle">
              <a:avLst/>
            </a:prstGeom>
            <a:solidFill>
              <a:srgbClr val="0070C0"/>
            </a:solid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 name="矩形 19"/>
            <p:cNvSpPr/>
            <p:nvPr/>
          </p:nvSpPr>
          <p:spPr>
            <a:xfrm>
              <a:off x="-1620688" y="3861048"/>
              <a:ext cx="1152128" cy="936104"/>
            </a:xfrm>
            <a:prstGeom prst="rect">
              <a:avLst/>
            </a:prstGeom>
            <a:solidFill>
              <a:srgbClr val="0070C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13" name="手繪多邊形 12"/>
          <p:cNvSpPr/>
          <p:nvPr/>
        </p:nvSpPr>
        <p:spPr>
          <a:xfrm>
            <a:off x="1601972" y="3055088"/>
            <a:ext cx="1566530" cy="1899684"/>
          </a:xfrm>
          <a:custGeom>
            <a:avLst/>
            <a:gdLst>
              <a:gd name="connsiteX0" fmla="*/ 0 w 1566530"/>
              <a:gd name="connsiteY0" fmla="*/ 1892596 h 1899684"/>
              <a:gd name="connsiteX1" fmla="*/ 0 w 1566530"/>
              <a:gd name="connsiteY1" fmla="*/ 793898 h 1899684"/>
              <a:gd name="connsiteX2" fmla="*/ 786809 w 1566530"/>
              <a:gd name="connsiteY2" fmla="*/ 0 h 1899684"/>
              <a:gd name="connsiteX3" fmla="*/ 1566530 w 1566530"/>
              <a:gd name="connsiteY3" fmla="*/ 800986 h 1899684"/>
              <a:gd name="connsiteX4" fmla="*/ 1559442 w 1566530"/>
              <a:gd name="connsiteY4" fmla="*/ 1899684 h 1899684"/>
              <a:gd name="connsiteX5" fmla="*/ 0 w 1566530"/>
              <a:gd name="connsiteY5" fmla="*/ 1892596 h 189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530" h="1899684">
                <a:moveTo>
                  <a:pt x="0" y="1892596"/>
                </a:moveTo>
                <a:lnTo>
                  <a:pt x="0" y="793898"/>
                </a:lnTo>
                <a:lnTo>
                  <a:pt x="786809" y="0"/>
                </a:lnTo>
                <a:lnTo>
                  <a:pt x="1566530" y="800986"/>
                </a:lnTo>
                <a:cubicBezTo>
                  <a:pt x="1564167" y="1167219"/>
                  <a:pt x="1561805" y="1533451"/>
                  <a:pt x="1559442" y="1899684"/>
                </a:cubicBezTo>
                <a:lnTo>
                  <a:pt x="0" y="1892596"/>
                </a:lnTo>
                <a:close/>
              </a:path>
            </a:pathLst>
          </a:custGeom>
          <a:solidFill>
            <a:srgbClr val="920049"/>
          </a:solidFill>
          <a:ln w="76200">
            <a:solidFill>
              <a:schemeClr val="bg1"/>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4956726" y="2140776"/>
            <a:ext cx="180761" cy="523220"/>
          </a:xfrm>
          <a:prstGeom prst="rect">
            <a:avLst/>
          </a:prstGeom>
          <a:noFill/>
        </p:spPr>
        <p:txBody>
          <a:bodyPr wrap="square" rtlCol="0">
            <a:spAutoFit/>
          </a:bodyPr>
          <a:lstStyle/>
          <a:p>
            <a:endParaRPr lang="zh-TW" altLang="en-US" sz="2800"/>
          </a:p>
        </p:txBody>
      </p:sp>
      <p:sp>
        <p:nvSpPr>
          <p:cNvPr id="19" name="文字方塊 18"/>
          <p:cNvSpPr txBox="1"/>
          <p:nvPr/>
        </p:nvSpPr>
        <p:spPr>
          <a:xfrm>
            <a:off x="629692" y="5714092"/>
            <a:ext cx="8291613" cy="523220"/>
          </a:xfrm>
          <a:prstGeom prst="rect">
            <a:avLst/>
          </a:prstGeom>
          <a:noFill/>
        </p:spPr>
        <p:txBody>
          <a:bodyPr wrap="square" rtlCol="0">
            <a:spAutoFit/>
          </a:bodyPr>
          <a:lstStyle/>
          <a:p>
            <a:r>
              <a:rPr lang="zh-TW" altLang="en-US" sz="2800">
                <a:solidFill>
                  <a:schemeClr val="bg1"/>
                </a:solidFill>
                <a:latin typeface="微軟正黑體" panose="020B0604030504040204" pitchFamily="34" charset="-120"/>
                <a:ea typeface="微軟正黑體" panose="020B0604030504040204" pitchFamily="34" charset="-120"/>
              </a:rPr>
              <a:t>教育改革奠基於九年一貫課程的基礎，從有到更好</a:t>
            </a:r>
          </a:p>
        </p:txBody>
      </p:sp>
      <p:grpSp>
        <p:nvGrpSpPr>
          <p:cNvPr id="34" name="群組 33"/>
          <p:cNvGrpSpPr/>
          <p:nvPr/>
        </p:nvGrpSpPr>
        <p:grpSpPr>
          <a:xfrm>
            <a:off x="2094232" y="4570591"/>
            <a:ext cx="586852" cy="407488"/>
            <a:chOff x="4187222" y="395028"/>
            <a:chExt cx="1944212" cy="1349989"/>
          </a:xfrm>
          <a:solidFill>
            <a:schemeClr val="bg1"/>
          </a:solidFill>
        </p:grpSpPr>
        <p:sp>
          <p:nvSpPr>
            <p:cNvPr id="35"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6"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7"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5" name="群組 44"/>
          <p:cNvGrpSpPr/>
          <p:nvPr/>
        </p:nvGrpSpPr>
        <p:grpSpPr>
          <a:xfrm>
            <a:off x="3260761" y="4322648"/>
            <a:ext cx="586852" cy="407488"/>
            <a:chOff x="4187222" y="395028"/>
            <a:chExt cx="1944212" cy="1349989"/>
          </a:xfrm>
          <a:solidFill>
            <a:schemeClr val="bg1"/>
          </a:solidFill>
        </p:grpSpPr>
        <p:sp>
          <p:nvSpPr>
            <p:cNvPr id="46"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7"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8"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50" name="群組 49"/>
          <p:cNvGrpSpPr/>
          <p:nvPr/>
        </p:nvGrpSpPr>
        <p:grpSpPr>
          <a:xfrm>
            <a:off x="924482" y="4349428"/>
            <a:ext cx="586852" cy="407488"/>
            <a:chOff x="4187222" y="395028"/>
            <a:chExt cx="1944212" cy="1349989"/>
          </a:xfrm>
          <a:solidFill>
            <a:schemeClr val="bg1"/>
          </a:solidFill>
        </p:grpSpPr>
        <p:sp>
          <p:nvSpPr>
            <p:cNvPr id="51"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2"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3"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54" name="群組 53"/>
          <p:cNvGrpSpPr/>
          <p:nvPr/>
        </p:nvGrpSpPr>
        <p:grpSpPr>
          <a:xfrm>
            <a:off x="25685" y="6292047"/>
            <a:ext cx="9031035" cy="577667"/>
            <a:chOff x="25685" y="6268343"/>
            <a:chExt cx="9031035" cy="601371"/>
          </a:xfrm>
          <a:solidFill>
            <a:srgbClr val="C8195D"/>
          </a:solidFill>
        </p:grpSpPr>
        <p:grpSp>
          <p:nvGrpSpPr>
            <p:cNvPr id="55" name="群組 54"/>
            <p:cNvGrpSpPr/>
            <p:nvPr/>
          </p:nvGrpSpPr>
          <p:grpSpPr>
            <a:xfrm>
              <a:off x="4621601" y="6268343"/>
              <a:ext cx="4435119" cy="601371"/>
              <a:chOff x="-5484118" y="5157192"/>
              <a:chExt cx="4435119" cy="608869"/>
            </a:xfrm>
            <a:grpFill/>
          </p:grpSpPr>
          <p:grpSp>
            <p:nvGrpSpPr>
              <p:cNvPr id="90" name="群組 89"/>
              <p:cNvGrpSpPr/>
              <p:nvPr/>
            </p:nvGrpSpPr>
            <p:grpSpPr>
              <a:xfrm>
                <a:off x="-3193926" y="5157192"/>
                <a:ext cx="2144927" cy="586573"/>
                <a:chOff x="-3218928" y="3252179"/>
                <a:chExt cx="2144927" cy="586573"/>
              </a:xfrm>
              <a:grpFill/>
            </p:grpSpPr>
            <p:sp>
              <p:nvSpPr>
                <p:cNvPr id="106" name="流程圖: 接點 105"/>
                <p:cNvSpPr/>
                <p:nvPr/>
              </p:nvSpPr>
              <p:spPr>
                <a:xfrm>
                  <a:off x="-2772816" y="35730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7" name="流程圖: 接點 106"/>
                <p:cNvSpPr/>
                <p:nvPr/>
              </p:nvSpPr>
              <p:spPr>
                <a:xfrm>
                  <a:off x="-2546147" y="34393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8" name="流程圖: 接點 107"/>
                <p:cNvSpPr/>
                <p:nvPr/>
              </p:nvSpPr>
              <p:spPr>
                <a:xfrm>
                  <a:off x="-2319478" y="36182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9" name="流程圖: 接點 108"/>
                <p:cNvSpPr/>
                <p:nvPr/>
              </p:nvSpPr>
              <p:spPr>
                <a:xfrm>
                  <a:off x="-2113041" y="34419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0" name="流程圖: 接點 109"/>
                <p:cNvSpPr/>
                <p:nvPr/>
              </p:nvSpPr>
              <p:spPr>
                <a:xfrm>
                  <a:off x="-1845087" y="36047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1" name="流程圖: 接點 110"/>
                <p:cNvSpPr/>
                <p:nvPr/>
              </p:nvSpPr>
              <p:spPr>
                <a:xfrm>
                  <a:off x="-1618418" y="33788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2" name="流程圖: 接點 111"/>
                <p:cNvSpPr/>
                <p:nvPr/>
              </p:nvSpPr>
              <p:spPr>
                <a:xfrm>
                  <a:off x="-2948674" y="33297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3" name="流程圖: 接點 112"/>
                <p:cNvSpPr/>
                <p:nvPr/>
              </p:nvSpPr>
              <p:spPr>
                <a:xfrm>
                  <a:off x="-1856596" y="33618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4" name="流程圖: 接點 113"/>
                <p:cNvSpPr/>
                <p:nvPr/>
              </p:nvSpPr>
              <p:spPr>
                <a:xfrm>
                  <a:off x="-3082298" y="36249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5" name="流程圖: 接點 114"/>
                <p:cNvSpPr/>
                <p:nvPr/>
              </p:nvSpPr>
              <p:spPr>
                <a:xfrm>
                  <a:off x="-2722137"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6" name="流程圖: 接點 115"/>
                <p:cNvSpPr/>
                <p:nvPr/>
              </p:nvSpPr>
              <p:spPr>
                <a:xfrm>
                  <a:off x="-3218928"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7" name="流程圖: 接點 116"/>
                <p:cNvSpPr/>
                <p:nvPr/>
              </p:nvSpPr>
              <p:spPr>
                <a:xfrm>
                  <a:off x="-2312493" y="32521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8" name="流程圖: 接點 117"/>
                <p:cNvSpPr/>
                <p:nvPr/>
              </p:nvSpPr>
              <p:spPr>
                <a:xfrm>
                  <a:off x="-1428261" y="36205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9" name="流程圖: 接點 118"/>
                <p:cNvSpPr/>
                <p:nvPr/>
              </p:nvSpPr>
              <p:spPr>
                <a:xfrm>
                  <a:off x="-1217462" y="33945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91" name="群組 90"/>
              <p:cNvGrpSpPr/>
              <p:nvPr/>
            </p:nvGrpSpPr>
            <p:grpSpPr>
              <a:xfrm>
                <a:off x="-5484118" y="5179488"/>
                <a:ext cx="2144927" cy="586573"/>
                <a:chOff x="-5077072" y="3404579"/>
                <a:chExt cx="2144927" cy="586573"/>
              </a:xfrm>
              <a:grpFill/>
            </p:grpSpPr>
            <p:sp>
              <p:nvSpPr>
                <p:cNvPr id="92" name="流程圖: 接點 91"/>
                <p:cNvSpPr/>
                <p:nvPr/>
              </p:nvSpPr>
              <p:spPr>
                <a:xfrm flipV="1">
                  <a:off x="-4630960" y="37254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3" name="流程圖: 接點 92"/>
                <p:cNvSpPr/>
                <p:nvPr/>
              </p:nvSpPr>
              <p:spPr>
                <a:xfrm flipV="1">
                  <a:off x="-4404291" y="35917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4" name="流程圖: 接點 93"/>
                <p:cNvSpPr/>
                <p:nvPr/>
              </p:nvSpPr>
              <p:spPr>
                <a:xfrm flipV="1">
                  <a:off x="-4177622" y="37706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5" name="流程圖: 接點 94"/>
                <p:cNvSpPr/>
                <p:nvPr/>
              </p:nvSpPr>
              <p:spPr>
                <a:xfrm flipV="1">
                  <a:off x="-3971185" y="35943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6" name="流程圖: 接點 95"/>
                <p:cNvSpPr/>
                <p:nvPr/>
              </p:nvSpPr>
              <p:spPr>
                <a:xfrm flipV="1">
                  <a:off x="-3703231" y="37571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7" name="流程圖: 接點 96"/>
                <p:cNvSpPr/>
                <p:nvPr/>
              </p:nvSpPr>
              <p:spPr>
                <a:xfrm flipV="1">
                  <a:off x="-3476562" y="35312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8" name="流程圖: 接點 97"/>
                <p:cNvSpPr/>
                <p:nvPr/>
              </p:nvSpPr>
              <p:spPr>
                <a:xfrm flipV="1">
                  <a:off x="-4806818" y="34821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9" name="流程圖: 接點 98"/>
                <p:cNvSpPr/>
                <p:nvPr/>
              </p:nvSpPr>
              <p:spPr>
                <a:xfrm flipV="1">
                  <a:off x="-3714740" y="35142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0" name="流程圖: 接點 99"/>
                <p:cNvSpPr/>
                <p:nvPr/>
              </p:nvSpPr>
              <p:spPr>
                <a:xfrm flipV="1">
                  <a:off x="-4940442" y="37773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1" name="流程圖: 接點 100"/>
                <p:cNvSpPr/>
                <p:nvPr/>
              </p:nvSpPr>
              <p:spPr>
                <a:xfrm flipV="1">
                  <a:off x="-4580281"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2" name="流程圖: 接點 101"/>
                <p:cNvSpPr/>
                <p:nvPr/>
              </p:nvSpPr>
              <p:spPr>
                <a:xfrm flipV="1">
                  <a:off x="-5077072"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3" name="流程圖: 接點 102"/>
                <p:cNvSpPr/>
                <p:nvPr/>
              </p:nvSpPr>
              <p:spPr>
                <a:xfrm flipV="1">
                  <a:off x="-4170637" y="34045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4" name="流程圖: 接點 103"/>
                <p:cNvSpPr/>
                <p:nvPr/>
              </p:nvSpPr>
              <p:spPr>
                <a:xfrm flipV="1">
                  <a:off x="-3286405" y="37729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5" name="流程圖: 接點 104"/>
                <p:cNvSpPr/>
                <p:nvPr/>
              </p:nvSpPr>
              <p:spPr>
                <a:xfrm flipV="1">
                  <a:off x="-3075606" y="35469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nvGrpSpPr>
            <p:cNvPr id="56" name="群組 55"/>
            <p:cNvGrpSpPr/>
            <p:nvPr/>
          </p:nvGrpSpPr>
          <p:grpSpPr>
            <a:xfrm>
              <a:off x="25685" y="6268343"/>
              <a:ext cx="4435119" cy="601371"/>
              <a:chOff x="-5484118" y="5157192"/>
              <a:chExt cx="4435119" cy="608869"/>
            </a:xfrm>
            <a:grpFill/>
          </p:grpSpPr>
          <p:grpSp>
            <p:nvGrpSpPr>
              <p:cNvPr id="60" name="群組 59"/>
              <p:cNvGrpSpPr/>
              <p:nvPr/>
            </p:nvGrpSpPr>
            <p:grpSpPr>
              <a:xfrm>
                <a:off x="-3193926" y="5157192"/>
                <a:ext cx="2144927" cy="586573"/>
                <a:chOff x="-3218928" y="3252179"/>
                <a:chExt cx="2144927" cy="586573"/>
              </a:xfrm>
              <a:grpFill/>
            </p:grpSpPr>
            <p:sp>
              <p:nvSpPr>
                <p:cNvPr id="76" name="流程圖: 接點 75"/>
                <p:cNvSpPr/>
                <p:nvPr/>
              </p:nvSpPr>
              <p:spPr>
                <a:xfrm>
                  <a:off x="-2772816" y="35730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7" name="流程圖: 接點 76"/>
                <p:cNvSpPr/>
                <p:nvPr/>
              </p:nvSpPr>
              <p:spPr>
                <a:xfrm>
                  <a:off x="-2546147" y="34393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8" name="流程圖: 接點 77"/>
                <p:cNvSpPr/>
                <p:nvPr/>
              </p:nvSpPr>
              <p:spPr>
                <a:xfrm>
                  <a:off x="-2319478" y="36182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9" name="流程圖: 接點 78"/>
                <p:cNvSpPr/>
                <p:nvPr/>
              </p:nvSpPr>
              <p:spPr>
                <a:xfrm>
                  <a:off x="-2113041" y="34419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0" name="流程圖: 接點 79"/>
                <p:cNvSpPr/>
                <p:nvPr/>
              </p:nvSpPr>
              <p:spPr>
                <a:xfrm>
                  <a:off x="-1845087" y="36047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1" name="流程圖: 接點 80"/>
                <p:cNvSpPr/>
                <p:nvPr/>
              </p:nvSpPr>
              <p:spPr>
                <a:xfrm>
                  <a:off x="-1618418" y="33788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2" name="流程圖: 接點 81"/>
                <p:cNvSpPr/>
                <p:nvPr/>
              </p:nvSpPr>
              <p:spPr>
                <a:xfrm>
                  <a:off x="-2948674" y="33297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3" name="流程圖: 接點 82"/>
                <p:cNvSpPr/>
                <p:nvPr/>
              </p:nvSpPr>
              <p:spPr>
                <a:xfrm>
                  <a:off x="-1856596" y="33618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4" name="流程圖: 接點 83"/>
                <p:cNvSpPr/>
                <p:nvPr/>
              </p:nvSpPr>
              <p:spPr>
                <a:xfrm>
                  <a:off x="-3082298" y="36249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5" name="流程圖: 接點 84"/>
                <p:cNvSpPr/>
                <p:nvPr/>
              </p:nvSpPr>
              <p:spPr>
                <a:xfrm>
                  <a:off x="-2722137"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6" name="流程圖: 接點 85"/>
                <p:cNvSpPr/>
                <p:nvPr/>
              </p:nvSpPr>
              <p:spPr>
                <a:xfrm>
                  <a:off x="-3218928"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7" name="流程圖: 接點 86"/>
                <p:cNvSpPr/>
                <p:nvPr/>
              </p:nvSpPr>
              <p:spPr>
                <a:xfrm>
                  <a:off x="-2312493" y="32521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8" name="流程圖: 接點 87"/>
                <p:cNvSpPr/>
                <p:nvPr/>
              </p:nvSpPr>
              <p:spPr>
                <a:xfrm>
                  <a:off x="-1428261" y="36205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9" name="流程圖: 接點 88"/>
                <p:cNvSpPr/>
                <p:nvPr/>
              </p:nvSpPr>
              <p:spPr>
                <a:xfrm>
                  <a:off x="-1217462" y="33945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61" name="群組 60"/>
              <p:cNvGrpSpPr/>
              <p:nvPr/>
            </p:nvGrpSpPr>
            <p:grpSpPr>
              <a:xfrm>
                <a:off x="-5484118" y="5179488"/>
                <a:ext cx="2144927" cy="586573"/>
                <a:chOff x="-5077072" y="3404579"/>
                <a:chExt cx="2144927" cy="586573"/>
              </a:xfrm>
              <a:grpFill/>
            </p:grpSpPr>
            <p:sp>
              <p:nvSpPr>
                <p:cNvPr id="62" name="流程圖: 接點 61"/>
                <p:cNvSpPr/>
                <p:nvPr/>
              </p:nvSpPr>
              <p:spPr>
                <a:xfrm flipV="1">
                  <a:off x="-4630960" y="37254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3" name="流程圖: 接點 62"/>
                <p:cNvSpPr/>
                <p:nvPr/>
              </p:nvSpPr>
              <p:spPr>
                <a:xfrm flipV="1">
                  <a:off x="-4404291" y="35917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4" name="流程圖: 接點 63"/>
                <p:cNvSpPr/>
                <p:nvPr/>
              </p:nvSpPr>
              <p:spPr>
                <a:xfrm flipV="1">
                  <a:off x="-4177622" y="37706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5" name="流程圖: 接點 64"/>
                <p:cNvSpPr/>
                <p:nvPr/>
              </p:nvSpPr>
              <p:spPr>
                <a:xfrm flipV="1">
                  <a:off x="-3971185" y="35943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6" name="流程圖: 接點 65"/>
                <p:cNvSpPr/>
                <p:nvPr/>
              </p:nvSpPr>
              <p:spPr>
                <a:xfrm flipV="1">
                  <a:off x="-3703231" y="37571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流程圖: 接點 66"/>
                <p:cNvSpPr/>
                <p:nvPr/>
              </p:nvSpPr>
              <p:spPr>
                <a:xfrm flipV="1">
                  <a:off x="-3476562" y="35312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流程圖: 接點 67"/>
                <p:cNvSpPr/>
                <p:nvPr/>
              </p:nvSpPr>
              <p:spPr>
                <a:xfrm flipV="1">
                  <a:off x="-4806818" y="34821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流程圖: 接點 68"/>
                <p:cNvSpPr/>
                <p:nvPr/>
              </p:nvSpPr>
              <p:spPr>
                <a:xfrm flipV="1">
                  <a:off x="-3714740" y="35142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流程圖: 接點 69"/>
                <p:cNvSpPr/>
                <p:nvPr/>
              </p:nvSpPr>
              <p:spPr>
                <a:xfrm flipV="1">
                  <a:off x="-4940442" y="37773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流程圖: 接點 70"/>
                <p:cNvSpPr/>
                <p:nvPr/>
              </p:nvSpPr>
              <p:spPr>
                <a:xfrm flipV="1">
                  <a:off x="-4580281"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2" name="流程圖: 接點 71"/>
                <p:cNvSpPr/>
                <p:nvPr/>
              </p:nvSpPr>
              <p:spPr>
                <a:xfrm flipV="1">
                  <a:off x="-5077072"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3" name="流程圖: 接點 72"/>
                <p:cNvSpPr/>
                <p:nvPr/>
              </p:nvSpPr>
              <p:spPr>
                <a:xfrm flipV="1">
                  <a:off x="-4170637" y="34045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4" name="流程圖: 接點 73"/>
                <p:cNvSpPr/>
                <p:nvPr/>
              </p:nvSpPr>
              <p:spPr>
                <a:xfrm flipV="1">
                  <a:off x="-3286405" y="37729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5" name="流程圖: 接點 74"/>
                <p:cNvSpPr/>
                <p:nvPr/>
              </p:nvSpPr>
              <p:spPr>
                <a:xfrm flipV="1">
                  <a:off x="-3075606" y="35469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57" name="流程圖: 接點 56"/>
            <p:cNvSpPr/>
            <p:nvPr/>
          </p:nvSpPr>
          <p:spPr>
            <a:xfrm flipV="1">
              <a:off x="2207756"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8" name="流程圖: 接點 57"/>
            <p:cNvSpPr/>
            <p:nvPr/>
          </p:nvSpPr>
          <p:spPr>
            <a:xfrm flipV="1">
              <a:off x="4440004"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9" name="流程圖: 接點 58"/>
            <p:cNvSpPr/>
            <p:nvPr/>
          </p:nvSpPr>
          <p:spPr>
            <a:xfrm flipV="1">
              <a:off x="6744260"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26" name="群組 125"/>
          <p:cNvGrpSpPr/>
          <p:nvPr/>
        </p:nvGrpSpPr>
        <p:grpSpPr>
          <a:xfrm>
            <a:off x="890405" y="1640226"/>
            <a:ext cx="837792" cy="469805"/>
            <a:chOff x="1603544" y="537738"/>
            <a:chExt cx="970575" cy="544265"/>
          </a:xfrm>
          <a:solidFill>
            <a:srgbClr val="FFC000"/>
          </a:solidFill>
        </p:grpSpPr>
        <p:sp>
          <p:nvSpPr>
            <p:cNvPr id="128" name="橢圓 127"/>
            <p:cNvSpPr/>
            <p:nvPr/>
          </p:nvSpPr>
          <p:spPr>
            <a:xfrm>
              <a:off x="1603544" y="66585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9" name="橢圓 128"/>
            <p:cNvSpPr/>
            <p:nvPr/>
          </p:nvSpPr>
          <p:spPr>
            <a:xfrm>
              <a:off x="1786879" y="537738"/>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0" name="橢圓 129"/>
            <p:cNvSpPr/>
            <p:nvPr/>
          </p:nvSpPr>
          <p:spPr>
            <a:xfrm>
              <a:off x="2153024" y="661351"/>
              <a:ext cx="421095" cy="35107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1" name="橢圓 130"/>
            <p:cNvSpPr/>
            <p:nvPr/>
          </p:nvSpPr>
          <p:spPr>
            <a:xfrm>
              <a:off x="1786878" y="661351"/>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2" name="橢圓 131"/>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3"/>
          <p:cNvSpPr>
            <a:spLocks noGrp="1"/>
          </p:cNvSpPr>
          <p:nvPr>
            <p:ph type="sldNum" sz="quarter" idx="12"/>
          </p:nvPr>
        </p:nvSpPr>
        <p:spPr/>
        <p:txBody>
          <a:bodyPr/>
          <a:lstStyle/>
          <a:p>
            <a:pPr>
              <a:defRPr/>
            </a:pPr>
            <a:fld id="{8598CAF7-0B11-4355-B351-D1350E429BEE}" type="slidenum">
              <a:rPr lang="zh-TW" altLang="en-US" smtClean="0"/>
              <a:pPr>
                <a:defRPr/>
              </a:pPr>
              <a:t>11</a:t>
            </a:fld>
            <a:endParaRPr lang="zh-TW" altLang="en-US"/>
          </a:p>
        </p:txBody>
      </p:sp>
      <p:grpSp>
        <p:nvGrpSpPr>
          <p:cNvPr id="7" name="群組 6"/>
          <p:cNvGrpSpPr/>
          <p:nvPr/>
        </p:nvGrpSpPr>
        <p:grpSpPr>
          <a:xfrm>
            <a:off x="1934431" y="3402519"/>
            <a:ext cx="6587987" cy="1898689"/>
            <a:chOff x="1934431" y="3402519"/>
            <a:chExt cx="6587987" cy="1898689"/>
          </a:xfrm>
        </p:grpSpPr>
        <p:sp>
          <p:nvSpPr>
            <p:cNvPr id="40" name="圓角矩形 39"/>
            <p:cNvSpPr/>
            <p:nvPr/>
          </p:nvSpPr>
          <p:spPr>
            <a:xfrm>
              <a:off x="4640368" y="3402519"/>
              <a:ext cx="3816424" cy="1898689"/>
            </a:xfrm>
            <a:prstGeom prst="roundRect">
              <a:avLst>
                <a:gd name="adj" fmla="val 7770"/>
              </a:avLst>
            </a:prstGeom>
            <a:solidFill>
              <a:srgbClr val="FFCCFF"/>
            </a:solid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 name="矩形 5"/>
            <p:cNvSpPr/>
            <p:nvPr/>
          </p:nvSpPr>
          <p:spPr>
            <a:xfrm>
              <a:off x="4856392" y="3438465"/>
              <a:ext cx="3666026" cy="1815882"/>
            </a:xfrm>
            <a:prstGeom prst="rect">
              <a:avLst/>
            </a:prstGeom>
          </p:spPr>
          <p:txBody>
            <a:bodyPr wrap="square">
              <a:spAutoFit/>
            </a:bodyPr>
            <a:lstStyle/>
            <a:p>
              <a:r>
                <a:rPr lang="zh-TW" altLang="en-US" sz="2800">
                  <a:latin typeface="微軟正黑體" panose="020B0604030504040204" pitchFamily="34" charset="-120"/>
                  <a:ea typeface="微軟正黑體" panose="020B0604030504040204" pitchFamily="34" charset="-120"/>
                </a:rPr>
                <a:t>教育現場正在改變，創造教育新風貌，我們必須積極營造正向支持的環境</a:t>
              </a:r>
            </a:p>
          </p:txBody>
        </p:sp>
        <p:cxnSp>
          <p:nvCxnSpPr>
            <p:cNvPr id="3" name="直線單箭頭接點 2"/>
            <p:cNvCxnSpPr/>
            <p:nvPr/>
          </p:nvCxnSpPr>
          <p:spPr>
            <a:xfrm>
              <a:off x="2408120" y="4119145"/>
              <a:ext cx="2232248" cy="0"/>
            </a:xfrm>
            <a:prstGeom prst="straightConnector1">
              <a:avLst/>
            </a:prstGeom>
            <a:ln w="76200">
              <a:solidFill>
                <a:srgbClr val="FFCCFF"/>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文字方塊 4"/>
            <p:cNvSpPr txBox="1"/>
            <p:nvPr/>
          </p:nvSpPr>
          <p:spPr>
            <a:xfrm>
              <a:off x="1934431" y="3911795"/>
              <a:ext cx="441146" cy="400110"/>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內</a:t>
              </a:r>
            </a:p>
          </p:txBody>
        </p:sp>
      </p:grpSp>
      <p:grpSp>
        <p:nvGrpSpPr>
          <p:cNvPr id="8" name="群組 7"/>
          <p:cNvGrpSpPr/>
          <p:nvPr/>
        </p:nvGrpSpPr>
        <p:grpSpPr>
          <a:xfrm>
            <a:off x="1889103" y="1850952"/>
            <a:ext cx="6715345" cy="1434032"/>
            <a:chOff x="1889103" y="1850952"/>
            <a:chExt cx="6715345" cy="1434032"/>
          </a:xfrm>
        </p:grpSpPr>
        <p:sp>
          <p:nvSpPr>
            <p:cNvPr id="2" name="圓角矩形 1"/>
            <p:cNvSpPr/>
            <p:nvPr/>
          </p:nvSpPr>
          <p:spPr>
            <a:xfrm>
              <a:off x="4640368" y="1850952"/>
              <a:ext cx="3816424" cy="1434032"/>
            </a:xfrm>
            <a:prstGeom prst="roundRect">
              <a:avLst>
                <a:gd name="adj" fmla="val 7770"/>
              </a:avLst>
            </a:prstGeom>
            <a:solidFill>
              <a:schemeClr val="tx2">
                <a:lumMod val="20000"/>
                <a:lumOff val="80000"/>
              </a:schemeClr>
            </a:solid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4879928" y="1850952"/>
              <a:ext cx="3724520" cy="1384995"/>
            </a:xfrm>
            <a:prstGeom prst="rect">
              <a:avLst/>
            </a:prstGeom>
            <a:noFill/>
          </p:spPr>
          <p:txBody>
            <a:bodyPr wrap="square" rtlCol="0">
              <a:spAutoFit/>
            </a:bodyPr>
            <a:lstStyle/>
            <a:p>
              <a:r>
                <a:rPr lang="zh-TW" altLang="en-US" sz="2800">
                  <a:latin typeface="微軟正黑體" panose="020B0604030504040204" pitchFamily="34" charset="-120"/>
                  <a:ea typeface="微軟正黑體" panose="020B0604030504040204" pitchFamily="34" charset="-120"/>
                </a:rPr>
                <a:t>迫切需要因應時代需求及社會變遷，持續精進</a:t>
              </a:r>
            </a:p>
          </p:txBody>
        </p:sp>
        <p:cxnSp>
          <p:nvCxnSpPr>
            <p:cNvPr id="16" name="直線單箭頭接點 15"/>
            <p:cNvCxnSpPr/>
            <p:nvPr/>
          </p:nvCxnSpPr>
          <p:spPr>
            <a:xfrm>
              <a:off x="2408120" y="2564904"/>
              <a:ext cx="2232248" cy="0"/>
            </a:xfrm>
            <a:prstGeom prst="straightConnector1">
              <a:avLst/>
            </a:prstGeom>
            <a:ln w="76200">
              <a:solidFill>
                <a:schemeClr val="tx2">
                  <a:lumMod val="20000"/>
                  <a:lumOff val="80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文字方塊 133"/>
            <p:cNvSpPr txBox="1"/>
            <p:nvPr/>
          </p:nvSpPr>
          <p:spPr>
            <a:xfrm>
              <a:off x="1889103" y="2373278"/>
              <a:ext cx="441146" cy="400110"/>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外</a:t>
              </a:r>
            </a:p>
          </p:txBody>
        </p:sp>
      </p:grpSp>
      <p:sp>
        <p:nvSpPr>
          <p:cNvPr id="13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二、教育現場與課程改革的需求</a:t>
            </a:r>
          </a:p>
        </p:txBody>
      </p:sp>
    </p:spTree>
    <p:extLst>
      <p:ext uri="{BB962C8B-B14F-4D97-AF65-F5344CB8AC3E}">
        <p14:creationId xmlns:p14="http://schemas.microsoft.com/office/powerpoint/2010/main" val="26624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fade">
                                      <p:cBhvr>
                                        <p:cTn id="23" dur="500"/>
                                        <p:tgtEl>
                                          <p:spTgt spid="126"/>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42"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群組 31"/>
          <p:cNvGrpSpPr>
            <a:grpSpLocks/>
          </p:cNvGrpSpPr>
          <p:nvPr/>
        </p:nvGrpSpPr>
        <p:grpSpPr bwMode="auto">
          <a:xfrm>
            <a:off x="544781" y="4416589"/>
            <a:ext cx="2803083" cy="596587"/>
            <a:chOff x="597403" y="4293096"/>
            <a:chExt cx="2938293" cy="625475"/>
          </a:xfrm>
        </p:grpSpPr>
        <p:grpSp>
          <p:nvGrpSpPr>
            <p:cNvPr id="37905" name="群組 16"/>
            <p:cNvGrpSpPr>
              <a:grpSpLocks/>
            </p:cNvGrpSpPr>
            <p:nvPr/>
          </p:nvGrpSpPr>
          <p:grpSpPr bwMode="auto">
            <a:xfrm>
              <a:off x="597403" y="4293096"/>
              <a:ext cx="2636369" cy="625475"/>
              <a:chOff x="87134" y="1615017"/>
              <a:chExt cx="2277301" cy="809544"/>
            </a:xfrm>
          </p:grpSpPr>
          <p:sp>
            <p:nvSpPr>
              <p:cNvPr id="18" name="圓角矩形 17"/>
              <p:cNvSpPr/>
              <p:nvPr/>
            </p:nvSpPr>
            <p:spPr>
              <a:xfrm>
                <a:off x="87134" y="1615017"/>
                <a:ext cx="2277301" cy="745850"/>
              </a:xfrm>
              <a:prstGeom prst="roundRect">
                <a:avLst/>
              </a:prstGeom>
              <a:solidFill>
                <a:srgbClr val="E651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圓角矩形 4"/>
              <p:cNvSpPr/>
              <p:nvPr/>
            </p:nvSpPr>
            <p:spPr>
              <a:xfrm>
                <a:off x="131615" y="1615017"/>
                <a:ext cx="2167618" cy="809544"/>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defTabSz="1422400">
                  <a:lnSpc>
                    <a:spcPct val="90000"/>
                  </a:lnSpc>
                  <a:spcAft>
                    <a:spcPct val="35000"/>
                  </a:spcAft>
                  <a:defRPr/>
                </a:pPr>
                <a:r>
                  <a:rPr lang="zh-TW" altLang="en-US" sz="2800" b="1" dirty="0">
                    <a:latin typeface="微軟正黑體" panose="020B0604030504040204" pitchFamily="34" charset="-120"/>
                    <a:ea typeface="微軟正黑體" panose="020B0604030504040204" pitchFamily="34" charset="-120"/>
                  </a:rPr>
                  <a:t>盱衡社會變遷</a:t>
                </a:r>
                <a:endParaRPr lang="en-US" altLang="zh-TW" sz="2800" b="1" dirty="0">
                  <a:latin typeface="微軟正黑體" panose="020B0604030504040204" pitchFamily="34" charset="-120"/>
                  <a:ea typeface="微軟正黑體" panose="020B0604030504040204" pitchFamily="34" charset="-120"/>
                </a:endParaRPr>
              </a:p>
            </p:txBody>
          </p:sp>
        </p:grpSp>
        <p:cxnSp>
          <p:nvCxnSpPr>
            <p:cNvPr id="25" name="直線接點 24"/>
            <p:cNvCxnSpPr/>
            <p:nvPr/>
          </p:nvCxnSpPr>
          <p:spPr>
            <a:xfrm>
              <a:off x="3248410" y="4580434"/>
              <a:ext cx="287286" cy="0"/>
            </a:xfrm>
            <a:prstGeom prst="line">
              <a:avLst/>
            </a:prstGeom>
            <a:ln w="76200">
              <a:solidFill>
                <a:srgbClr val="920000"/>
              </a:solidFill>
            </a:ln>
          </p:spPr>
          <p:style>
            <a:lnRef idx="1">
              <a:schemeClr val="accent1"/>
            </a:lnRef>
            <a:fillRef idx="0">
              <a:schemeClr val="accent1"/>
            </a:fillRef>
            <a:effectRef idx="0">
              <a:schemeClr val="accent1"/>
            </a:effectRef>
            <a:fontRef idx="minor">
              <a:schemeClr val="tx1"/>
            </a:fontRef>
          </p:style>
        </p:cxnSp>
      </p:grpSp>
      <p:grpSp>
        <p:nvGrpSpPr>
          <p:cNvPr id="36" name="群組 35"/>
          <p:cNvGrpSpPr>
            <a:grpSpLocks/>
          </p:cNvGrpSpPr>
          <p:nvPr/>
        </p:nvGrpSpPr>
        <p:grpSpPr bwMode="auto">
          <a:xfrm>
            <a:off x="3408442" y="4438128"/>
            <a:ext cx="2781834" cy="549647"/>
            <a:chOff x="3491880" y="4293096"/>
            <a:chExt cx="2604277" cy="576262"/>
          </a:xfrm>
        </p:grpSpPr>
        <p:sp>
          <p:nvSpPr>
            <p:cNvPr id="20" name="圓角矩形 19"/>
            <p:cNvSpPr/>
            <p:nvPr/>
          </p:nvSpPr>
          <p:spPr>
            <a:xfrm>
              <a:off x="3491880" y="4293096"/>
              <a:ext cx="2304909" cy="576262"/>
            </a:xfrm>
            <a:prstGeom prst="roundRect">
              <a:avLst/>
            </a:prstGeom>
            <a:solidFill>
              <a:srgbClr val="E651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defRPr/>
              </a:pPr>
              <a:r>
                <a:rPr lang="zh-TW" altLang="en-US" sz="2800" b="1" dirty="0">
                  <a:solidFill>
                    <a:schemeClr val="bg1"/>
                  </a:solidFill>
                  <a:latin typeface="微軟正黑體" panose="020B0604030504040204" pitchFamily="34" charset="-120"/>
                  <a:ea typeface="微軟正黑體" panose="020B0604030504040204" pitchFamily="34" charset="-120"/>
                </a:rPr>
                <a:t>全球發展趨勢</a:t>
              </a:r>
            </a:p>
          </p:txBody>
        </p:sp>
        <p:cxnSp>
          <p:nvCxnSpPr>
            <p:cNvPr id="27" name="直線接點 26"/>
            <p:cNvCxnSpPr/>
            <p:nvPr/>
          </p:nvCxnSpPr>
          <p:spPr>
            <a:xfrm>
              <a:off x="5806980" y="4580433"/>
              <a:ext cx="289177" cy="0"/>
            </a:xfrm>
            <a:prstGeom prst="line">
              <a:avLst/>
            </a:prstGeom>
            <a:ln w="76200">
              <a:solidFill>
                <a:srgbClr val="920000"/>
              </a:solidFill>
            </a:ln>
          </p:spPr>
          <p:style>
            <a:lnRef idx="1">
              <a:schemeClr val="accent1"/>
            </a:lnRef>
            <a:fillRef idx="0">
              <a:schemeClr val="accent1"/>
            </a:fillRef>
            <a:effectRef idx="0">
              <a:schemeClr val="accent1"/>
            </a:effectRef>
            <a:fontRef idx="minor">
              <a:schemeClr val="tx1"/>
            </a:fontRef>
          </p:style>
        </p:cxnSp>
      </p:grpSp>
      <p:grpSp>
        <p:nvGrpSpPr>
          <p:cNvPr id="26" name="群組 25"/>
          <p:cNvGrpSpPr>
            <a:grpSpLocks/>
          </p:cNvGrpSpPr>
          <p:nvPr/>
        </p:nvGrpSpPr>
        <p:grpSpPr bwMode="auto">
          <a:xfrm>
            <a:off x="489028" y="5057202"/>
            <a:ext cx="8078514" cy="1540151"/>
            <a:chOff x="279537" y="4983295"/>
            <a:chExt cx="8467794" cy="1614779"/>
          </a:xfrm>
          <a:solidFill>
            <a:schemeClr val="accent6">
              <a:lumMod val="50000"/>
            </a:schemeClr>
          </a:solidFill>
        </p:grpSpPr>
        <p:sp>
          <p:nvSpPr>
            <p:cNvPr id="9" name="向上箭號 8"/>
            <p:cNvSpPr/>
            <p:nvPr/>
          </p:nvSpPr>
          <p:spPr>
            <a:xfrm>
              <a:off x="4372128" y="4983295"/>
              <a:ext cx="485666" cy="547803"/>
            </a:xfrm>
            <a:prstGeom prst="upArrow">
              <a:avLst/>
            </a:prstGeom>
            <a:solidFill>
              <a:srgbClr val="65B5F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grpSp>
          <p:nvGrpSpPr>
            <p:cNvPr id="5" name="群組 27"/>
            <p:cNvGrpSpPr/>
            <p:nvPr/>
          </p:nvGrpSpPr>
          <p:grpSpPr>
            <a:xfrm>
              <a:off x="279537" y="5618749"/>
              <a:ext cx="8467794" cy="979325"/>
              <a:chOff x="-1916194" y="3223977"/>
              <a:chExt cx="8467794" cy="979325"/>
            </a:xfrm>
            <a:grpFill/>
          </p:grpSpPr>
          <p:sp>
            <p:nvSpPr>
              <p:cNvPr id="29" name="圓角矩形 28"/>
              <p:cNvSpPr/>
              <p:nvPr/>
            </p:nvSpPr>
            <p:spPr>
              <a:xfrm>
                <a:off x="-1916194" y="3223977"/>
                <a:ext cx="8467794" cy="979325"/>
              </a:xfrm>
              <a:prstGeom prst="roundRect">
                <a:avLst/>
              </a:prstGeom>
              <a:solidFill>
                <a:srgbClr val="C2185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圓角矩形 4"/>
              <p:cNvSpPr/>
              <p:nvPr/>
            </p:nvSpPr>
            <p:spPr>
              <a:xfrm>
                <a:off x="-359421" y="3339203"/>
                <a:ext cx="5760640" cy="792088"/>
              </a:xfrm>
              <a:prstGeom prst="rect">
                <a:avLst/>
              </a:prstGeom>
              <a:noFill/>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defRPr/>
                </a:pPr>
                <a:r>
                  <a:rPr lang="zh-TW" altLang="en-US" sz="4000" b="1" dirty="0">
                    <a:latin typeface="微軟正黑體" panose="020B0604030504040204" pitchFamily="34" charset="-120"/>
                    <a:ea typeface="微軟正黑體" panose="020B0604030504040204" pitchFamily="34" charset="-120"/>
                  </a:rPr>
                  <a:t>檢視現行課程實施成效</a:t>
                </a:r>
              </a:p>
            </p:txBody>
          </p:sp>
        </p:grpSp>
      </p:grpSp>
      <p:grpSp>
        <p:nvGrpSpPr>
          <p:cNvPr id="39" name="群組 38"/>
          <p:cNvGrpSpPr>
            <a:grpSpLocks/>
          </p:cNvGrpSpPr>
          <p:nvPr/>
        </p:nvGrpSpPr>
        <p:grpSpPr bwMode="auto">
          <a:xfrm>
            <a:off x="4395977" y="3818842"/>
            <a:ext cx="4208471" cy="1155319"/>
            <a:chOff x="4003724" y="3707349"/>
            <a:chExt cx="4412382" cy="1211222"/>
          </a:xfrm>
        </p:grpSpPr>
        <p:grpSp>
          <p:nvGrpSpPr>
            <p:cNvPr id="37899" name="群組 20"/>
            <p:cNvGrpSpPr>
              <a:grpSpLocks/>
            </p:cNvGrpSpPr>
            <p:nvPr/>
          </p:nvGrpSpPr>
          <p:grpSpPr bwMode="auto">
            <a:xfrm>
              <a:off x="5834757" y="4293117"/>
              <a:ext cx="2581349" cy="625454"/>
              <a:chOff x="205446" y="1987557"/>
              <a:chExt cx="2277478" cy="809516"/>
            </a:xfrm>
          </p:grpSpPr>
          <p:sp>
            <p:nvSpPr>
              <p:cNvPr id="22" name="圓角矩形 21"/>
              <p:cNvSpPr/>
              <p:nvPr/>
            </p:nvSpPr>
            <p:spPr>
              <a:xfrm>
                <a:off x="205446" y="2031516"/>
                <a:ext cx="2277478" cy="745824"/>
              </a:xfrm>
              <a:prstGeom prst="roundRect">
                <a:avLst/>
              </a:prstGeom>
              <a:solidFill>
                <a:srgbClr val="E651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圓角矩形 4"/>
              <p:cNvSpPr/>
              <p:nvPr/>
            </p:nvSpPr>
            <p:spPr>
              <a:xfrm>
                <a:off x="246942" y="1987557"/>
                <a:ext cx="2211647" cy="809516"/>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defRPr/>
                </a:pPr>
                <a:r>
                  <a:rPr lang="zh-TW" altLang="en-US" sz="2800" b="1" dirty="0">
                    <a:latin typeface="微軟正黑體" panose="020B0604030504040204" pitchFamily="34" charset="-120"/>
                    <a:ea typeface="微軟正黑體" panose="020B0604030504040204" pitchFamily="34" charset="-120"/>
                  </a:rPr>
                  <a:t>未來人才培育</a:t>
                </a:r>
              </a:p>
            </p:txBody>
          </p:sp>
        </p:grpSp>
        <p:sp>
          <p:nvSpPr>
            <p:cNvPr id="31" name="向上箭號 30"/>
            <p:cNvSpPr/>
            <p:nvPr/>
          </p:nvSpPr>
          <p:spPr>
            <a:xfrm>
              <a:off x="4003724" y="3707349"/>
              <a:ext cx="485789" cy="531795"/>
            </a:xfrm>
            <a:prstGeom prst="upArrow">
              <a:avLst/>
            </a:prstGeom>
            <a:solidFill>
              <a:srgbClr val="65B5F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grpSp>
      <p:grpSp>
        <p:nvGrpSpPr>
          <p:cNvPr id="40" name="群組 39"/>
          <p:cNvGrpSpPr>
            <a:grpSpLocks/>
          </p:cNvGrpSpPr>
          <p:nvPr/>
        </p:nvGrpSpPr>
        <p:grpSpPr bwMode="auto">
          <a:xfrm>
            <a:off x="2311478" y="2299015"/>
            <a:ext cx="4786322" cy="1452099"/>
            <a:chOff x="2145732" y="2132856"/>
            <a:chExt cx="5019383" cy="1522358"/>
          </a:xfrm>
        </p:grpSpPr>
        <p:grpSp>
          <p:nvGrpSpPr>
            <p:cNvPr id="8" name="群組 31"/>
            <p:cNvGrpSpPr/>
            <p:nvPr/>
          </p:nvGrpSpPr>
          <p:grpSpPr>
            <a:xfrm>
              <a:off x="2145732" y="2675889"/>
              <a:ext cx="5019383" cy="979325"/>
              <a:chOff x="-1120309" y="-58520"/>
              <a:chExt cx="7107775" cy="979325"/>
            </a:xfrm>
            <a:solidFill>
              <a:srgbClr val="C00000"/>
            </a:solidFill>
          </p:grpSpPr>
          <p:sp>
            <p:nvSpPr>
              <p:cNvPr id="33" name="圓角矩形 32"/>
              <p:cNvSpPr/>
              <p:nvPr/>
            </p:nvSpPr>
            <p:spPr>
              <a:xfrm>
                <a:off x="-1120309" y="-58520"/>
                <a:ext cx="6934917" cy="979325"/>
              </a:xfrm>
              <a:prstGeom prst="roundRect">
                <a:avLst/>
              </a:prstGeom>
              <a:solidFill>
                <a:srgbClr val="2E7D3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圓角矩形 4"/>
              <p:cNvSpPr/>
              <p:nvPr/>
            </p:nvSpPr>
            <p:spPr>
              <a:xfrm>
                <a:off x="-996923" y="-25489"/>
                <a:ext cx="6984389" cy="883711"/>
              </a:xfrm>
              <a:prstGeom prst="rect">
                <a:avLst/>
              </a:prstGeom>
              <a:noFill/>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defRPr/>
                </a:pPr>
                <a:r>
                  <a:rPr lang="zh-TW" altLang="en-US" sz="2800" b="1" dirty="0">
                    <a:latin typeface="微軟正黑體" panose="020B0604030504040204" pitchFamily="34" charset="-120"/>
                    <a:ea typeface="微軟正黑體" panose="020B0604030504040204" pitchFamily="34" charset="-120"/>
                  </a:rPr>
                  <a:t>強化連貫統整 實踐素養導向</a:t>
                </a:r>
              </a:p>
            </p:txBody>
          </p:sp>
        </p:grpSp>
        <p:sp>
          <p:nvSpPr>
            <p:cNvPr id="35" name="向上箭號 34"/>
            <p:cNvSpPr/>
            <p:nvPr/>
          </p:nvSpPr>
          <p:spPr>
            <a:xfrm>
              <a:off x="4329108" y="2132856"/>
              <a:ext cx="485900" cy="474646"/>
            </a:xfrm>
            <a:prstGeom prst="upArrow">
              <a:avLst/>
            </a:prstGeom>
            <a:solidFill>
              <a:srgbClr val="65B5F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grpSp>
      <p:grpSp>
        <p:nvGrpSpPr>
          <p:cNvPr id="10" name="群組 35"/>
          <p:cNvGrpSpPr>
            <a:grpSpLocks/>
          </p:cNvGrpSpPr>
          <p:nvPr/>
        </p:nvGrpSpPr>
        <p:grpSpPr bwMode="auto">
          <a:xfrm>
            <a:off x="2299792" y="1404243"/>
            <a:ext cx="4669634" cy="823714"/>
            <a:chOff x="-1355848" y="-1981459"/>
            <a:chExt cx="6624734" cy="979325"/>
          </a:xfrm>
          <a:solidFill>
            <a:schemeClr val="accent5">
              <a:lumMod val="75000"/>
            </a:schemeClr>
          </a:solidFill>
        </p:grpSpPr>
        <p:sp>
          <p:nvSpPr>
            <p:cNvPr id="37" name="圓角矩形 36"/>
            <p:cNvSpPr/>
            <p:nvPr/>
          </p:nvSpPr>
          <p:spPr>
            <a:xfrm>
              <a:off x="-1355848" y="-1981459"/>
              <a:ext cx="6624734" cy="979325"/>
            </a:xfrm>
            <a:prstGeom prst="roundRect">
              <a:avLst/>
            </a:prstGeom>
            <a:solidFill>
              <a:srgbClr val="7B1FA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圓角矩形 4"/>
            <p:cNvSpPr/>
            <p:nvPr/>
          </p:nvSpPr>
          <p:spPr>
            <a:xfrm>
              <a:off x="-1167744" y="-1838870"/>
              <a:ext cx="6328035" cy="768699"/>
            </a:xfrm>
            <a:prstGeom prst="rect">
              <a:avLst/>
            </a:prstGeom>
            <a:noFill/>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a:defRPr/>
              </a:pPr>
              <a:r>
                <a:rPr lang="zh-TW" altLang="en-US" sz="2800" b="1" dirty="0">
                  <a:latin typeface="微軟正黑體" panose="020B0604030504040204" pitchFamily="34" charset="-120"/>
                  <a:ea typeface="微軟正黑體" panose="020B0604030504040204" pitchFamily="34" charset="-120"/>
                </a:rPr>
                <a:t>落實適性揚才 終身學習</a:t>
              </a:r>
            </a:p>
          </p:txBody>
        </p:sp>
      </p:gr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12</a:t>
            </a:fld>
            <a:endParaRPr lang="zh-TW" altLang="en-US"/>
          </a:p>
        </p:txBody>
      </p:sp>
      <p:sp>
        <p:nvSpPr>
          <p:cNvPr id="50"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三、</a:t>
            </a:r>
            <a:r>
              <a:rPr kumimoji="0" lang="en-US" altLang="zh-TW" sz="3600" b="1">
                <a:solidFill>
                  <a:schemeClr val="bg1"/>
                </a:solidFill>
                <a:cs typeface="Times New Roman" pitchFamily="18" charset="0"/>
              </a:rPr>
              <a:t>12</a:t>
            </a:r>
            <a:r>
              <a:rPr kumimoji="0" lang="zh-TW" altLang="en-US" sz="3600" b="1">
                <a:solidFill>
                  <a:schemeClr val="bg1"/>
                </a:solidFill>
                <a:cs typeface="Times New Roman" pitchFamily="18" charset="0"/>
              </a:rPr>
              <a:t>年國教課程願景發展歷程</a:t>
            </a:r>
          </a:p>
        </p:txBody>
      </p:sp>
    </p:spTree>
    <p:extLst>
      <p:ext uri="{BB962C8B-B14F-4D97-AF65-F5344CB8AC3E}">
        <p14:creationId xmlns:p14="http://schemas.microsoft.com/office/powerpoint/2010/main" val="3199431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500"/>
                                        <p:tgtEl>
                                          <p:spTgt spid="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500"/>
                                        <p:tgtEl>
                                          <p:spTgt spid="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文字方塊 6">
            <a:hlinkClick r:id="rId3"/>
          </p:cNvPr>
          <p:cNvSpPr txBox="1">
            <a:spLocks noChangeArrowheads="1"/>
          </p:cNvSpPr>
          <p:nvPr/>
        </p:nvSpPr>
        <p:spPr bwMode="auto">
          <a:xfrm>
            <a:off x="5222028" y="5601372"/>
            <a:ext cx="3851920" cy="523220"/>
          </a:xfrm>
          <a:prstGeom prst="rect">
            <a:avLst/>
          </a:prstGeom>
          <a:noFill/>
          <a:ln w="9525">
            <a:noFill/>
            <a:miter lim="800000"/>
            <a:headEnd/>
            <a:tailEnd/>
          </a:ln>
        </p:spPr>
        <p:txBody>
          <a:bodyPr wrap="square">
            <a:spAutoFit/>
          </a:bodyPr>
          <a:lstStyle/>
          <a:p>
            <a:pPr algn="r"/>
            <a:r>
              <a:rPr lang="zh-TW" altLang="en-US" sz="1400">
                <a:solidFill>
                  <a:schemeClr val="tx1">
                    <a:lumMod val="50000"/>
                    <a:lumOff val="50000"/>
                  </a:schemeClr>
                </a:solidFill>
                <a:latin typeface="微軟正黑體" panose="020B0604030504040204" pitchFamily="34" charset="-120"/>
                <a:ea typeface="微軟正黑體" panose="020B0604030504040204" pitchFamily="34" charset="-120"/>
              </a:rPr>
              <a:t>圖片來源：十二年國民基本教育</a:t>
            </a:r>
            <a:endParaRPr lang="en-US" altLang="zh-TW" sz="1400">
              <a:solidFill>
                <a:schemeClr val="tx1">
                  <a:lumMod val="50000"/>
                  <a:lumOff val="50000"/>
                </a:schemeClr>
              </a:solidFill>
              <a:latin typeface="微軟正黑體" panose="020B0604030504040204" pitchFamily="34" charset="-120"/>
              <a:ea typeface="微軟正黑體" panose="020B0604030504040204" pitchFamily="34" charset="-120"/>
            </a:endParaRPr>
          </a:p>
          <a:p>
            <a:pPr algn="r"/>
            <a:r>
              <a:rPr lang="en-US" altLang="zh-TW" sz="1400">
                <a:solidFill>
                  <a:schemeClr val="tx1">
                    <a:lumMod val="50000"/>
                    <a:lumOff val="50000"/>
                  </a:schemeClr>
                </a:solidFill>
                <a:latin typeface="微軟正黑體" panose="020B0604030504040204" pitchFamily="34" charset="-120"/>
                <a:ea typeface="微軟正黑體" panose="020B0604030504040204" pitchFamily="34" charset="-120"/>
              </a:rPr>
              <a:t>http://12basic.edu.tw/temp/brochure2.pdf</a:t>
            </a:r>
            <a:endParaRPr lang="zh-TW" altLang="en-US" sz="140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nvGrpSpPr>
          <p:cNvPr id="29" name="群組 28"/>
          <p:cNvGrpSpPr/>
          <p:nvPr/>
        </p:nvGrpSpPr>
        <p:grpSpPr>
          <a:xfrm>
            <a:off x="7996405" y="655564"/>
            <a:ext cx="730788" cy="507432"/>
            <a:chOff x="4187222" y="395028"/>
            <a:chExt cx="1944212" cy="1349989"/>
          </a:xfrm>
          <a:solidFill>
            <a:srgbClr val="FCE4EC"/>
          </a:solidFill>
        </p:grpSpPr>
        <p:sp>
          <p:nvSpPr>
            <p:cNvPr id="30"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1"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2"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9" name="流程圖: 接點 8"/>
          <p:cNvSpPr/>
          <p:nvPr/>
        </p:nvSpPr>
        <p:spPr>
          <a:xfrm>
            <a:off x="2644628" y="2215476"/>
            <a:ext cx="3554818" cy="3554818"/>
          </a:xfrm>
          <a:prstGeom prst="flowChartConnector">
            <a:avLst/>
          </a:prstGeom>
          <a:solidFill>
            <a:schemeClr val="bg1"/>
          </a:solidFill>
          <a:ln>
            <a:solidFill>
              <a:schemeClr val="bg1">
                <a:lumMod val="7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 name="流程圖: 接點 1"/>
          <p:cNvSpPr/>
          <p:nvPr/>
        </p:nvSpPr>
        <p:spPr>
          <a:xfrm>
            <a:off x="3217465" y="4264358"/>
            <a:ext cx="1191873" cy="1191873"/>
          </a:xfrm>
          <a:prstGeom prst="flowChartConnector">
            <a:avLst/>
          </a:prstGeom>
          <a:solidFill>
            <a:srgbClr val="E6510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2" name="流程圖: 接點 21"/>
          <p:cNvSpPr/>
          <p:nvPr/>
        </p:nvSpPr>
        <p:spPr>
          <a:xfrm>
            <a:off x="4785690" y="3118263"/>
            <a:ext cx="1191873" cy="1191873"/>
          </a:xfrm>
          <a:prstGeom prst="flowChartConnector">
            <a:avLst/>
          </a:prstGeom>
          <a:solidFill>
            <a:srgbClr val="9C27B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3" name="流程圖: 接點 22"/>
          <p:cNvSpPr/>
          <p:nvPr/>
        </p:nvSpPr>
        <p:spPr>
          <a:xfrm>
            <a:off x="2894846" y="3117622"/>
            <a:ext cx="1191873" cy="1191873"/>
          </a:xfrm>
          <a:prstGeom prst="flowChartConnector">
            <a:avLst/>
          </a:prstGeom>
          <a:solidFill>
            <a:srgbClr val="3D964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 name="流程圖: 接點 23"/>
          <p:cNvSpPr/>
          <p:nvPr/>
        </p:nvSpPr>
        <p:spPr>
          <a:xfrm>
            <a:off x="3838155" y="2395217"/>
            <a:ext cx="1191873" cy="1191873"/>
          </a:xfrm>
          <a:prstGeom prst="flowChartConnector">
            <a:avLst/>
          </a:prstGeom>
          <a:solidFill>
            <a:srgbClr val="1E88E5"/>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5" name="流程圖: 接點 24"/>
          <p:cNvSpPr/>
          <p:nvPr/>
        </p:nvSpPr>
        <p:spPr>
          <a:xfrm>
            <a:off x="4406314" y="4248587"/>
            <a:ext cx="1191873" cy="1191873"/>
          </a:xfrm>
          <a:prstGeom prst="flowChartConnector">
            <a:avLst/>
          </a:prstGeom>
          <a:solidFill>
            <a:srgbClr val="D81B6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 name="文字方塊 20"/>
          <p:cNvSpPr txBox="1"/>
          <p:nvPr/>
        </p:nvSpPr>
        <p:spPr>
          <a:xfrm>
            <a:off x="4028131" y="3598831"/>
            <a:ext cx="800219" cy="830997"/>
          </a:xfrm>
          <a:prstGeom prst="rect">
            <a:avLst/>
          </a:prstGeom>
          <a:noFill/>
        </p:spPr>
        <p:txBody>
          <a:bodyPr wrap="none" rtlCol="0">
            <a:spAutoFit/>
          </a:bodyPr>
          <a:lstStyle/>
          <a:p>
            <a:r>
              <a:rPr lang="zh-TW" altLang="en-US" sz="2400" b="1">
                <a:latin typeface="微軟正黑體" panose="020B0604030504040204" pitchFamily="34" charset="-120"/>
                <a:ea typeface="微軟正黑體" panose="020B0604030504040204" pitchFamily="34" charset="-120"/>
              </a:rPr>
              <a:t>五大</a:t>
            </a:r>
            <a:endParaRPr lang="en-US" altLang="zh-TW" sz="2400" b="1">
              <a:latin typeface="微軟正黑體" panose="020B0604030504040204" pitchFamily="34" charset="-120"/>
              <a:ea typeface="微軟正黑體" panose="020B0604030504040204" pitchFamily="34" charset="-120"/>
            </a:endParaRPr>
          </a:p>
          <a:p>
            <a:r>
              <a:rPr lang="zh-TW" altLang="en-US" sz="2400" b="1">
                <a:latin typeface="微軟正黑體" panose="020B0604030504040204" pitchFamily="34" charset="-120"/>
                <a:ea typeface="微軟正黑體" panose="020B0604030504040204" pitchFamily="34" charset="-120"/>
              </a:rPr>
              <a:t>理念</a:t>
            </a:r>
          </a:p>
        </p:txBody>
      </p:sp>
      <p:grpSp>
        <p:nvGrpSpPr>
          <p:cNvPr id="6" name="群組 5"/>
          <p:cNvGrpSpPr/>
          <p:nvPr/>
        </p:nvGrpSpPr>
        <p:grpSpPr>
          <a:xfrm>
            <a:off x="3135962" y="2622811"/>
            <a:ext cx="2626439" cy="2609390"/>
            <a:chOff x="3278560" y="3137196"/>
            <a:chExt cx="2626439" cy="2609390"/>
          </a:xfrm>
        </p:grpSpPr>
        <p:sp>
          <p:nvSpPr>
            <p:cNvPr id="3" name="文字方塊 2"/>
            <p:cNvSpPr txBox="1"/>
            <p:nvPr/>
          </p:nvSpPr>
          <p:spPr>
            <a:xfrm>
              <a:off x="4203122" y="3137196"/>
              <a:ext cx="697627" cy="707886"/>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有教</a:t>
              </a:r>
              <a:endParaRPr lang="en-US" altLang="zh-TW" sz="2000" b="1">
                <a:solidFill>
                  <a:schemeClr val="bg1"/>
                </a:solidFill>
                <a:latin typeface="微軟正黑體" panose="020B0604030504040204" pitchFamily="34" charset="-120"/>
                <a:ea typeface="微軟正黑體" panose="020B0604030504040204" pitchFamily="34" charset="-120"/>
              </a:endParaRPr>
            </a:p>
            <a:p>
              <a:r>
                <a:rPr lang="zh-TW" altLang="en-US" sz="2000" b="1">
                  <a:solidFill>
                    <a:schemeClr val="bg1"/>
                  </a:solidFill>
                  <a:latin typeface="微軟正黑體" panose="020B0604030504040204" pitchFamily="34" charset="-120"/>
                  <a:ea typeface="微軟正黑體" panose="020B0604030504040204" pitchFamily="34" charset="-120"/>
                </a:rPr>
                <a:t>無類</a:t>
              </a:r>
            </a:p>
          </p:txBody>
        </p:sp>
        <p:sp>
          <p:nvSpPr>
            <p:cNvPr id="17" name="文字方塊 16"/>
            <p:cNvSpPr txBox="1"/>
            <p:nvPr/>
          </p:nvSpPr>
          <p:spPr>
            <a:xfrm>
              <a:off x="5207372" y="3914025"/>
              <a:ext cx="697627" cy="707886"/>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因材</a:t>
              </a:r>
              <a:endParaRPr lang="en-US" altLang="zh-TW" sz="2000" b="1">
                <a:solidFill>
                  <a:schemeClr val="bg1"/>
                </a:solidFill>
                <a:latin typeface="微軟正黑體" panose="020B0604030504040204" pitchFamily="34" charset="-120"/>
                <a:ea typeface="微軟正黑體" panose="020B0604030504040204" pitchFamily="34" charset="-120"/>
              </a:endParaRPr>
            </a:p>
            <a:p>
              <a:r>
                <a:rPr lang="zh-TW" altLang="en-US" sz="2000" b="1">
                  <a:solidFill>
                    <a:schemeClr val="bg1"/>
                  </a:solidFill>
                  <a:latin typeface="微軟正黑體" panose="020B0604030504040204" pitchFamily="34" charset="-120"/>
                  <a:ea typeface="微軟正黑體" panose="020B0604030504040204" pitchFamily="34" charset="-120"/>
                </a:rPr>
                <a:t>施教</a:t>
              </a:r>
            </a:p>
          </p:txBody>
        </p:sp>
        <p:sp>
          <p:nvSpPr>
            <p:cNvPr id="18" name="文字方塊 17"/>
            <p:cNvSpPr txBox="1"/>
            <p:nvPr/>
          </p:nvSpPr>
          <p:spPr>
            <a:xfrm>
              <a:off x="4823812" y="5038700"/>
              <a:ext cx="697627" cy="707886"/>
            </a:xfrm>
            <a:prstGeom prst="rect">
              <a:avLst/>
            </a:prstGeom>
            <a:noFill/>
          </p:spPr>
          <p:txBody>
            <a:bodyPr wrap="none" rtlCol="0">
              <a:spAutoFit/>
            </a:bodyPr>
            <a:lstStyle/>
            <a:p>
              <a:r>
                <a:rPr lang="zh-TW" altLang="en-US" sz="2000" b="1" dirty="0">
                  <a:solidFill>
                    <a:schemeClr val="bg1"/>
                  </a:solidFill>
                  <a:latin typeface="微軟正黑體" panose="020B0604030504040204" pitchFamily="34" charset="-120"/>
                  <a:ea typeface="微軟正黑體" panose="020B0604030504040204" pitchFamily="34" charset="-120"/>
                </a:rPr>
                <a:t>適性</a:t>
              </a:r>
              <a:endParaRPr lang="en-US" altLang="zh-TW" sz="2000" b="1" dirty="0">
                <a:solidFill>
                  <a:schemeClr val="bg1"/>
                </a:solidFill>
                <a:latin typeface="微軟正黑體" panose="020B0604030504040204" pitchFamily="34" charset="-120"/>
                <a:ea typeface="微軟正黑體" panose="020B0604030504040204" pitchFamily="34" charset="-120"/>
              </a:endParaRPr>
            </a:p>
            <a:p>
              <a:r>
                <a:rPr lang="zh-TW" altLang="en-US" sz="2000" b="1" dirty="0">
                  <a:solidFill>
                    <a:schemeClr val="bg1"/>
                  </a:solidFill>
                  <a:latin typeface="微軟正黑體" panose="020B0604030504040204" pitchFamily="34" charset="-120"/>
                  <a:ea typeface="微軟正黑體" panose="020B0604030504040204" pitchFamily="34" charset="-120"/>
                </a:rPr>
                <a:t>揚才</a:t>
              </a:r>
            </a:p>
          </p:txBody>
        </p:sp>
        <p:sp>
          <p:nvSpPr>
            <p:cNvPr id="19" name="文字方塊 18"/>
            <p:cNvSpPr txBox="1"/>
            <p:nvPr/>
          </p:nvSpPr>
          <p:spPr>
            <a:xfrm>
              <a:off x="3607185" y="5038700"/>
              <a:ext cx="697627" cy="707886"/>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多元</a:t>
              </a:r>
              <a:endParaRPr lang="en-US" altLang="zh-TW" sz="2000" b="1">
                <a:solidFill>
                  <a:schemeClr val="bg1"/>
                </a:solidFill>
                <a:latin typeface="微軟正黑體" panose="020B0604030504040204" pitchFamily="34" charset="-120"/>
                <a:ea typeface="微軟正黑體" panose="020B0604030504040204" pitchFamily="34" charset="-120"/>
              </a:endParaRPr>
            </a:p>
            <a:p>
              <a:r>
                <a:rPr lang="zh-TW" altLang="en-US" sz="2000" b="1">
                  <a:solidFill>
                    <a:schemeClr val="bg1"/>
                  </a:solidFill>
                  <a:latin typeface="微軟正黑體" panose="020B0604030504040204" pitchFamily="34" charset="-120"/>
                  <a:ea typeface="微軟正黑體" panose="020B0604030504040204" pitchFamily="34" charset="-120"/>
                </a:rPr>
                <a:t>進路</a:t>
              </a:r>
            </a:p>
          </p:txBody>
        </p:sp>
        <p:sp>
          <p:nvSpPr>
            <p:cNvPr id="20" name="文字方塊 19"/>
            <p:cNvSpPr txBox="1"/>
            <p:nvPr/>
          </p:nvSpPr>
          <p:spPr>
            <a:xfrm>
              <a:off x="3278560" y="3923087"/>
              <a:ext cx="697627" cy="707886"/>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優質</a:t>
              </a:r>
              <a:endParaRPr lang="en-US" altLang="zh-TW" sz="2000" b="1">
                <a:solidFill>
                  <a:schemeClr val="bg1"/>
                </a:solidFill>
                <a:latin typeface="微軟正黑體" panose="020B0604030504040204" pitchFamily="34" charset="-120"/>
                <a:ea typeface="微軟正黑體" panose="020B0604030504040204" pitchFamily="34" charset="-120"/>
              </a:endParaRPr>
            </a:p>
            <a:p>
              <a:r>
                <a:rPr lang="zh-TW" altLang="en-US" sz="2000" b="1">
                  <a:solidFill>
                    <a:schemeClr val="bg1"/>
                  </a:solidFill>
                  <a:latin typeface="微軟正黑體" panose="020B0604030504040204" pitchFamily="34" charset="-120"/>
                  <a:ea typeface="微軟正黑體" panose="020B0604030504040204" pitchFamily="34" charset="-120"/>
                </a:rPr>
                <a:t>銜接</a:t>
              </a:r>
            </a:p>
          </p:txBody>
        </p:sp>
      </p:grpSp>
      <p:sp>
        <p:nvSpPr>
          <p:cNvPr id="4" name="投影片編號版面配置區 3"/>
          <p:cNvSpPr>
            <a:spLocks noGrp="1"/>
          </p:cNvSpPr>
          <p:nvPr>
            <p:ph type="sldNum" sz="quarter" idx="12"/>
          </p:nvPr>
        </p:nvSpPr>
        <p:spPr/>
        <p:txBody>
          <a:bodyPr/>
          <a:lstStyle/>
          <a:p>
            <a:pPr>
              <a:defRPr/>
            </a:pPr>
            <a:fld id="{8598CAF7-0B11-4355-B351-D1350E429BEE}" type="slidenum">
              <a:rPr lang="zh-TW" altLang="en-US" smtClean="0"/>
              <a:pPr>
                <a:defRPr/>
              </a:pPr>
              <a:t>13</a:t>
            </a:fld>
            <a:endParaRPr lang="zh-TW" altLang="en-US"/>
          </a:p>
        </p:txBody>
      </p:sp>
      <p:sp>
        <p:nvSpPr>
          <p:cNvPr id="104"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三、</a:t>
            </a:r>
            <a:r>
              <a:rPr kumimoji="0" lang="en-US" altLang="zh-TW" sz="3600" b="1">
                <a:solidFill>
                  <a:schemeClr val="bg1"/>
                </a:solidFill>
                <a:cs typeface="Times New Roman" pitchFamily="18" charset="0"/>
              </a:rPr>
              <a:t>12</a:t>
            </a:r>
            <a:r>
              <a:rPr kumimoji="0" lang="zh-TW" altLang="en-US" sz="3600" b="1">
                <a:solidFill>
                  <a:schemeClr val="bg1"/>
                </a:solidFill>
                <a:cs typeface="Times New Roman" pitchFamily="18" charset="0"/>
              </a:rPr>
              <a:t>年國教課程願景發展歷程</a:t>
            </a:r>
          </a:p>
        </p:txBody>
      </p:sp>
      <p:sp>
        <p:nvSpPr>
          <p:cNvPr id="107" name="矩形 106"/>
          <p:cNvSpPr/>
          <p:nvPr/>
        </p:nvSpPr>
        <p:spPr>
          <a:xfrm>
            <a:off x="766762" y="1351591"/>
            <a:ext cx="8377237" cy="461665"/>
          </a:xfrm>
          <a:prstGeom prst="rect">
            <a:avLst/>
          </a:prstGeom>
        </p:spPr>
        <p:txBody>
          <a:bodyPr wrap="square">
            <a:spAutoFit/>
          </a:bodyPr>
          <a:lstStyle/>
          <a:p>
            <a:pPr defTabSz="1600200">
              <a:spcAft>
                <a:spcPct val="35000"/>
              </a:spcAft>
              <a:defRPr/>
            </a:pPr>
            <a:r>
              <a:rPr lang="zh-TW" altLang="en-US" sz="2400">
                <a:latin typeface="微軟正黑體" pitchFamily="34" charset="-120"/>
                <a:ea typeface="微軟正黑體" pitchFamily="34" charset="-120"/>
                <a:cs typeface="Times New Roman" pitchFamily="18" charset="0"/>
              </a:rPr>
              <a:t>透過十二年國教的契機，落實課程連貫及統整</a:t>
            </a:r>
          </a:p>
        </p:txBody>
      </p:sp>
      <p:sp>
        <p:nvSpPr>
          <p:cNvPr id="106" name="矩形 105"/>
          <p:cNvSpPr/>
          <p:nvPr/>
        </p:nvSpPr>
        <p:spPr>
          <a:xfrm>
            <a:off x="0" y="6101957"/>
            <a:ext cx="9143999" cy="756042"/>
          </a:xfrm>
          <a:prstGeom prst="rect">
            <a:avLst/>
          </a:prstGeom>
          <a:solidFill>
            <a:srgbClr val="AD1457"/>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109" name="群組 108"/>
          <p:cNvGrpSpPr/>
          <p:nvPr/>
        </p:nvGrpSpPr>
        <p:grpSpPr>
          <a:xfrm>
            <a:off x="25685" y="6292047"/>
            <a:ext cx="9031035" cy="577667"/>
            <a:chOff x="25685" y="6268343"/>
            <a:chExt cx="9031035" cy="601371"/>
          </a:xfrm>
          <a:solidFill>
            <a:srgbClr val="C8195D"/>
          </a:solidFill>
        </p:grpSpPr>
        <p:grpSp>
          <p:nvGrpSpPr>
            <p:cNvPr id="110" name="群組 109"/>
            <p:cNvGrpSpPr/>
            <p:nvPr/>
          </p:nvGrpSpPr>
          <p:grpSpPr>
            <a:xfrm>
              <a:off x="4621601" y="6268343"/>
              <a:ext cx="4435119" cy="601371"/>
              <a:chOff x="-5484118" y="5157192"/>
              <a:chExt cx="4435119" cy="608869"/>
            </a:xfrm>
            <a:grpFill/>
          </p:grpSpPr>
          <p:grpSp>
            <p:nvGrpSpPr>
              <p:cNvPr id="145" name="群組 144"/>
              <p:cNvGrpSpPr/>
              <p:nvPr/>
            </p:nvGrpSpPr>
            <p:grpSpPr>
              <a:xfrm>
                <a:off x="-3193926" y="5157192"/>
                <a:ext cx="2144927" cy="586573"/>
                <a:chOff x="-3218928" y="3252179"/>
                <a:chExt cx="2144927" cy="586573"/>
              </a:xfrm>
              <a:grpFill/>
            </p:grpSpPr>
            <p:sp>
              <p:nvSpPr>
                <p:cNvPr id="161" name="流程圖: 接點 160"/>
                <p:cNvSpPr/>
                <p:nvPr/>
              </p:nvSpPr>
              <p:spPr>
                <a:xfrm>
                  <a:off x="-2772816" y="35730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2" name="流程圖: 接點 161"/>
                <p:cNvSpPr/>
                <p:nvPr/>
              </p:nvSpPr>
              <p:spPr>
                <a:xfrm>
                  <a:off x="-2546147" y="34393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3" name="流程圖: 接點 162"/>
                <p:cNvSpPr/>
                <p:nvPr/>
              </p:nvSpPr>
              <p:spPr>
                <a:xfrm>
                  <a:off x="-2319478" y="36182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4" name="流程圖: 接點 163"/>
                <p:cNvSpPr/>
                <p:nvPr/>
              </p:nvSpPr>
              <p:spPr>
                <a:xfrm>
                  <a:off x="-2113041" y="34419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5" name="流程圖: 接點 164"/>
                <p:cNvSpPr/>
                <p:nvPr/>
              </p:nvSpPr>
              <p:spPr>
                <a:xfrm>
                  <a:off x="-1845087" y="36047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6" name="流程圖: 接點 165"/>
                <p:cNvSpPr/>
                <p:nvPr/>
              </p:nvSpPr>
              <p:spPr>
                <a:xfrm>
                  <a:off x="-1618418" y="33788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7" name="流程圖: 接點 166"/>
                <p:cNvSpPr/>
                <p:nvPr/>
              </p:nvSpPr>
              <p:spPr>
                <a:xfrm>
                  <a:off x="-2948674" y="33297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8" name="流程圖: 接點 167"/>
                <p:cNvSpPr/>
                <p:nvPr/>
              </p:nvSpPr>
              <p:spPr>
                <a:xfrm>
                  <a:off x="-1856596" y="33618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9" name="流程圖: 接點 168"/>
                <p:cNvSpPr/>
                <p:nvPr/>
              </p:nvSpPr>
              <p:spPr>
                <a:xfrm>
                  <a:off x="-3082298" y="36249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0" name="流程圖: 接點 169"/>
                <p:cNvSpPr/>
                <p:nvPr/>
              </p:nvSpPr>
              <p:spPr>
                <a:xfrm>
                  <a:off x="-2722137"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1" name="流程圖: 接點 170"/>
                <p:cNvSpPr/>
                <p:nvPr/>
              </p:nvSpPr>
              <p:spPr>
                <a:xfrm>
                  <a:off x="-3218928"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2" name="流程圖: 接點 171"/>
                <p:cNvSpPr/>
                <p:nvPr/>
              </p:nvSpPr>
              <p:spPr>
                <a:xfrm>
                  <a:off x="-2312493" y="32521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3" name="流程圖: 接點 172"/>
                <p:cNvSpPr/>
                <p:nvPr/>
              </p:nvSpPr>
              <p:spPr>
                <a:xfrm>
                  <a:off x="-1428261" y="36205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4" name="流程圖: 接點 173"/>
                <p:cNvSpPr/>
                <p:nvPr/>
              </p:nvSpPr>
              <p:spPr>
                <a:xfrm>
                  <a:off x="-1217462" y="33945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46" name="群組 145"/>
              <p:cNvGrpSpPr/>
              <p:nvPr/>
            </p:nvGrpSpPr>
            <p:grpSpPr>
              <a:xfrm>
                <a:off x="-5484118" y="5179488"/>
                <a:ext cx="2144927" cy="586573"/>
                <a:chOff x="-5077072" y="3404579"/>
                <a:chExt cx="2144927" cy="586573"/>
              </a:xfrm>
              <a:grpFill/>
            </p:grpSpPr>
            <p:sp>
              <p:nvSpPr>
                <p:cNvPr id="147" name="流程圖: 接點 146"/>
                <p:cNvSpPr/>
                <p:nvPr/>
              </p:nvSpPr>
              <p:spPr>
                <a:xfrm flipV="1">
                  <a:off x="-4630960" y="37254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8" name="流程圖: 接點 147"/>
                <p:cNvSpPr/>
                <p:nvPr/>
              </p:nvSpPr>
              <p:spPr>
                <a:xfrm flipV="1">
                  <a:off x="-4404291" y="35917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9" name="流程圖: 接點 148"/>
                <p:cNvSpPr/>
                <p:nvPr/>
              </p:nvSpPr>
              <p:spPr>
                <a:xfrm flipV="1">
                  <a:off x="-4177622" y="37706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0" name="流程圖: 接點 149"/>
                <p:cNvSpPr/>
                <p:nvPr/>
              </p:nvSpPr>
              <p:spPr>
                <a:xfrm flipV="1">
                  <a:off x="-3971185" y="35943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1" name="流程圖: 接點 150"/>
                <p:cNvSpPr/>
                <p:nvPr/>
              </p:nvSpPr>
              <p:spPr>
                <a:xfrm flipV="1">
                  <a:off x="-3703231" y="37571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2" name="流程圖: 接點 151"/>
                <p:cNvSpPr/>
                <p:nvPr/>
              </p:nvSpPr>
              <p:spPr>
                <a:xfrm flipV="1">
                  <a:off x="-3476562" y="35312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3" name="流程圖: 接點 152"/>
                <p:cNvSpPr/>
                <p:nvPr/>
              </p:nvSpPr>
              <p:spPr>
                <a:xfrm flipV="1">
                  <a:off x="-4806818" y="34821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4" name="流程圖: 接點 153"/>
                <p:cNvSpPr/>
                <p:nvPr/>
              </p:nvSpPr>
              <p:spPr>
                <a:xfrm flipV="1">
                  <a:off x="-3714740" y="35142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5" name="流程圖: 接點 154"/>
                <p:cNvSpPr/>
                <p:nvPr/>
              </p:nvSpPr>
              <p:spPr>
                <a:xfrm flipV="1">
                  <a:off x="-4940442" y="37773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6" name="流程圖: 接點 155"/>
                <p:cNvSpPr/>
                <p:nvPr/>
              </p:nvSpPr>
              <p:spPr>
                <a:xfrm flipV="1">
                  <a:off x="-4580281"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7" name="流程圖: 接點 156"/>
                <p:cNvSpPr/>
                <p:nvPr/>
              </p:nvSpPr>
              <p:spPr>
                <a:xfrm flipV="1">
                  <a:off x="-5077072"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8" name="流程圖: 接點 157"/>
                <p:cNvSpPr/>
                <p:nvPr/>
              </p:nvSpPr>
              <p:spPr>
                <a:xfrm flipV="1">
                  <a:off x="-4170637" y="34045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9" name="流程圖: 接點 158"/>
                <p:cNvSpPr/>
                <p:nvPr/>
              </p:nvSpPr>
              <p:spPr>
                <a:xfrm flipV="1">
                  <a:off x="-3286405" y="37729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0" name="流程圖: 接點 159"/>
                <p:cNvSpPr/>
                <p:nvPr/>
              </p:nvSpPr>
              <p:spPr>
                <a:xfrm flipV="1">
                  <a:off x="-3075606" y="35469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nvGrpSpPr>
            <p:cNvPr id="111" name="群組 110"/>
            <p:cNvGrpSpPr/>
            <p:nvPr/>
          </p:nvGrpSpPr>
          <p:grpSpPr>
            <a:xfrm>
              <a:off x="25685" y="6268343"/>
              <a:ext cx="4435119" cy="601371"/>
              <a:chOff x="-5484118" y="5157192"/>
              <a:chExt cx="4435119" cy="608869"/>
            </a:xfrm>
            <a:grpFill/>
          </p:grpSpPr>
          <p:grpSp>
            <p:nvGrpSpPr>
              <p:cNvPr id="115" name="群組 114"/>
              <p:cNvGrpSpPr/>
              <p:nvPr/>
            </p:nvGrpSpPr>
            <p:grpSpPr>
              <a:xfrm>
                <a:off x="-3193926" y="5157192"/>
                <a:ext cx="2144927" cy="586573"/>
                <a:chOff x="-3218928" y="3252179"/>
                <a:chExt cx="2144927" cy="586573"/>
              </a:xfrm>
              <a:grpFill/>
            </p:grpSpPr>
            <p:sp>
              <p:nvSpPr>
                <p:cNvPr id="131" name="流程圖: 接點 130"/>
                <p:cNvSpPr/>
                <p:nvPr/>
              </p:nvSpPr>
              <p:spPr>
                <a:xfrm>
                  <a:off x="-2772816" y="35730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2" name="流程圖: 接點 131"/>
                <p:cNvSpPr/>
                <p:nvPr/>
              </p:nvSpPr>
              <p:spPr>
                <a:xfrm>
                  <a:off x="-2546147" y="34393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3" name="流程圖: 接點 132"/>
                <p:cNvSpPr/>
                <p:nvPr/>
              </p:nvSpPr>
              <p:spPr>
                <a:xfrm>
                  <a:off x="-2319478" y="36182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4" name="流程圖: 接點 133"/>
                <p:cNvSpPr/>
                <p:nvPr/>
              </p:nvSpPr>
              <p:spPr>
                <a:xfrm>
                  <a:off x="-2113041" y="34419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5" name="流程圖: 接點 134"/>
                <p:cNvSpPr/>
                <p:nvPr/>
              </p:nvSpPr>
              <p:spPr>
                <a:xfrm>
                  <a:off x="-1845087" y="36047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6" name="流程圖: 接點 135"/>
                <p:cNvSpPr/>
                <p:nvPr/>
              </p:nvSpPr>
              <p:spPr>
                <a:xfrm>
                  <a:off x="-1618418" y="33788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7" name="流程圖: 接點 136"/>
                <p:cNvSpPr/>
                <p:nvPr/>
              </p:nvSpPr>
              <p:spPr>
                <a:xfrm>
                  <a:off x="-2948674" y="33297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8" name="流程圖: 接點 137"/>
                <p:cNvSpPr/>
                <p:nvPr/>
              </p:nvSpPr>
              <p:spPr>
                <a:xfrm>
                  <a:off x="-1856596" y="33618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9" name="流程圖: 接點 138"/>
                <p:cNvSpPr/>
                <p:nvPr/>
              </p:nvSpPr>
              <p:spPr>
                <a:xfrm>
                  <a:off x="-3082298" y="36249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0" name="流程圖: 接點 139"/>
                <p:cNvSpPr/>
                <p:nvPr/>
              </p:nvSpPr>
              <p:spPr>
                <a:xfrm>
                  <a:off x="-2722137"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1" name="流程圖: 接點 140"/>
                <p:cNvSpPr/>
                <p:nvPr/>
              </p:nvSpPr>
              <p:spPr>
                <a:xfrm>
                  <a:off x="-3218928"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2" name="流程圖: 接點 141"/>
                <p:cNvSpPr/>
                <p:nvPr/>
              </p:nvSpPr>
              <p:spPr>
                <a:xfrm>
                  <a:off x="-2312493" y="32521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3" name="流程圖: 接點 142"/>
                <p:cNvSpPr/>
                <p:nvPr/>
              </p:nvSpPr>
              <p:spPr>
                <a:xfrm>
                  <a:off x="-1428261" y="36205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4" name="流程圖: 接點 143"/>
                <p:cNvSpPr/>
                <p:nvPr/>
              </p:nvSpPr>
              <p:spPr>
                <a:xfrm>
                  <a:off x="-1217462" y="33945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16" name="群組 115"/>
              <p:cNvGrpSpPr/>
              <p:nvPr/>
            </p:nvGrpSpPr>
            <p:grpSpPr>
              <a:xfrm>
                <a:off x="-5484118" y="5179488"/>
                <a:ext cx="2144927" cy="586573"/>
                <a:chOff x="-5077072" y="3404579"/>
                <a:chExt cx="2144927" cy="586573"/>
              </a:xfrm>
              <a:grpFill/>
            </p:grpSpPr>
            <p:sp>
              <p:nvSpPr>
                <p:cNvPr id="117" name="流程圖: 接點 116"/>
                <p:cNvSpPr/>
                <p:nvPr/>
              </p:nvSpPr>
              <p:spPr>
                <a:xfrm flipV="1">
                  <a:off x="-4630960" y="37254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8" name="流程圖: 接點 117"/>
                <p:cNvSpPr/>
                <p:nvPr/>
              </p:nvSpPr>
              <p:spPr>
                <a:xfrm flipV="1">
                  <a:off x="-4404291" y="35917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9" name="流程圖: 接點 118"/>
                <p:cNvSpPr/>
                <p:nvPr/>
              </p:nvSpPr>
              <p:spPr>
                <a:xfrm flipV="1">
                  <a:off x="-4177622" y="37706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0" name="流程圖: 接點 119"/>
                <p:cNvSpPr/>
                <p:nvPr/>
              </p:nvSpPr>
              <p:spPr>
                <a:xfrm flipV="1">
                  <a:off x="-3971185" y="35943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1" name="流程圖: 接點 120"/>
                <p:cNvSpPr/>
                <p:nvPr/>
              </p:nvSpPr>
              <p:spPr>
                <a:xfrm flipV="1">
                  <a:off x="-3703231" y="37571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2" name="流程圖: 接點 121"/>
                <p:cNvSpPr/>
                <p:nvPr/>
              </p:nvSpPr>
              <p:spPr>
                <a:xfrm flipV="1">
                  <a:off x="-3476562" y="35312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3" name="流程圖: 接點 122"/>
                <p:cNvSpPr/>
                <p:nvPr/>
              </p:nvSpPr>
              <p:spPr>
                <a:xfrm flipV="1">
                  <a:off x="-4806818" y="34821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4" name="流程圖: 接點 123"/>
                <p:cNvSpPr/>
                <p:nvPr/>
              </p:nvSpPr>
              <p:spPr>
                <a:xfrm flipV="1">
                  <a:off x="-3714740" y="35142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5" name="流程圖: 接點 124"/>
                <p:cNvSpPr/>
                <p:nvPr/>
              </p:nvSpPr>
              <p:spPr>
                <a:xfrm flipV="1">
                  <a:off x="-4940442" y="37773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6" name="流程圖: 接點 125"/>
                <p:cNvSpPr/>
                <p:nvPr/>
              </p:nvSpPr>
              <p:spPr>
                <a:xfrm flipV="1">
                  <a:off x="-4580281"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7" name="流程圖: 接點 126"/>
                <p:cNvSpPr/>
                <p:nvPr/>
              </p:nvSpPr>
              <p:spPr>
                <a:xfrm flipV="1">
                  <a:off x="-5077072"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8" name="流程圖: 接點 127"/>
                <p:cNvSpPr/>
                <p:nvPr/>
              </p:nvSpPr>
              <p:spPr>
                <a:xfrm flipV="1">
                  <a:off x="-4170637" y="34045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9" name="流程圖: 接點 128"/>
                <p:cNvSpPr/>
                <p:nvPr/>
              </p:nvSpPr>
              <p:spPr>
                <a:xfrm flipV="1">
                  <a:off x="-3286405" y="37729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0" name="流程圖: 接點 129"/>
                <p:cNvSpPr/>
                <p:nvPr/>
              </p:nvSpPr>
              <p:spPr>
                <a:xfrm flipV="1">
                  <a:off x="-3075606" y="35469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112" name="流程圖: 接點 111"/>
            <p:cNvSpPr/>
            <p:nvPr/>
          </p:nvSpPr>
          <p:spPr>
            <a:xfrm flipV="1">
              <a:off x="2207756"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3" name="流程圖: 接點 112"/>
            <p:cNvSpPr/>
            <p:nvPr/>
          </p:nvSpPr>
          <p:spPr>
            <a:xfrm flipV="1">
              <a:off x="4440004"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4" name="流程圖: 接點 113"/>
            <p:cNvSpPr/>
            <p:nvPr/>
          </p:nvSpPr>
          <p:spPr>
            <a:xfrm flipV="1">
              <a:off x="6744260"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48568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3000"/>
                            </p:stCondLst>
                            <p:childTnLst>
                              <p:par>
                                <p:cTn id="29" presetID="1"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22" grpId="0" animBg="1"/>
      <p:bldP spid="23" grpId="0" animBg="1"/>
      <p:bldP spid="24" grpId="0" animBg="1"/>
      <p:bldP spid="25" grpId="0" animBg="1"/>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圓角矩形 52"/>
          <p:cNvSpPr/>
          <p:nvPr/>
        </p:nvSpPr>
        <p:spPr>
          <a:xfrm>
            <a:off x="5113004" y="2852936"/>
            <a:ext cx="3707468" cy="1929725"/>
          </a:xfrm>
          <a:prstGeom prst="roundRect">
            <a:avLst>
              <a:gd name="adj" fmla="val 5645"/>
            </a:avLst>
          </a:prstGeom>
          <a:solidFill>
            <a:srgbClr val="FFF3E0"/>
          </a:solidFill>
          <a:ln w="38100" cap="rnd">
            <a:noFill/>
          </a:ln>
        </p:spPr>
        <p:txBody>
          <a:bodyPr rtlCol="0" anchor="ctr"/>
          <a:lstStyle/>
          <a:p>
            <a:pPr algn="ctr"/>
            <a:endParaRPr lang="zh-TW" altLang="en-US"/>
          </a:p>
        </p:txBody>
      </p:sp>
      <p:sp>
        <p:nvSpPr>
          <p:cNvPr id="2" name="圓角矩形 1"/>
          <p:cNvSpPr/>
          <p:nvPr/>
        </p:nvSpPr>
        <p:spPr>
          <a:xfrm>
            <a:off x="1187623" y="3318784"/>
            <a:ext cx="3960441" cy="599829"/>
          </a:xfrm>
          <a:prstGeom prst="roundRect">
            <a:avLst/>
          </a:prstGeom>
          <a:solidFill>
            <a:srgbClr val="FFF3E0"/>
          </a:solidFill>
          <a:ln w="38100" cap="rnd">
            <a:noFill/>
          </a:ln>
        </p:spPr>
        <p:txBody>
          <a:bodyPr rtlCol="0" anchor="ctr"/>
          <a:lstStyle/>
          <a:p>
            <a:pPr algn="ctr"/>
            <a:endParaRPr lang="zh-TW" altLang="en-US"/>
          </a:p>
        </p:txBody>
      </p:sp>
      <p:sp>
        <p:nvSpPr>
          <p:cNvPr id="184" name="圓角矩形 183"/>
          <p:cNvSpPr/>
          <p:nvPr/>
        </p:nvSpPr>
        <p:spPr>
          <a:xfrm>
            <a:off x="0" y="0"/>
            <a:ext cx="9144000" cy="1730525"/>
          </a:xfrm>
          <a:prstGeom prst="roundRect">
            <a:avLst>
              <a:gd name="adj" fmla="val 0"/>
            </a:avLst>
          </a:prstGeom>
          <a:solidFill>
            <a:srgbClr val="E65100"/>
          </a:solidFill>
          <a:effectLst>
            <a:outerShdw blurRad="50800" dist="38100" dir="5400000" algn="t" rotWithShape="0">
              <a:prstClr val="black">
                <a:alpha val="10000"/>
              </a:prstClr>
            </a:outerShdw>
          </a:effectLst>
        </p:spPr>
        <p:txBody>
          <a:bodyPr wrap="square" rtlCol="0" anchor="ctr">
            <a:spAutoFit/>
          </a:bodyPr>
          <a:lstStyle/>
          <a:p>
            <a:pPr algn="ctr"/>
            <a:endParaRPr lang="zh-TW" altLang="en-US" sz="2400">
              <a:solidFill>
                <a:srgbClr val="9C27B0"/>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6781791" y="433819"/>
            <a:ext cx="2398721" cy="1015663"/>
          </a:xfrm>
          <a:prstGeom prst="rect">
            <a:avLst/>
          </a:prstGeom>
          <a:noFill/>
        </p:spPr>
        <p:txBody>
          <a:bodyPr wrap="square" rtlCol="0">
            <a:spAutoFit/>
          </a:bodyPr>
          <a:lstStyle/>
          <a:p>
            <a:r>
              <a:rPr lang="zh-TW" altLang="en-US" sz="6000" b="1">
                <a:solidFill>
                  <a:schemeClr val="bg1"/>
                </a:solidFill>
                <a:latin typeface="微軟正黑體" panose="020B0604030504040204" pitchFamily="34" charset="-120"/>
                <a:ea typeface="微軟正黑體" panose="020B0604030504040204" pitchFamily="34" charset="-120"/>
              </a:rPr>
              <a:t>目錄</a:t>
            </a:r>
          </a:p>
        </p:txBody>
      </p:sp>
      <p:sp>
        <p:nvSpPr>
          <p:cNvPr id="34" name="矩形 33"/>
          <p:cNvSpPr/>
          <p:nvPr/>
        </p:nvSpPr>
        <p:spPr>
          <a:xfrm>
            <a:off x="6485222" y="602725"/>
            <a:ext cx="202295" cy="663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5" name="文字方塊 24"/>
          <p:cNvSpPr txBox="1"/>
          <p:nvPr/>
        </p:nvSpPr>
        <p:spPr>
          <a:xfrm>
            <a:off x="1293955" y="3374246"/>
            <a:ext cx="3743005"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貳、新課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修歷程</a:t>
            </a:r>
          </a:p>
        </p:txBody>
      </p:sp>
      <p:sp>
        <p:nvSpPr>
          <p:cNvPr id="26" name="文字方塊 25"/>
          <p:cNvSpPr txBox="1"/>
          <p:nvPr/>
        </p:nvSpPr>
        <p:spPr>
          <a:xfrm>
            <a:off x="1266224" y="4040021"/>
            <a:ext cx="4008714"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參、新課</a:t>
            </a:r>
            <a:r>
              <a:rPr lang="zh-TW" altLang="en-US" sz="2800" b="1">
                <a:latin typeface="微軟正黑體" panose="020B0604030504040204" pitchFamily="34" charset="-120"/>
                <a:ea typeface="微軟正黑體" panose="020B0604030504040204" pitchFamily="34" charset="-120"/>
              </a:rPr>
              <a:t>綱的重要</a:t>
            </a:r>
            <a:r>
              <a:rPr lang="zh-TW" altLang="en-US" sz="2800" b="1" dirty="0">
                <a:latin typeface="微軟正黑體" panose="020B0604030504040204" pitchFamily="34" charset="-120"/>
                <a:ea typeface="微軟正黑體" panose="020B0604030504040204" pitchFamily="34" charset="-120"/>
              </a:rPr>
              <a:t>內涵</a:t>
            </a:r>
          </a:p>
        </p:txBody>
      </p:sp>
      <p:sp>
        <p:nvSpPr>
          <p:cNvPr id="32" name="文字方塊 31"/>
          <p:cNvSpPr txBox="1"/>
          <p:nvPr/>
        </p:nvSpPr>
        <p:spPr>
          <a:xfrm>
            <a:off x="1293955" y="2735503"/>
            <a:ext cx="3743005"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壹、新課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修背景</a:t>
            </a:r>
          </a:p>
        </p:txBody>
      </p:sp>
      <p:sp>
        <p:nvSpPr>
          <p:cNvPr id="6" name="矩形 5"/>
          <p:cNvSpPr/>
          <p:nvPr/>
        </p:nvSpPr>
        <p:spPr>
          <a:xfrm>
            <a:off x="2771800" y="542787"/>
            <a:ext cx="3523481" cy="830997"/>
          </a:xfrm>
          <a:prstGeom prst="rect">
            <a:avLst/>
          </a:prstGeom>
        </p:spPr>
        <p:txBody>
          <a:bodyPr wrap="square">
            <a:spAutoFit/>
          </a:bodyPr>
          <a:lstStyle/>
          <a:p>
            <a:pPr algn="r"/>
            <a:r>
              <a:rPr lang="zh-TW" altLang="en-US" sz="2400" b="1">
                <a:solidFill>
                  <a:schemeClr val="bg1"/>
                </a:solidFill>
                <a:latin typeface="微軟正黑體" panose="020B0604030504040204" pitchFamily="34" charset="-120"/>
                <a:ea typeface="微軟正黑體" panose="020B0604030504040204" pitchFamily="34" charset="-120"/>
              </a:rPr>
              <a:t>十二年國民基本教育</a:t>
            </a:r>
          </a:p>
          <a:p>
            <a:pPr algn="r"/>
            <a:r>
              <a:rPr lang="zh-TW" altLang="en-US" sz="2400" b="1">
                <a:solidFill>
                  <a:schemeClr val="bg1"/>
                </a:solidFill>
                <a:latin typeface="微軟正黑體" panose="020B0604030504040204" pitchFamily="34" charset="-120"/>
                <a:ea typeface="微軟正黑體" panose="020B0604030504040204" pitchFamily="34" charset="-120"/>
              </a:rPr>
              <a:t>課程綱要總綱宣講</a:t>
            </a:r>
          </a:p>
        </p:txBody>
      </p:sp>
      <p:pic>
        <p:nvPicPr>
          <p:cNvPr id="87" name="圖片 86"/>
          <p:cNvPicPr>
            <a:picLocks noChangeAspect="1"/>
          </p:cNvPicPr>
          <p:nvPr/>
        </p:nvPicPr>
        <p:blipFill rotWithShape="1">
          <a:blip r:embed="rId3">
            <a:extLst>
              <a:ext uri="{28A0092B-C50C-407E-A947-70E740481C1C}">
                <a14:useLocalDpi xmlns:a14="http://schemas.microsoft.com/office/drawing/2010/main"/>
              </a:ext>
            </a:extLst>
          </a:blip>
          <a:srcRect l="5238" r="70154" b="72050"/>
          <a:stretch/>
        </p:blipFill>
        <p:spPr>
          <a:xfrm>
            <a:off x="432596" y="3158130"/>
            <a:ext cx="1033993" cy="880842"/>
          </a:xfrm>
          <a:prstGeom prst="rect">
            <a:avLst/>
          </a:prstGeom>
          <a:effectLst>
            <a:outerShdw blurRad="50800" dist="38100" dir="5400000" algn="t" rotWithShape="0">
              <a:prstClr val="black">
                <a:alpha val="10000"/>
              </a:prstClr>
            </a:outerShdw>
          </a:effectLst>
        </p:spPr>
      </p:pic>
      <p:sp>
        <p:nvSpPr>
          <p:cNvPr id="52" name="文字方塊 51"/>
          <p:cNvSpPr txBox="1"/>
          <p:nvPr/>
        </p:nvSpPr>
        <p:spPr>
          <a:xfrm>
            <a:off x="5381271" y="2960401"/>
            <a:ext cx="3223178" cy="1723549"/>
          </a:xfrm>
          <a:prstGeom prst="rect">
            <a:avLst/>
          </a:prstGeom>
          <a:noFill/>
        </p:spPr>
        <p:txBody>
          <a:bodyPr wrap="square">
            <a:spAutoFit/>
          </a:bodyPr>
          <a:lstStyle/>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一、新課綱研修機制</a:t>
            </a:r>
          </a:p>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二、總綱公布</a:t>
            </a:r>
          </a:p>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三、十二年國民基本</a:t>
            </a:r>
            <a:r>
              <a:rPr lang="en-US" altLang="zh-TW" sz="2400">
                <a:latin typeface="微軟正黑體" panose="020B0604030504040204" pitchFamily="34" charset="-120"/>
                <a:ea typeface="微軟正黑體" panose="020B0604030504040204" pitchFamily="34" charset="-120"/>
              </a:rPr>
              <a:t/>
            </a:r>
            <a:br>
              <a:rPr lang="en-US" altLang="zh-TW" sz="2400">
                <a:latin typeface="微軟正黑體" panose="020B0604030504040204" pitchFamily="34" charset="-120"/>
                <a:ea typeface="微軟正黑體" panose="020B0604030504040204" pitchFamily="34" charset="-120"/>
              </a:rPr>
            </a:br>
            <a:r>
              <a:rPr lang="en-US" altLang="zh-TW" sz="2400">
                <a:latin typeface="微軟正黑體" panose="020B0604030504040204" pitchFamily="34" charset="-120"/>
                <a:ea typeface="微軟正黑體" panose="020B0604030504040204" pitchFamily="34" charset="-120"/>
              </a:rPr>
              <a:t>        </a:t>
            </a:r>
            <a:r>
              <a:rPr lang="zh-TW" altLang="en-US" sz="2400">
                <a:latin typeface="微軟正黑體" panose="020B0604030504040204" pitchFamily="34" charset="-120"/>
                <a:ea typeface="微軟正黑體" panose="020B0604030504040204" pitchFamily="34" charset="-120"/>
              </a:rPr>
              <a:t>教育課程綱要</a:t>
            </a:r>
          </a:p>
        </p:txBody>
      </p:sp>
      <p:grpSp>
        <p:nvGrpSpPr>
          <p:cNvPr id="54" name="群組 53"/>
          <p:cNvGrpSpPr/>
          <p:nvPr/>
        </p:nvGrpSpPr>
        <p:grpSpPr>
          <a:xfrm>
            <a:off x="6727054" y="5040739"/>
            <a:ext cx="1051764" cy="1324950"/>
            <a:chOff x="5824492" y="2760936"/>
            <a:chExt cx="2627381" cy="3309818"/>
          </a:xfrm>
        </p:grpSpPr>
        <p:grpSp>
          <p:nvGrpSpPr>
            <p:cNvPr id="55" name="群組 54"/>
            <p:cNvGrpSpPr/>
            <p:nvPr/>
          </p:nvGrpSpPr>
          <p:grpSpPr>
            <a:xfrm>
              <a:off x="5824492" y="2760936"/>
              <a:ext cx="2627381" cy="1690147"/>
              <a:chOff x="5771788" y="3043525"/>
              <a:chExt cx="514470" cy="294608"/>
            </a:xfrm>
            <a:solidFill>
              <a:srgbClr val="FFB74D"/>
            </a:solidFill>
            <a:effectLst>
              <a:outerShdw blurRad="50800" dist="38100" dir="5400000" algn="t" rotWithShape="0">
                <a:prstClr val="black">
                  <a:alpha val="20000"/>
                </a:prstClr>
              </a:outerShdw>
            </a:effectLst>
          </p:grpSpPr>
          <p:grpSp>
            <p:nvGrpSpPr>
              <p:cNvPr id="90" name="群組 89"/>
              <p:cNvGrpSpPr/>
              <p:nvPr/>
            </p:nvGrpSpPr>
            <p:grpSpPr>
              <a:xfrm>
                <a:off x="5771788" y="3043525"/>
                <a:ext cx="514470" cy="294608"/>
                <a:chOff x="1475656" y="2780928"/>
                <a:chExt cx="6248400" cy="3578101"/>
              </a:xfrm>
              <a:grpFill/>
            </p:grpSpPr>
            <p:sp>
              <p:nvSpPr>
                <p:cNvPr id="99" name="手繪多邊形 98"/>
                <p:cNvSpPr/>
                <p:nvPr/>
              </p:nvSpPr>
              <p:spPr>
                <a:xfrm>
                  <a:off x="1475656" y="2781301"/>
                  <a:ext cx="6248400" cy="3577728"/>
                </a:xfrm>
                <a:custGeom>
                  <a:avLst/>
                  <a:gdLst>
                    <a:gd name="connsiteX0" fmla="*/ 279400 w 6400800"/>
                    <a:gd name="connsiteY0" fmla="*/ 0 h 3581400"/>
                    <a:gd name="connsiteX1" fmla="*/ 38100 w 6400800"/>
                    <a:gd name="connsiteY1" fmla="*/ 317500 h 3581400"/>
                    <a:gd name="connsiteX2" fmla="*/ 0 w 6400800"/>
                    <a:gd name="connsiteY2" fmla="*/ 3238500 h 3581400"/>
                    <a:gd name="connsiteX3" fmla="*/ 2921000 w 6400800"/>
                    <a:gd name="connsiteY3" fmla="*/ 3581400 h 3581400"/>
                    <a:gd name="connsiteX4" fmla="*/ 3492500 w 6400800"/>
                    <a:gd name="connsiteY4" fmla="*/ 3568700 h 3581400"/>
                    <a:gd name="connsiteX5" fmla="*/ 6400800 w 6400800"/>
                    <a:gd name="connsiteY5" fmla="*/ 3251200 h 3581400"/>
                    <a:gd name="connsiteX6" fmla="*/ 6400800 w 6400800"/>
                    <a:gd name="connsiteY6" fmla="*/ 368300 h 3581400"/>
                    <a:gd name="connsiteX7" fmla="*/ 6045200 w 6400800"/>
                    <a:gd name="connsiteY7" fmla="*/ 25400 h 3581400"/>
                    <a:gd name="connsiteX8" fmla="*/ 3759200 w 6400800"/>
                    <a:gd name="connsiteY8" fmla="*/ 647700 h 3581400"/>
                    <a:gd name="connsiteX9" fmla="*/ 825500 w 6400800"/>
                    <a:gd name="connsiteY9" fmla="*/ 469900 h 3581400"/>
                    <a:gd name="connsiteX10" fmla="*/ 279400 w 6400800"/>
                    <a:gd name="connsiteY10" fmla="*/ 0 h 3581400"/>
                    <a:gd name="connsiteX0" fmla="*/ 279400 w 6400800"/>
                    <a:gd name="connsiteY0" fmla="*/ 0 h 3635119"/>
                    <a:gd name="connsiteX1" fmla="*/ 38100 w 6400800"/>
                    <a:gd name="connsiteY1" fmla="*/ 317500 h 3635119"/>
                    <a:gd name="connsiteX2" fmla="*/ 0 w 6400800"/>
                    <a:gd name="connsiteY2" fmla="*/ 3238500 h 3635119"/>
                    <a:gd name="connsiteX3" fmla="*/ 2921000 w 6400800"/>
                    <a:gd name="connsiteY3" fmla="*/ 3581400 h 3635119"/>
                    <a:gd name="connsiteX4" fmla="*/ 3492500 w 6400800"/>
                    <a:gd name="connsiteY4" fmla="*/ 3568700 h 3635119"/>
                    <a:gd name="connsiteX5" fmla="*/ 6400800 w 6400800"/>
                    <a:gd name="connsiteY5" fmla="*/ 3251200 h 3635119"/>
                    <a:gd name="connsiteX6" fmla="*/ 6400800 w 6400800"/>
                    <a:gd name="connsiteY6" fmla="*/ 368300 h 3635119"/>
                    <a:gd name="connsiteX7" fmla="*/ 6045200 w 6400800"/>
                    <a:gd name="connsiteY7" fmla="*/ 25400 h 3635119"/>
                    <a:gd name="connsiteX8" fmla="*/ 3759200 w 6400800"/>
                    <a:gd name="connsiteY8" fmla="*/ 647700 h 3635119"/>
                    <a:gd name="connsiteX9" fmla="*/ 825500 w 6400800"/>
                    <a:gd name="connsiteY9" fmla="*/ 469900 h 3635119"/>
                    <a:gd name="connsiteX10" fmla="*/ 279400 w 6400800"/>
                    <a:gd name="connsiteY10" fmla="*/ 0 h 3635119"/>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759200 w 6400800"/>
                    <a:gd name="connsiteY8" fmla="*/ 6477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3246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324600"/>
                    <a:gd name="connsiteY0" fmla="*/ 0 h 3656926"/>
                    <a:gd name="connsiteX1" fmla="*/ 38100 w 6324600"/>
                    <a:gd name="connsiteY1" fmla="*/ 317500 h 3656926"/>
                    <a:gd name="connsiteX2" fmla="*/ 0 w 6324600"/>
                    <a:gd name="connsiteY2" fmla="*/ 3238500 h 3656926"/>
                    <a:gd name="connsiteX3" fmla="*/ 2921000 w 6324600"/>
                    <a:gd name="connsiteY3" fmla="*/ 3581400 h 3656926"/>
                    <a:gd name="connsiteX4" fmla="*/ 3492500 w 6324600"/>
                    <a:gd name="connsiteY4" fmla="*/ 3568700 h 3656926"/>
                    <a:gd name="connsiteX5" fmla="*/ 6299200 w 6324600"/>
                    <a:gd name="connsiteY5" fmla="*/ 3251200 h 3656926"/>
                    <a:gd name="connsiteX6" fmla="*/ 6324600 w 6324600"/>
                    <a:gd name="connsiteY6" fmla="*/ 368300 h 3656926"/>
                    <a:gd name="connsiteX7" fmla="*/ 6045200 w 6324600"/>
                    <a:gd name="connsiteY7" fmla="*/ 25400 h 3656926"/>
                    <a:gd name="connsiteX8" fmla="*/ 3390900 w 6324600"/>
                    <a:gd name="connsiteY8" fmla="*/ 292100 h 3656926"/>
                    <a:gd name="connsiteX9" fmla="*/ 863600 w 6324600"/>
                    <a:gd name="connsiteY9" fmla="*/ 177800 h 3656926"/>
                    <a:gd name="connsiteX10" fmla="*/ 279400 w 6324600"/>
                    <a:gd name="connsiteY10" fmla="*/ 0 h 3656926"/>
                    <a:gd name="connsiteX0" fmla="*/ 279400 w 6324600"/>
                    <a:gd name="connsiteY0" fmla="*/ 0 h 3619086"/>
                    <a:gd name="connsiteX1" fmla="*/ 38100 w 6324600"/>
                    <a:gd name="connsiteY1" fmla="*/ 317500 h 3619086"/>
                    <a:gd name="connsiteX2" fmla="*/ 0 w 6324600"/>
                    <a:gd name="connsiteY2" fmla="*/ 3238500 h 3619086"/>
                    <a:gd name="connsiteX3" fmla="*/ 2921000 w 6324600"/>
                    <a:gd name="connsiteY3" fmla="*/ 3581400 h 3619086"/>
                    <a:gd name="connsiteX4" fmla="*/ 3543300 w 6324600"/>
                    <a:gd name="connsiteY4" fmla="*/ 3479800 h 3619086"/>
                    <a:gd name="connsiteX5" fmla="*/ 6299200 w 6324600"/>
                    <a:gd name="connsiteY5" fmla="*/ 3251200 h 3619086"/>
                    <a:gd name="connsiteX6" fmla="*/ 6324600 w 6324600"/>
                    <a:gd name="connsiteY6" fmla="*/ 368300 h 3619086"/>
                    <a:gd name="connsiteX7" fmla="*/ 6045200 w 6324600"/>
                    <a:gd name="connsiteY7" fmla="*/ 25400 h 3619086"/>
                    <a:gd name="connsiteX8" fmla="*/ 3390900 w 6324600"/>
                    <a:gd name="connsiteY8" fmla="*/ 292100 h 3619086"/>
                    <a:gd name="connsiteX9" fmla="*/ 863600 w 6324600"/>
                    <a:gd name="connsiteY9" fmla="*/ 177800 h 3619086"/>
                    <a:gd name="connsiteX10" fmla="*/ 279400 w 6324600"/>
                    <a:gd name="connsiteY10" fmla="*/ 0 h 3619086"/>
                    <a:gd name="connsiteX0" fmla="*/ 279400 w 6324600"/>
                    <a:gd name="connsiteY0" fmla="*/ 0 h 3562899"/>
                    <a:gd name="connsiteX1" fmla="*/ 38100 w 6324600"/>
                    <a:gd name="connsiteY1" fmla="*/ 317500 h 3562899"/>
                    <a:gd name="connsiteX2" fmla="*/ 0 w 6324600"/>
                    <a:gd name="connsiteY2" fmla="*/ 3238500 h 3562899"/>
                    <a:gd name="connsiteX3" fmla="*/ 2933700 w 6324600"/>
                    <a:gd name="connsiteY3" fmla="*/ 3479800 h 3562899"/>
                    <a:gd name="connsiteX4" fmla="*/ 3543300 w 6324600"/>
                    <a:gd name="connsiteY4" fmla="*/ 3479800 h 3562899"/>
                    <a:gd name="connsiteX5" fmla="*/ 6299200 w 6324600"/>
                    <a:gd name="connsiteY5" fmla="*/ 3251200 h 3562899"/>
                    <a:gd name="connsiteX6" fmla="*/ 6324600 w 6324600"/>
                    <a:gd name="connsiteY6" fmla="*/ 368300 h 3562899"/>
                    <a:gd name="connsiteX7" fmla="*/ 6045200 w 6324600"/>
                    <a:gd name="connsiteY7" fmla="*/ 25400 h 3562899"/>
                    <a:gd name="connsiteX8" fmla="*/ 3390900 w 6324600"/>
                    <a:gd name="connsiteY8" fmla="*/ 292100 h 3562899"/>
                    <a:gd name="connsiteX9" fmla="*/ 863600 w 6324600"/>
                    <a:gd name="connsiteY9" fmla="*/ 177800 h 3562899"/>
                    <a:gd name="connsiteX10" fmla="*/ 279400 w 6324600"/>
                    <a:gd name="connsiteY10" fmla="*/ 0 h 3562899"/>
                    <a:gd name="connsiteX0" fmla="*/ 241300 w 6286500"/>
                    <a:gd name="connsiteY0" fmla="*/ 0 h 3562899"/>
                    <a:gd name="connsiteX1" fmla="*/ 0 w 6286500"/>
                    <a:gd name="connsiteY1" fmla="*/ 317500 h 3562899"/>
                    <a:gd name="connsiteX2" fmla="*/ 12700 w 6286500"/>
                    <a:gd name="connsiteY2" fmla="*/ 3149600 h 3562899"/>
                    <a:gd name="connsiteX3" fmla="*/ 2895600 w 6286500"/>
                    <a:gd name="connsiteY3" fmla="*/ 3479800 h 3562899"/>
                    <a:gd name="connsiteX4" fmla="*/ 3505200 w 6286500"/>
                    <a:gd name="connsiteY4" fmla="*/ 3479800 h 3562899"/>
                    <a:gd name="connsiteX5" fmla="*/ 6261100 w 6286500"/>
                    <a:gd name="connsiteY5" fmla="*/ 3251200 h 3562899"/>
                    <a:gd name="connsiteX6" fmla="*/ 6286500 w 6286500"/>
                    <a:gd name="connsiteY6" fmla="*/ 368300 h 3562899"/>
                    <a:gd name="connsiteX7" fmla="*/ 6007100 w 6286500"/>
                    <a:gd name="connsiteY7" fmla="*/ 25400 h 3562899"/>
                    <a:gd name="connsiteX8" fmla="*/ 3352800 w 6286500"/>
                    <a:gd name="connsiteY8" fmla="*/ 292100 h 3562899"/>
                    <a:gd name="connsiteX9" fmla="*/ 825500 w 6286500"/>
                    <a:gd name="connsiteY9" fmla="*/ 177800 h 3562899"/>
                    <a:gd name="connsiteX10" fmla="*/ 241300 w 6286500"/>
                    <a:gd name="connsiteY10" fmla="*/ 0 h 3562899"/>
                    <a:gd name="connsiteX0" fmla="*/ 228968 w 6274168"/>
                    <a:gd name="connsiteY0" fmla="*/ 0 h 3562899"/>
                    <a:gd name="connsiteX1" fmla="*/ 25768 w 6274168"/>
                    <a:gd name="connsiteY1" fmla="*/ 304800 h 3562899"/>
                    <a:gd name="connsiteX2" fmla="*/ 368 w 6274168"/>
                    <a:gd name="connsiteY2" fmla="*/ 3149600 h 3562899"/>
                    <a:gd name="connsiteX3" fmla="*/ 2883268 w 6274168"/>
                    <a:gd name="connsiteY3" fmla="*/ 3479800 h 3562899"/>
                    <a:gd name="connsiteX4" fmla="*/ 3492868 w 6274168"/>
                    <a:gd name="connsiteY4" fmla="*/ 3479800 h 3562899"/>
                    <a:gd name="connsiteX5" fmla="*/ 6248768 w 6274168"/>
                    <a:gd name="connsiteY5" fmla="*/ 3251200 h 3562899"/>
                    <a:gd name="connsiteX6" fmla="*/ 6274168 w 6274168"/>
                    <a:gd name="connsiteY6" fmla="*/ 368300 h 3562899"/>
                    <a:gd name="connsiteX7" fmla="*/ 5994768 w 6274168"/>
                    <a:gd name="connsiteY7" fmla="*/ 25400 h 3562899"/>
                    <a:gd name="connsiteX8" fmla="*/ 3340468 w 6274168"/>
                    <a:gd name="connsiteY8" fmla="*/ 292100 h 3562899"/>
                    <a:gd name="connsiteX9" fmla="*/ 813168 w 6274168"/>
                    <a:gd name="connsiteY9" fmla="*/ 177800 h 3562899"/>
                    <a:gd name="connsiteX10" fmla="*/ 228968 w 6274168"/>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69000 w 6248400"/>
                    <a:gd name="connsiteY7" fmla="*/ 25400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6003871 w 6248400"/>
                    <a:gd name="connsiteY7" fmla="*/ 6027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7830"/>
                    <a:gd name="connsiteX1" fmla="*/ 0 w 6248400"/>
                    <a:gd name="connsiteY1" fmla="*/ 304800 h 3567830"/>
                    <a:gd name="connsiteX2" fmla="*/ 12700 w 6248400"/>
                    <a:gd name="connsiteY2" fmla="*/ 3149600 h 3567830"/>
                    <a:gd name="connsiteX3" fmla="*/ 2857500 w 6248400"/>
                    <a:gd name="connsiteY3" fmla="*/ 3479800 h 3567830"/>
                    <a:gd name="connsiteX4" fmla="*/ 3467100 w 6248400"/>
                    <a:gd name="connsiteY4" fmla="*/ 3479800 h 3567830"/>
                    <a:gd name="connsiteX5" fmla="*/ 6223000 w 6248400"/>
                    <a:gd name="connsiteY5" fmla="*/ 3251200 h 3567830"/>
                    <a:gd name="connsiteX6" fmla="*/ 6248400 w 6248400"/>
                    <a:gd name="connsiteY6" fmla="*/ 368300 h 3567830"/>
                    <a:gd name="connsiteX7" fmla="*/ 5996122 w 6248400"/>
                    <a:gd name="connsiteY7" fmla="*/ 9902 h 3567830"/>
                    <a:gd name="connsiteX8" fmla="*/ 3186839 w 6248400"/>
                    <a:gd name="connsiteY8" fmla="*/ 264978 h 3567830"/>
                    <a:gd name="connsiteX9" fmla="*/ 787400 w 6248400"/>
                    <a:gd name="connsiteY9" fmla="*/ 177800 h 3567830"/>
                    <a:gd name="connsiteX10" fmla="*/ 203200 w 6248400"/>
                    <a:gd name="connsiteY10" fmla="*/ 0 h 3567830"/>
                    <a:gd name="connsiteX0" fmla="*/ 203200 w 6248400"/>
                    <a:gd name="connsiteY0" fmla="*/ 0 h 3584379"/>
                    <a:gd name="connsiteX1" fmla="*/ 0 w 6248400"/>
                    <a:gd name="connsiteY1" fmla="*/ 304800 h 3584379"/>
                    <a:gd name="connsiteX2" fmla="*/ 12700 w 6248400"/>
                    <a:gd name="connsiteY2" fmla="*/ 3149600 h 3584379"/>
                    <a:gd name="connsiteX3" fmla="*/ 2857500 w 6248400"/>
                    <a:gd name="connsiteY3" fmla="*/ 3479800 h 3584379"/>
                    <a:gd name="connsiteX4" fmla="*/ 3467100 w 6248400"/>
                    <a:gd name="connsiteY4" fmla="*/ 3479800 h 3584379"/>
                    <a:gd name="connsiteX5" fmla="*/ 6223000 w 6248400"/>
                    <a:gd name="connsiteY5" fmla="*/ 3251200 h 3584379"/>
                    <a:gd name="connsiteX6" fmla="*/ 6248400 w 6248400"/>
                    <a:gd name="connsiteY6" fmla="*/ 368300 h 3584379"/>
                    <a:gd name="connsiteX7" fmla="*/ 5996122 w 6248400"/>
                    <a:gd name="connsiteY7" fmla="*/ 9902 h 3584379"/>
                    <a:gd name="connsiteX8" fmla="*/ 3186839 w 6248400"/>
                    <a:gd name="connsiteY8" fmla="*/ 264978 h 3584379"/>
                    <a:gd name="connsiteX9" fmla="*/ 787400 w 6248400"/>
                    <a:gd name="connsiteY9" fmla="*/ 177800 h 3584379"/>
                    <a:gd name="connsiteX10" fmla="*/ 203200 w 6248400"/>
                    <a:gd name="connsiteY10" fmla="*/ 0 h 3584379"/>
                    <a:gd name="connsiteX0" fmla="*/ 203200 w 6248400"/>
                    <a:gd name="connsiteY0" fmla="*/ 0 h 3581680"/>
                    <a:gd name="connsiteX1" fmla="*/ 0 w 6248400"/>
                    <a:gd name="connsiteY1" fmla="*/ 304800 h 3581680"/>
                    <a:gd name="connsiteX2" fmla="*/ 12700 w 6248400"/>
                    <a:gd name="connsiteY2" fmla="*/ 3149600 h 3581680"/>
                    <a:gd name="connsiteX3" fmla="*/ 2857500 w 6248400"/>
                    <a:gd name="connsiteY3" fmla="*/ 3479800 h 3581680"/>
                    <a:gd name="connsiteX4" fmla="*/ 3467100 w 6248400"/>
                    <a:gd name="connsiteY4" fmla="*/ 3479800 h 3581680"/>
                    <a:gd name="connsiteX5" fmla="*/ 6223000 w 6248400"/>
                    <a:gd name="connsiteY5" fmla="*/ 3251200 h 3581680"/>
                    <a:gd name="connsiteX6" fmla="*/ 6248400 w 6248400"/>
                    <a:gd name="connsiteY6" fmla="*/ 368300 h 3581680"/>
                    <a:gd name="connsiteX7" fmla="*/ 5996122 w 6248400"/>
                    <a:gd name="connsiteY7" fmla="*/ 9902 h 3581680"/>
                    <a:gd name="connsiteX8" fmla="*/ 3186839 w 6248400"/>
                    <a:gd name="connsiteY8" fmla="*/ 264978 h 3581680"/>
                    <a:gd name="connsiteX9" fmla="*/ 787400 w 6248400"/>
                    <a:gd name="connsiteY9" fmla="*/ 177800 h 3581680"/>
                    <a:gd name="connsiteX10" fmla="*/ 203200 w 6248400"/>
                    <a:gd name="connsiteY10" fmla="*/ 0 h 3581680"/>
                    <a:gd name="connsiteX0" fmla="*/ 203200 w 6248400"/>
                    <a:gd name="connsiteY0" fmla="*/ 0 h 3577728"/>
                    <a:gd name="connsiteX1" fmla="*/ 0 w 6248400"/>
                    <a:gd name="connsiteY1" fmla="*/ 304800 h 3577728"/>
                    <a:gd name="connsiteX2" fmla="*/ 12700 w 6248400"/>
                    <a:gd name="connsiteY2" fmla="*/ 3149600 h 3577728"/>
                    <a:gd name="connsiteX3" fmla="*/ 2857500 w 6248400"/>
                    <a:gd name="connsiteY3" fmla="*/ 3479800 h 3577728"/>
                    <a:gd name="connsiteX4" fmla="*/ 3467100 w 6248400"/>
                    <a:gd name="connsiteY4" fmla="*/ 3479800 h 3577728"/>
                    <a:gd name="connsiteX5" fmla="*/ 6223000 w 6248400"/>
                    <a:gd name="connsiteY5" fmla="*/ 3251200 h 3577728"/>
                    <a:gd name="connsiteX6" fmla="*/ 6248400 w 6248400"/>
                    <a:gd name="connsiteY6" fmla="*/ 368300 h 3577728"/>
                    <a:gd name="connsiteX7" fmla="*/ 5996122 w 6248400"/>
                    <a:gd name="connsiteY7" fmla="*/ 9902 h 3577728"/>
                    <a:gd name="connsiteX8" fmla="*/ 3186839 w 6248400"/>
                    <a:gd name="connsiteY8" fmla="*/ 264978 h 3577728"/>
                    <a:gd name="connsiteX9" fmla="*/ 787400 w 6248400"/>
                    <a:gd name="connsiteY9" fmla="*/ 177800 h 3577728"/>
                    <a:gd name="connsiteX10" fmla="*/ 203200 w 6248400"/>
                    <a:gd name="connsiteY10" fmla="*/ 0 h 35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3577728">
                      <a:moveTo>
                        <a:pt x="203200" y="0"/>
                      </a:moveTo>
                      <a:lnTo>
                        <a:pt x="0" y="304800"/>
                      </a:lnTo>
                      <a:cubicBezTo>
                        <a:pt x="4233" y="1248833"/>
                        <a:pt x="8467" y="2205567"/>
                        <a:pt x="12700" y="3149600"/>
                      </a:cubicBezTo>
                      <a:lnTo>
                        <a:pt x="2857500" y="3479800"/>
                      </a:lnTo>
                      <a:cubicBezTo>
                        <a:pt x="3078996" y="3582764"/>
                        <a:pt x="3151537" y="3635357"/>
                        <a:pt x="3467100" y="3479800"/>
                      </a:cubicBezTo>
                      <a:lnTo>
                        <a:pt x="6223000" y="3251200"/>
                      </a:lnTo>
                      <a:lnTo>
                        <a:pt x="6248400" y="368300"/>
                      </a:lnTo>
                      <a:lnTo>
                        <a:pt x="5996122" y="9902"/>
                      </a:lnTo>
                      <a:lnTo>
                        <a:pt x="3186839" y="264978"/>
                      </a:lnTo>
                      <a:cubicBezTo>
                        <a:pt x="2972589" y="268206"/>
                        <a:pt x="1595967" y="266700"/>
                        <a:pt x="787400" y="177800"/>
                      </a:cubicBezTo>
                      <a:lnTo>
                        <a:pt x="203200" y="0"/>
                      </a:ln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0" name="手繪多邊形 99"/>
                <p:cNvSpPr/>
                <p:nvPr/>
              </p:nvSpPr>
              <p:spPr>
                <a:xfrm flipH="1">
                  <a:off x="4639632" y="2780928"/>
                  <a:ext cx="2832100" cy="33020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 name="connsiteX0" fmla="*/ 2819400 w 2832100"/>
                    <a:gd name="connsiteY0" fmla="*/ 3302000 h 3302000"/>
                    <a:gd name="connsiteX1" fmla="*/ 2832100 w 2832100"/>
                    <a:gd name="connsiteY1" fmla="*/ 266700 h 3302000"/>
                    <a:gd name="connsiteX2" fmla="*/ 0 w 2832100"/>
                    <a:gd name="connsiteY2" fmla="*/ 0 h 3302000"/>
                    <a:gd name="connsiteX3" fmla="*/ 12700 w 2832100"/>
                    <a:gd name="connsiteY3" fmla="*/ 3009900 h 3302000"/>
                    <a:gd name="connsiteX4" fmla="*/ 2819400 w 2832100"/>
                    <a:gd name="connsiteY4" fmla="*/ 330200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3302000">
                      <a:moveTo>
                        <a:pt x="2819400" y="3302000"/>
                      </a:moveTo>
                      <a:cubicBezTo>
                        <a:pt x="2823633" y="2290233"/>
                        <a:pt x="2827867" y="1278467"/>
                        <a:pt x="2832100" y="266700"/>
                      </a:cubicBezTo>
                      <a:lnTo>
                        <a:pt x="0" y="0"/>
                      </a:lnTo>
                      <a:cubicBezTo>
                        <a:pt x="4233" y="1003300"/>
                        <a:pt x="8467" y="2006600"/>
                        <a:pt x="12700" y="3009900"/>
                      </a:cubicBezTo>
                      <a:lnTo>
                        <a:pt x="2819400" y="33020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1" name="手繪多邊形 100"/>
                <p:cNvSpPr/>
                <p:nvPr/>
              </p:nvSpPr>
              <p:spPr>
                <a:xfrm>
                  <a:off x="1706209" y="2780928"/>
                  <a:ext cx="2857500" cy="33147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3314700">
                      <a:moveTo>
                        <a:pt x="2857500" y="3314700"/>
                      </a:moveTo>
                      <a:lnTo>
                        <a:pt x="2832100" y="266700"/>
                      </a:lnTo>
                      <a:lnTo>
                        <a:pt x="0" y="0"/>
                      </a:lnTo>
                      <a:cubicBezTo>
                        <a:pt x="4233" y="1003300"/>
                        <a:pt x="8467" y="2006600"/>
                        <a:pt x="12700" y="3009900"/>
                      </a:cubicBezTo>
                      <a:lnTo>
                        <a:pt x="2857500" y="33147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91" name="群組 90"/>
              <p:cNvGrpSpPr/>
              <p:nvPr/>
            </p:nvGrpSpPr>
            <p:grpSpPr>
              <a:xfrm>
                <a:off x="5865134" y="3120178"/>
                <a:ext cx="93421" cy="142489"/>
                <a:chOff x="5865134" y="3120178"/>
                <a:chExt cx="93421" cy="142489"/>
              </a:xfrm>
              <a:grpFill/>
            </p:grpSpPr>
            <p:sp>
              <p:nvSpPr>
                <p:cNvPr id="96" name="圓角矩形 95"/>
                <p:cNvSpPr/>
                <p:nvPr/>
              </p:nvSpPr>
              <p:spPr>
                <a:xfrm rot="5832160">
                  <a:off x="5900305" y="3085008"/>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7" name="圓角矩形 96"/>
                <p:cNvSpPr/>
                <p:nvPr/>
              </p:nvSpPr>
              <p:spPr>
                <a:xfrm rot="5832160">
                  <a:off x="5900304" y="3140956"/>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8" name="圓角矩形 97"/>
                <p:cNvSpPr/>
                <p:nvPr/>
              </p:nvSpPr>
              <p:spPr>
                <a:xfrm rot="5832160">
                  <a:off x="5900551" y="3204664"/>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92" name="群組 91"/>
              <p:cNvGrpSpPr/>
              <p:nvPr/>
            </p:nvGrpSpPr>
            <p:grpSpPr>
              <a:xfrm flipH="1">
                <a:off x="6096665" y="3116784"/>
                <a:ext cx="93421" cy="142489"/>
                <a:chOff x="5865134" y="3120178"/>
                <a:chExt cx="93421" cy="142489"/>
              </a:xfrm>
              <a:grpFill/>
            </p:grpSpPr>
            <p:sp>
              <p:nvSpPr>
                <p:cNvPr id="93" name="圓角矩形 92"/>
                <p:cNvSpPr/>
                <p:nvPr/>
              </p:nvSpPr>
              <p:spPr>
                <a:xfrm rot="5832160">
                  <a:off x="5900305" y="3085008"/>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4" name="圓角矩形 93"/>
                <p:cNvSpPr/>
                <p:nvPr/>
              </p:nvSpPr>
              <p:spPr>
                <a:xfrm rot="5832160">
                  <a:off x="5900304" y="3140956"/>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5" name="圓角矩形 94"/>
                <p:cNvSpPr/>
                <p:nvPr/>
              </p:nvSpPr>
              <p:spPr>
                <a:xfrm rot="5832160">
                  <a:off x="5900551" y="3204664"/>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58" name="群組 57"/>
            <p:cNvGrpSpPr/>
            <p:nvPr/>
          </p:nvGrpSpPr>
          <p:grpSpPr>
            <a:xfrm flipH="1">
              <a:off x="7256192" y="4036333"/>
              <a:ext cx="760927" cy="2034421"/>
              <a:chOff x="8017743" y="1806754"/>
              <a:chExt cx="760927" cy="2034421"/>
            </a:xfrm>
            <a:solidFill>
              <a:srgbClr val="FFB74D"/>
            </a:solidFill>
          </p:grpSpPr>
          <p:grpSp>
            <p:nvGrpSpPr>
              <p:cNvPr id="59" name="群組 58"/>
              <p:cNvGrpSpPr/>
              <p:nvPr/>
            </p:nvGrpSpPr>
            <p:grpSpPr>
              <a:xfrm rot="19621599">
                <a:off x="8124860" y="1806754"/>
                <a:ext cx="653810" cy="1168618"/>
                <a:chOff x="-171537" y="3056620"/>
                <a:chExt cx="2038340" cy="3643323"/>
              </a:xfrm>
              <a:grpFill/>
            </p:grpSpPr>
            <p:sp>
              <p:nvSpPr>
                <p:cNvPr id="83" name="甜甜圈 82"/>
                <p:cNvSpPr/>
                <p:nvPr/>
              </p:nvSpPr>
              <p:spPr>
                <a:xfrm>
                  <a:off x="-171537" y="3056620"/>
                  <a:ext cx="2038340" cy="2038340"/>
                </a:xfrm>
                <a:prstGeom prst="donut">
                  <a:avLst>
                    <a:gd name="adj" fmla="val 13317"/>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4" name="圓角矩形 83"/>
                <p:cNvSpPr/>
                <p:nvPr/>
              </p:nvSpPr>
              <p:spPr>
                <a:xfrm>
                  <a:off x="685674" y="4922556"/>
                  <a:ext cx="360045" cy="177738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5" name="橢圓 84"/>
                <p:cNvSpPr/>
                <p:nvPr/>
              </p:nvSpPr>
              <p:spPr>
                <a:xfrm>
                  <a:off x="69558" y="3286541"/>
                  <a:ext cx="1578494" cy="1578494"/>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6" name="圓角矩形 85"/>
                <p:cNvSpPr/>
                <p:nvPr/>
              </p:nvSpPr>
              <p:spPr>
                <a:xfrm rot="2115078">
                  <a:off x="525409" y="3509927"/>
                  <a:ext cx="161772" cy="660140"/>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8" name="圓角矩形 87"/>
                <p:cNvSpPr/>
                <p:nvPr/>
              </p:nvSpPr>
              <p:spPr>
                <a:xfrm rot="2115078" flipH="1">
                  <a:off x="733983" y="3871161"/>
                  <a:ext cx="161772" cy="37485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9" name="圓角矩形 88"/>
                <p:cNvSpPr/>
                <p:nvPr/>
              </p:nvSpPr>
              <p:spPr>
                <a:xfrm flipH="1">
                  <a:off x="971600" y="5070409"/>
                  <a:ext cx="71112" cy="1454935"/>
                </a:xfrm>
                <a:prstGeom prst="roundRect">
                  <a:avLst>
                    <a:gd name="adj" fmla="val 9769"/>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60" name="群組 59"/>
              <p:cNvGrpSpPr/>
              <p:nvPr/>
            </p:nvGrpSpPr>
            <p:grpSpPr>
              <a:xfrm flipH="1">
                <a:off x="8017743" y="2598850"/>
                <a:ext cx="548076" cy="1242325"/>
                <a:chOff x="9890871" y="2661512"/>
                <a:chExt cx="1591112" cy="3606576"/>
              </a:xfrm>
              <a:grpFill/>
            </p:grpSpPr>
            <p:sp>
              <p:nvSpPr>
                <p:cNvPr id="61" name="流程圖: 接點 60"/>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2" name="圓角矩形 61"/>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2" name="圓角矩形 71"/>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9" name="圓角矩形 78"/>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0"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1"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sp>
        <p:nvSpPr>
          <p:cNvPr id="44" name="文字方塊 43"/>
          <p:cNvSpPr txBox="1"/>
          <p:nvPr/>
        </p:nvSpPr>
        <p:spPr>
          <a:xfrm>
            <a:off x="1293955" y="4707133"/>
            <a:ext cx="4660586"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肆</a:t>
            </a:r>
            <a:r>
              <a:rPr lang="zh-TW" altLang="en-US" sz="2800" b="1" dirty="0" smtClean="0">
                <a:latin typeface="微軟正黑體" panose="020B0604030504040204" pitchFamily="34" charset="-120"/>
                <a:ea typeface="微軟正黑體" panose="020B0604030504040204" pitchFamily="34" charset="-120"/>
              </a:rPr>
              <a:t>、給家長的小</a:t>
            </a:r>
            <a:r>
              <a:rPr lang="zh-TW" altLang="en-US" sz="2800" b="1" dirty="0">
                <a:latin typeface="微軟正黑體" panose="020B0604030504040204" pitchFamily="34" charset="-120"/>
                <a:ea typeface="微軟正黑體" panose="020B0604030504040204" pitchFamily="34" charset="-120"/>
              </a:rPr>
              <a:t>叮嚀</a:t>
            </a:r>
          </a:p>
        </p:txBody>
      </p:sp>
    </p:spTree>
    <p:extLst>
      <p:ext uri="{BB962C8B-B14F-4D97-AF65-F5344CB8AC3E}">
        <p14:creationId xmlns:p14="http://schemas.microsoft.com/office/powerpoint/2010/main" val="346611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9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1100"/>
                                        <p:tgtEl>
                                          <p:spTgt spid="8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 grpId="0" animBg="1"/>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資料庫圖表 6"/>
          <p:cNvGraphicFramePr/>
          <p:nvPr>
            <p:extLst>
              <p:ext uri="{D42A27DB-BD31-4B8C-83A1-F6EECF244321}">
                <p14:modId xmlns:p14="http://schemas.microsoft.com/office/powerpoint/2010/main" val="3992239217"/>
              </p:ext>
            </p:extLst>
          </p:nvPr>
        </p:nvGraphicFramePr>
        <p:xfrm>
          <a:off x="683568" y="2132856"/>
          <a:ext cx="7859216"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圓角化同側角落矩形 2"/>
          <p:cNvSpPr/>
          <p:nvPr/>
        </p:nvSpPr>
        <p:spPr>
          <a:xfrm>
            <a:off x="1268196" y="1629205"/>
            <a:ext cx="1368152" cy="537567"/>
          </a:xfrm>
          <a:prstGeom prst="round2SameRect">
            <a:avLst>
              <a:gd name="adj1" fmla="val 50000"/>
              <a:gd name="adj2" fmla="val 0"/>
            </a:avLst>
          </a:prstGeom>
          <a:solidFill>
            <a:srgbClr val="F8BBD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38" name="圓角化同側角落矩形 37"/>
          <p:cNvSpPr/>
          <p:nvPr/>
        </p:nvSpPr>
        <p:spPr>
          <a:xfrm>
            <a:off x="3923928" y="1621682"/>
            <a:ext cx="1368152" cy="537567"/>
          </a:xfrm>
          <a:prstGeom prst="round2SameRect">
            <a:avLst>
              <a:gd name="adj1" fmla="val 50000"/>
              <a:gd name="adj2" fmla="val 0"/>
            </a:avLst>
          </a:prstGeom>
          <a:solidFill>
            <a:srgbClr val="C8E6C9"/>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39" name="圓角化同側角落矩形 38"/>
          <p:cNvSpPr/>
          <p:nvPr/>
        </p:nvSpPr>
        <p:spPr>
          <a:xfrm>
            <a:off x="6610671" y="1621682"/>
            <a:ext cx="1368152" cy="537567"/>
          </a:xfrm>
          <a:prstGeom prst="round2SameRect">
            <a:avLst>
              <a:gd name="adj1" fmla="val 50000"/>
              <a:gd name="adj2" fmla="val 0"/>
            </a:avLst>
          </a:prstGeom>
          <a:solidFill>
            <a:srgbClr val="BBDEFB"/>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 name="矩形 3"/>
          <p:cNvSpPr/>
          <p:nvPr/>
        </p:nvSpPr>
        <p:spPr>
          <a:xfrm>
            <a:off x="1584109" y="1697584"/>
            <a:ext cx="800219" cy="461665"/>
          </a:xfrm>
          <a:prstGeom prst="rect">
            <a:avLst/>
          </a:prstGeom>
        </p:spPr>
        <p:txBody>
          <a:bodyPr wrap="none">
            <a:spAutoFit/>
          </a:bodyPr>
          <a:lstStyle/>
          <a:p>
            <a:r>
              <a:rPr lang="zh-TW" altLang="en-US" sz="2400">
                <a:latin typeface="微軟正黑體" pitchFamily="34" charset="-120"/>
                <a:ea typeface="微軟正黑體" pitchFamily="34" charset="-120"/>
              </a:rPr>
              <a:t>研發</a:t>
            </a:r>
            <a:endParaRPr lang="zh-TW" altLang="en-US" sz="2400"/>
          </a:p>
        </p:txBody>
      </p:sp>
      <p:sp>
        <p:nvSpPr>
          <p:cNvPr id="41" name="矩形 40"/>
          <p:cNvSpPr/>
          <p:nvPr/>
        </p:nvSpPr>
        <p:spPr>
          <a:xfrm>
            <a:off x="4211960" y="1697584"/>
            <a:ext cx="800219" cy="461665"/>
          </a:xfrm>
          <a:prstGeom prst="rect">
            <a:avLst/>
          </a:prstGeom>
        </p:spPr>
        <p:txBody>
          <a:bodyPr wrap="none">
            <a:spAutoFit/>
          </a:bodyPr>
          <a:lstStyle/>
          <a:p>
            <a:r>
              <a:rPr lang="zh-TW" altLang="en-US" sz="2400">
                <a:latin typeface="微軟正黑體" pitchFamily="34" charset="-120"/>
                <a:ea typeface="微軟正黑體" pitchFamily="34" charset="-120"/>
              </a:rPr>
              <a:t>審議</a:t>
            </a:r>
            <a:endParaRPr lang="zh-TW" altLang="en-US" sz="2400"/>
          </a:p>
        </p:txBody>
      </p:sp>
      <p:sp>
        <p:nvSpPr>
          <p:cNvPr id="42" name="矩形 41"/>
          <p:cNvSpPr/>
          <p:nvPr/>
        </p:nvSpPr>
        <p:spPr>
          <a:xfrm>
            <a:off x="6883620" y="1697584"/>
            <a:ext cx="800219" cy="461665"/>
          </a:xfrm>
          <a:prstGeom prst="rect">
            <a:avLst/>
          </a:prstGeom>
        </p:spPr>
        <p:txBody>
          <a:bodyPr wrap="none">
            <a:spAutoFit/>
          </a:bodyPr>
          <a:lstStyle/>
          <a:p>
            <a:r>
              <a:rPr lang="zh-TW" altLang="en-US" sz="2400">
                <a:latin typeface="微軟正黑體" panose="020B0604030504040204" pitchFamily="34" charset="-120"/>
                <a:ea typeface="微軟正黑體" panose="020B0604030504040204" pitchFamily="34" charset="-120"/>
              </a:rPr>
              <a:t>協作</a:t>
            </a:r>
          </a:p>
        </p:txBody>
      </p:sp>
      <p:sp>
        <p:nvSpPr>
          <p:cNvPr id="47" name="矩形 5">
            <a:hlinkClick r:id="rId8"/>
          </p:cNvPr>
          <p:cNvSpPr>
            <a:spLocks noChangeArrowheads="1"/>
          </p:cNvSpPr>
          <p:nvPr/>
        </p:nvSpPr>
        <p:spPr bwMode="auto">
          <a:xfrm>
            <a:off x="323528" y="6325319"/>
            <a:ext cx="8328311" cy="276999"/>
          </a:xfrm>
          <a:prstGeom prst="rect">
            <a:avLst/>
          </a:prstGeom>
          <a:noFill/>
          <a:ln w="9525">
            <a:noFill/>
            <a:miter lim="800000"/>
            <a:headEnd/>
            <a:tailEnd/>
          </a:ln>
        </p:spPr>
        <p:txBody>
          <a:bodyPr wrap="square">
            <a:spAutoFit/>
          </a:bodyPr>
          <a:lstStyle/>
          <a:p>
            <a:pPr algn="r" eaLnBrk="0" hangingPunct="0"/>
            <a:r>
              <a:rPr lang="zh-TW" altLang="en-US" sz="1200">
                <a:solidFill>
                  <a:schemeClr val="tx1">
                    <a:lumMod val="50000"/>
                    <a:lumOff val="50000"/>
                  </a:schemeClr>
                </a:solidFill>
                <a:latin typeface="微軟正黑體" panose="020B0604030504040204" pitchFamily="34" charset="-120"/>
                <a:ea typeface="微軟正黑體" panose="020B0604030504040204" pitchFamily="34" charset="-120"/>
              </a:rPr>
              <a:t>相關會議規則、紀錄等，請見國教院網頁</a:t>
            </a:r>
            <a:r>
              <a:rPr lang="en-US" altLang="zh-TW" sz="1200">
                <a:solidFill>
                  <a:schemeClr val="tx1">
                    <a:lumMod val="50000"/>
                    <a:lumOff val="50000"/>
                  </a:schemeClr>
                </a:solidFill>
                <a:latin typeface="微軟正黑體" panose="020B0604030504040204" pitchFamily="34" charset="-120"/>
                <a:ea typeface="微軟正黑體" panose="020B0604030504040204" pitchFamily="34" charset="-120"/>
              </a:rPr>
              <a:t> http://www.naer.edu.tw/bin/home.php</a:t>
            </a:r>
            <a:endParaRPr lang="zh-TW" altLang="en-US" sz="1200">
              <a:solidFill>
                <a:schemeClr val="tx1">
                  <a:lumMod val="50000"/>
                  <a:lumOff val="50000"/>
                </a:schemeClr>
              </a:solidFill>
              <a:latin typeface="微軟正黑體" panose="020B0604030504040204" pitchFamily="34" charset="-120"/>
              <a:ea typeface="微軟正黑體" panose="020B0604030504040204" pitchFamily="34" charset="-120"/>
              <a:cs typeface="Times New Roman" pitchFamily="18" charset="0"/>
            </a:endParaRPr>
          </a:p>
        </p:txBody>
      </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15</a:t>
            </a:fld>
            <a:endParaRPr lang="zh-TW" altLang="en-US"/>
          </a:p>
        </p:txBody>
      </p:sp>
      <p:sp>
        <p:nvSpPr>
          <p:cNvPr id="40" name="文字方塊 39"/>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9BFD2"/>
                </a:solidFill>
              </a:rPr>
              <a:t>2-1</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sp>
        <p:nvSpPr>
          <p:cNvPr id="43"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一、新課綱研修機制</a:t>
            </a:r>
          </a:p>
        </p:txBody>
      </p:sp>
    </p:spTree>
    <p:extLst>
      <p:ext uri="{BB962C8B-B14F-4D97-AF65-F5344CB8AC3E}">
        <p14:creationId xmlns:p14="http://schemas.microsoft.com/office/powerpoint/2010/main" val="7567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8" grpId="0" animBg="1"/>
      <p:bldP spid="39" grpId="0" animBg="1"/>
      <p:bldP spid="4" grpId="0"/>
      <p:bldP spid="41" grpId="0"/>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20932" y="3307853"/>
            <a:ext cx="5057775" cy="2308324"/>
          </a:xfrm>
          <a:prstGeom prst="rect">
            <a:avLst/>
          </a:prstGeom>
        </p:spPr>
        <p:txBody>
          <a:bodyPr>
            <a:spAutoFit/>
          </a:bodyPr>
          <a:lstStyle/>
          <a:p>
            <a:pPr algn="just" eaLnBrk="0" hangingPunct="0">
              <a:spcBef>
                <a:spcPts val="1200"/>
              </a:spcBef>
              <a:buClr>
                <a:srgbClr val="C00000"/>
              </a:buClr>
              <a:defRPr/>
            </a:pPr>
            <a:r>
              <a:rPr lang="zh-TW" altLang="en-US" sz="2400" dirty="0">
                <a:latin typeface="微軟正黑體" panose="020B0604030504040204" pitchFamily="34" charset="-120"/>
                <a:ea typeface="微軟正黑體" panose="020B0604030504040204" pitchFamily="34" charset="-120"/>
              </a:rPr>
              <a:t>另於</a:t>
            </a:r>
            <a:r>
              <a:rPr lang="en-US" altLang="zh-TW" sz="2400" dirty="0">
                <a:latin typeface="微軟正黑體" panose="020B0604030504040204" pitchFamily="34" charset="-120"/>
                <a:ea typeface="微軟正黑體" panose="020B0604030504040204" pitchFamily="34" charset="-120"/>
              </a:rPr>
              <a:t>106</a:t>
            </a:r>
            <a:r>
              <a:rPr lang="zh-TW" altLang="en-US" sz="2400" dirty="0">
                <a:latin typeface="微軟正黑體" panose="020B0604030504040204" pitchFamily="34" charset="-120"/>
                <a:ea typeface="微軟正黑體" panose="020B0604030504040204" pitchFamily="34" charset="-120"/>
              </a:rPr>
              <a:t>年</a:t>
            </a:r>
            <a:r>
              <a:rPr lang="en-US" altLang="zh-TW" sz="2400" dirty="0">
                <a:latin typeface="微軟正黑體" panose="020B0604030504040204" pitchFamily="34" charset="-120"/>
                <a:ea typeface="微軟正黑體" panose="020B0604030504040204" pitchFamily="34" charset="-120"/>
              </a:rPr>
              <a:t>4</a:t>
            </a:r>
            <a:r>
              <a:rPr lang="zh-TW" altLang="en-US" sz="2400" dirty="0">
                <a:latin typeface="微軟正黑體" panose="020B0604030504040204" pitchFamily="34" charset="-120"/>
                <a:ea typeface="微軟正黑體" panose="020B0604030504040204" pitchFamily="34" charset="-120"/>
              </a:rPr>
              <a:t>月</a:t>
            </a:r>
            <a:r>
              <a:rPr lang="en-US" altLang="zh-TW" sz="2400" dirty="0">
                <a:latin typeface="微軟正黑體" panose="020B0604030504040204" pitchFamily="34" charset="-120"/>
                <a:ea typeface="微軟正黑體" panose="020B0604030504040204" pitchFamily="34" charset="-120"/>
              </a:rPr>
              <a:t>28</a:t>
            </a:r>
            <a:r>
              <a:rPr lang="zh-TW" altLang="en-US" sz="2400" dirty="0">
                <a:latin typeface="微軟正黑體" panose="020B0604030504040204" pitchFamily="34" charset="-120"/>
                <a:ea typeface="微軟正黑體" panose="020B0604030504040204" pitchFamily="34" charset="-120"/>
              </a:rPr>
              <a:t>日</a:t>
            </a:r>
            <a:r>
              <a:rPr lang="zh-TW" altLang="en-US" sz="2400">
                <a:latin typeface="微軟正黑體" panose="020B0604030504040204" pitchFamily="34" charset="-120"/>
                <a:ea typeface="微軟正黑體" panose="020B0604030504040204" pitchFamily="34" charset="-120"/>
              </a:rPr>
              <a:t>宣布：</a:t>
            </a:r>
            <a:endParaRPr lang="en-US" altLang="zh-TW" sz="2400">
              <a:latin typeface="微軟正黑體" panose="020B0604030504040204" pitchFamily="34" charset="-120"/>
              <a:ea typeface="微軟正黑體" panose="020B0604030504040204" pitchFamily="34" charset="-120"/>
            </a:endParaRPr>
          </a:p>
          <a:p>
            <a:pPr eaLnBrk="0" hangingPunct="0">
              <a:spcBef>
                <a:spcPts val="0"/>
              </a:spcBef>
              <a:buClr>
                <a:srgbClr val="C00000"/>
              </a:buClr>
              <a:defRPr/>
            </a:pPr>
            <a:r>
              <a:rPr lang="zh-TW" altLang="en-US" sz="2400">
                <a:latin typeface="微軟正黑體" panose="020B0604030504040204" pitchFamily="34" charset="-120"/>
                <a:ea typeface="微軟正黑體" panose="020B0604030504040204" pitchFamily="34" charset="-120"/>
              </a:rPr>
              <a:t>原</a:t>
            </a:r>
            <a:r>
              <a:rPr lang="zh-TW" altLang="en-US" sz="2400" dirty="0">
                <a:latin typeface="微軟正黑體" panose="020B0604030504040204" pitchFamily="34" charset="-120"/>
                <a:ea typeface="微軟正黑體" panose="020B0604030504040204" pitchFamily="34" charset="-120"/>
              </a:rPr>
              <a:t>訂自</a:t>
            </a:r>
            <a:r>
              <a:rPr lang="en-US" altLang="zh-TW" sz="2400" dirty="0">
                <a:latin typeface="微軟正黑體" panose="020B0604030504040204" pitchFamily="34" charset="-120"/>
                <a:ea typeface="微軟正黑體" panose="020B0604030504040204" pitchFamily="34" charset="-120"/>
              </a:rPr>
              <a:t>107</a:t>
            </a:r>
            <a:r>
              <a:rPr lang="zh-TW" altLang="en-US" sz="2400" dirty="0">
                <a:latin typeface="微軟正黑體" panose="020B0604030504040204" pitchFamily="34" charset="-120"/>
                <a:ea typeface="微軟正黑體" panose="020B0604030504040204" pitchFamily="34" charset="-120"/>
              </a:rPr>
              <a:t>學年度</a:t>
            </a:r>
            <a:r>
              <a:rPr lang="zh-TW" altLang="en-US" sz="2400">
                <a:latin typeface="微軟正黑體" panose="020B0604030504040204" pitchFamily="34" charset="-120"/>
                <a:ea typeface="微軟正黑體" panose="020B0604030504040204" pitchFamily="34" charset="-120"/>
              </a:rPr>
              <a:t>起，</a:t>
            </a:r>
            <a:endParaRPr lang="en-US" altLang="zh-TW" sz="2400">
              <a:latin typeface="微軟正黑體" panose="020B0604030504040204" pitchFamily="34" charset="-120"/>
              <a:ea typeface="微軟正黑體" panose="020B0604030504040204" pitchFamily="34" charset="-120"/>
            </a:endParaRPr>
          </a:p>
          <a:p>
            <a:pPr eaLnBrk="0" hangingPunct="0">
              <a:spcBef>
                <a:spcPts val="0"/>
              </a:spcBef>
              <a:buClr>
                <a:srgbClr val="C00000"/>
              </a:buClr>
              <a:defRPr/>
            </a:pPr>
            <a:r>
              <a:rPr lang="zh-TW" altLang="en-US" sz="2400">
                <a:latin typeface="微軟正黑體" panose="020B0604030504040204" pitchFamily="34" charset="-120"/>
                <a:ea typeface="微軟正黑體" panose="020B0604030504040204" pitchFamily="34" charset="-120"/>
              </a:rPr>
              <a:t>調整</a:t>
            </a:r>
            <a:r>
              <a:rPr lang="zh-TW" altLang="en-US" sz="2400" dirty="0">
                <a:latin typeface="微軟正黑體" pitchFamily="34" charset="-120"/>
                <a:ea typeface="微軟正黑體" pitchFamily="34" charset="-120"/>
              </a:rPr>
              <a:t>至</a:t>
            </a:r>
            <a:r>
              <a:rPr lang="en-US" altLang="zh-TW" sz="2400" dirty="0">
                <a:latin typeface="微軟正黑體" pitchFamily="34" charset="-120"/>
                <a:ea typeface="微軟正黑體" pitchFamily="34" charset="-120"/>
              </a:rPr>
              <a:t>108</a:t>
            </a:r>
            <a:r>
              <a:rPr lang="zh-TW" altLang="en-US" sz="2400">
                <a:latin typeface="微軟正黑體" pitchFamily="34" charset="-120"/>
                <a:ea typeface="微軟正黑體" pitchFamily="34" charset="-120"/>
              </a:rPr>
              <a:t>學年度</a:t>
            </a:r>
            <a:endParaRPr lang="en-US" altLang="zh-TW" sz="2400">
              <a:latin typeface="微軟正黑體" pitchFamily="34" charset="-120"/>
              <a:ea typeface="微軟正黑體" pitchFamily="34" charset="-120"/>
            </a:endParaRPr>
          </a:p>
          <a:p>
            <a:pPr eaLnBrk="0" hangingPunct="0">
              <a:spcBef>
                <a:spcPts val="0"/>
              </a:spcBef>
              <a:buClr>
                <a:srgbClr val="C00000"/>
              </a:buClr>
              <a:defRPr/>
            </a:pPr>
            <a:r>
              <a:rPr lang="zh-TW" altLang="en-US" sz="2400">
                <a:latin typeface="微軟正黑體" pitchFamily="34" charset="-120"/>
                <a:ea typeface="微軟正黑體" pitchFamily="34" charset="-120"/>
              </a:rPr>
              <a:t>從</a:t>
            </a:r>
            <a:r>
              <a:rPr lang="zh-TW" altLang="en-US" sz="2400" dirty="0">
                <a:latin typeface="微軟正黑體" pitchFamily="34" charset="-120"/>
                <a:ea typeface="微軟正黑體" pitchFamily="34" charset="-120"/>
              </a:rPr>
              <a:t>國民小學、</a:t>
            </a:r>
            <a:r>
              <a:rPr lang="zh-TW" altLang="en-US" sz="2400">
                <a:latin typeface="微軟正黑體" pitchFamily="34" charset="-120"/>
                <a:ea typeface="微軟正黑體" pitchFamily="34" charset="-120"/>
              </a:rPr>
              <a:t>國民中學</a:t>
            </a:r>
            <a:endParaRPr lang="en-US" altLang="zh-TW" sz="2400">
              <a:latin typeface="微軟正黑體" pitchFamily="34" charset="-120"/>
              <a:ea typeface="微軟正黑體" pitchFamily="34" charset="-120"/>
            </a:endParaRPr>
          </a:p>
          <a:p>
            <a:pPr eaLnBrk="0" hangingPunct="0">
              <a:spcBef>
                <a:spcPts val="0"/>
              </a:spcBef>
              <a:buClr>
                <a:srgbClr val="C00000"/>
              </a:buClr>
              <a:defRPr/>
            </a:pPr>
            <a:r>
              <a:rPr lang="zh-TW" altLang="en-US" sz="2400">
                <a:latin typeface="微軟正黑體" pitchFamily="34" charset="-120"/>
                <a:ea typeface="微軟正黑體" pitchFamily="34" charset="-120"/>
              </a:rPr>
              <a:t>及</a:t>
            </a:r>
            <a:r>
              <a:rPr lang="zh-TW" altLang="en-US" sz="2400" dirty="0">
                <a:latin typeface="微軟正黑體" pitchFamily="34" charset="-120"/>
                <a:ea typeface="微軟正黑體" pitchFamily="34" charset="-120"/>
              </a:rPr>
              <a:t>高級中等學校一年級</a:t>
            </a:r>
            <a:r>
              <a:rPr lang="zh-TW" altLang="en-US" sz="2400">
                <a:latin typeface="微軟正黑體" pitchFamily="34" charset="-120"/>
                <a:ea typeface="微軟正黑體" pitchFamily="34" charset="-120"/>
              </a:rPr>
              <a:t>起，</a:t>
            </a:r>
            <a:endParaRPr lang="en-US" altLang="zh-TW" sz="2400">
              <a:latin typeface="微軟正黑體" pitchFamily="34" charset="-120"/>
              <a:ea typeface="微軟正黑體" pitchFamily="34" charset="-120"/>
            </a:endParaRPr>
          </a:p>
          <a:p>
            <a:pPr eaLnBrk="0" hangingPunct="0">
              <a:spcBef>
                <a:spcPts val="0"/>
              </a:spcBef>
              <a:buClr>
                <a:srgbClr val="C00000"/>
              </a:buClr>
              <a:defRPr/>
            </a:pPr>
            <a:r>
              <a:rPr lang="zh-TW" altLang="en-US" sz="2400">
                <a:latin typeface="微軟正黑體" pitchFamily="34" charset="-120"/>
                <a:ea typeface="微軟正黑體" pitchFamily="34" charset="-120"/>
              </a:rPr>
              <a:t>逐年</a:t>
            </a:r>
            <a:r>
              <a:rPr lang="zh-TW" altLang="en-US" sz="2400" dirty="0">
                <a:latin typeface="微軟正黑體" pitchFamily="34" charset="-120"/>
                <a:ea typeface="微軟正黑體" pitchFamily="34" charset="-120"/>
              </a:rPr>
              <a:t>實施</a:t>
            </a:r>
            <a:endParaRPr lang="en-US" altLang="zh-TW" sz="2400" dirty="0">
              <a:latin typeface="微軟正黑體" pitchFamily="34" charset="-120"/>
              <a:ea typeface="微軟正黑體" pitchFamily="34" charset="-120"/>
            </a:endParaRPr>
          </a:p>
        </p:txBody>
      </p:sp>
      <p:grpSp>
        <p:nvGrpSpPr>
          <p:cNvPr id="2" name="群組 1"/>
          <p:cNvGrpSpPr/>
          <p:nvPr/>
        </p:nvGrpSpPr>
        <p:grpSpPr>
          <a:xfrm>
            <a:off x="5247793" y="1700807"/>
            <a:ext cx="3417711" cy="4838973"/>
            <a:chOff x="5867097" y="2577651"/>
            <a:chExt cx="2798407" cy="3962130"/>
          </a:xfrm>
        </p:grpSpPr>
        <p:pic>
          <p:nvPicPr>
            <p:cNvPr id="48131" name="圖片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867097" y="2577651"/>
              <a:ext cx="2798407" cy="3962130"/>
            </a:xfrm>
            <a:prstGeom prst="roundRect">
              <a:avLst>
                <a:gd name="adj" fmla="val 8594"/>
              </a:avLst>
            </a:prstGeom>
            <a:solidFill>
              <a:srgbClr val="FFFFFF">
                <a:shade val="85000"/>
              </a:srgbClr>
            </a:solidFill>
            <a:ln>
              <a:noFill/>
            </a:ln>
            <a:effectLst/>
          </p:spPr>
        </p:pic>
        <p:pic>
          <p:nvPicPr>
            <p:cNvPr id="33" name="圖片 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a:ext>
              </a:extLst>
            </a:blip>
            <a:srcRect l="51452" t="12517" r="9951" b="58404"/>
            <a:stretch/>
          </p:blipFill>
          <p:spPr bwMode="auto">
            <a:xfrm>
              <a:off x="7236296" y="3060530"/>
              <a:ext cx="1080120" cy="1152128"/>
            </a:xfrm>
            <a:prstGeom prst="roundRect">
              <a:avLst>
                <a:gd name="adj" fmla="val 0"/>
              </a:avLst>
            </a:prstGeom>
            <a:solidFill>
              <a:srgbClr val="FFFFFF">
                <a:shade val="85000"/>
              </a:srgbClr>
            </a:solidFill>
            <a:ln>
              <a:noFill/>
            </a:ln>
            <a:effectLst/>
          </p:spPr>
        </p:pic>
      </p:grpSp>
      <p:sp>
        <p:nvSpPr>
          <p:cNvPr id="4" name="投影片編號版面配置區 3"/>
          <p:cNvSpPr>
            <a:spLocks noGrp="1"/>
          </p:cNvSpPr>
          <p:nvPr>
            <p:ph type="sldNum" sz="quarter" idx="12"/>
          </p:nvPr>
        </p:nvSpPr>
        <p:spPr/>
        <p:txBody>
          <a:bodyPr/>
          <a:lstStyle/>
          <a:p>
            <a:pPr>
              <a:defRPr/>
            </a:pPr>
            <a:fld id="{8598CAF7-0B11-4355-B351-D1350E429BEE}" type="slidenum">
              <a:rPr lang="zh-TW" altLang="en-US" smtClean="0"/>
              <a:pPr>
                <a:defRPr/>
              </a:pPr>
              <a:t>16</a:t>
            </a:fld>
            <a:endParaRPr lang="zh-TW" altLang="en-US"/>
          </a:p>
        </p:txBody>
      </p:sp>
      <p:sp>
        <p:nvSpPr>
          <p:cNvPr id="36"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二、新課綱公布</a:t>
            </a:r>
          </a:p>
        </p:txBody>
      </p:sp>
      <p:sp>
        <p:nvSpPr>
          <p:cNvPr id="37" name="矩形 36"/>
          <p:cNvSpPr/>
          <p:nvPr/>
        </p:nvSpPr>
        <p:spPr>
          <a:xfrm>
            <a:off x="620933" y="2318271"/>
            <a:ext cx="5463236" cy="830997"/>
          </a:xfrm>
          <a:prstGeom prst="rect">
            <a:avLst/>
          </a:prstGeom>
        </p:spPr>
        <p:txBody>
          <a:bodyPr wrap="square">
            <a:spAutoFit/>
          </a:bodyPr>
          <a:lstStyle/>
          <a:p>
            <a:pPr defTabSz="1600200">
              <a:spcAft>
                <a:spcPct val="35000"/>
              </a:spcAft>
              <a:defRPr/>
            </a:pPr>
            <a:r>
              <a:rPr lang="zh-TW" altLang="en-US" sz="2400">
                <a:latin typeface="微軟正黑體" pitchFamily="34" charset="-120"/>
                <a:ea typeface="微軟正黑體" pitchFamily="34" charset="-120"/>
                <a:cs typeface="Times New Roman" pitchFamily="18" charset="0"/>
              </a:rPr>
              <a:t>十二年國民基本教育課程綱要總綱</a:t>
            </a:r>
            <a:br>
              <a:rPr lang="zh-TW" altLang="en-US" sz="2400">
                <a:latin typeface="微軟正黑體" pitchFamily="34" charset="-120"/>
                <a:ea typeface="微軟正黑體" pitchFamily="34" charset="-120"/>
                <a:cs typeface="Times New Roman" pitchFamily="18" charset="0"/>
              </a:rPr>
            </a:br>
            <a:r>
              <a:rPr lang="zh-TW" altLang="en-US" sz="2400">
                <a:latin typeface="微軟正黑體" pitchFamily="34" charset="-120"/>
                <a:ea typeface="微軟正黑體" pitchFamily="34" charset="-120"/>
                <a:cs typeface="Times New Roman" pitchFamily="18" charset="0"/>
              </a:rPr>
              <a:t>原已於</a:t>
            </a:r>
            <a:r>
              <a:rPr lang="en-US" altLang="zh-TW" sz="2400">
                <a:latin typeface="微軟正黑體" pitchFamily="34" charset="-120"/>
                <a:ea typeface="微軟正黑體" pitchFamily="34" charset="-120"/>
                <a:cs typeface="Times New Roman" pitchFamily="18" charset="0"/>
              </a:rPr>
              <a:t>103</a:t>
            </a:r>
            <a:r>
              <a:rPr lang="zh-TW" altLang="en-US" sz="2400">
                <a:latin typeface="微軟正黑體" pitchFamily="34" charset="-120"/>
                <a:ea typeface="微軟正黑體" pitchFamily="34" charset="-120"/>
                <a:cs typeface="Times New Roman" pitchFamily="18" charset="0"/>
              </a:rPr>
              <a:t>年</a:t>
            </a:r>
            <a:r>
              <a:rPr lang="en-US" altLang="zh-TW" sz="2400">
                <a:latin typeface="微軟正黑體" pitchFamily="34" charset="-120"/>
                <a:ea typeface="微軟正黑體" pitchFamily="34" charset="-120"/>
                <a:cs typeface="Times New Roman" pitchFamily="18" charset="0"/>
              </a:rPr>
              <a:t>11</a:t>
            </a:r>
            <a:r>
              <a:rPr lang="zh-TW" altLang="en-US" sz="2400">
                <a:latin typeface="微軟正黑體" pitchFamily="34" charset="-120"/>
                <a:ea typeface="微軟正黑體" pitchFamily="34" charset="-120"/>
                <a:cs typeface="Times New Roman" pitchFamily="18" charset="0"/>
              </a:rPr>
              <a:t>月</a:t>
            </a:r>
            <a:r>
              <a:rPr lang="en-US" altLang="zh-TW" sz="2400">
                <a:latin typeface="微軟正黑體" pitchFamily="34" charset="-120"/>
                <a:ea typeface="微軟正黑體" pitchFamily="34" charset="-120"/>
                <a:cs typeface="Times New Roman" pitchFamily="18" charset="0"/>
              </a:rPr>
              <a:t>28</a:t>
            </a:r>
            <a:r>
              <a:rPr lang="zh-TW" altLang="en-US" sz="2400">
                <a:latin typeface="微軟正黑體" pitchFamily="34" charset="-120"/>
                <a:ea typeface="微軟正黑體" pitchFamily="34" charset="-120"/>
                <a:cs typeface="Times New Roman" pitchFamily="18" charset="0"/>
              </a:rPr>
              <a:t>日由教育部發布</a:t>
            </a:r>
          </a:p>
        </p:txBody>
      </p:sp>
      <p:grpSp>
        <p:nvGrpSpPr>
          <p:cNvPr id="24" name="群組 23"/>
          <p:cNvGrpSpPr/>
          <p:nvPr/>
        </p:nvGrpSpPr>
        <p:grpSpPr>
          <a:xfrm flipH="1">
            <a:off x="4556339" y="5312053"/>
            <a:ext cx="726613" cy="1221710"/>
            <a:chOff x="3457972" y="1196752"/>
            <a:chExt cx="2895227" cy="4867968"/>
          </a:xfrm>
          <a:solidFill>
            <a:srgbClr val="2196F3"/>
          </a:solidFill>
        </p:grpSpPr>
        <p:sp>
          <p:nvSpPr>
            <p:cNvPr id="25" name="流程圖: 接點 24"/>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6" name="圓角矩形 25"/>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7" name="圓角矩形 26"/>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8" name="圓角矩形 27"/>
            <p:cNvSpPr/>
            <p:nvPr/>
          </p:nvSpPr>
          <p:spPr>
            <a:xfrm>
              <a:off x="4818278" y="3544439"/>
              <a:ext cx="489733" cy="2520281"/>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9"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30" name="群組 29"/>
            <p:cNvGrpSpPr/>
            <p:nvPr/>
          </p:nvGrpSpPr>
          <p:grpSpPr>
            <a:xfrm>
              <a:off x="3457972" y="2264172"/>
              <a:ext cx="1591573" cy="453107"/>
              <a:chOff x="723609" y="2530960"/>
              <a:chExt cx="1591573" cy="453107"/>
            </a:xfrm>
            <a:grpFill/>
          </p:grpSpPr>
          <p:sp>
            <p:nvSpPr>
              <p:cNvPr id="31" name="圓角矩形 30"/>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2" name="圓角矩形 31"/>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38" name="文字方塊 37"/>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9BFD2"/>
                </a:solidFill>
              </a:rPr>
              <a:t>2-2</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spTree>
    <p:extLst>
      <p:ext uri="{BB962C8B-B14F-4D97-AF65-F5344CB8AC3E}">
        <p14:creationId xmlns:p14="http://schemas.microsoft.com/office/powerpoint/2010/main" val="244419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17</a:t>
            </a:fld>
            <a:endParaRPr lang="zh-TW" altLang="en-US"/>
          </a:p>
        </p:txBody>
      </p:sp>
      <p:grpSp>
        <p:nvGrpSpPr>
          <p:cNvPr id="26" name="群組 25"/>
          <p:cNvGrpSpPr/>
          <p:nvPr/>
        </p:nvGrpSpPr>
        <p:grpSpPr>
          <a:xfrm>
            <a:off x="788704" y="1879438"/>
            <a:ext cx="7282249" cy="4170127"/>
            <a:chOff x="1475656" y="2780928"/>
            <a:chExt cx="6248400" cy="3578101"/>
          </a:xfrm>
        </p:grpSpPr>
        <p:sp>
          <p:nvSpPr>
            <p:cNvPr id="27" name="手繪多邊形 26"/>
            <p:cNvSpPr/>
            <p:nvPr/>
          </p:nvSpPr>
          <p:spPr>
            <a:xfrm>
              <a:off x="1475656" y="2781301"/>
              <a:ext cx="6248400" cy="3577728"/>
            </a:xfrm>
            <a:custGeom>
              <a:avLst/>
              <a:gdLst>
                <a:gd name="connsiteX0" fmla="*/ 279400 w 6400800"/>
                <a:gd name="connsiteY0" fmla="*/ 0 h 3581400"/>
                <a:gd name="connsiteX1" fmla="*/ 38100 w 6400800"/>
                <a:gd name="connsiteY1" fmla="*/ 317500 h 3581400"/>
                <a:gd name="connsiteX2" fmla="*/ 0 w 6400800"/>
                <a:gd name="connsiteY2" fmla="*/ 3238500 h 3581400"/>
                <a:gd name="connsiteX3" fmla="*/ 2921000 w 6400800"/>
                <a:gd name="connsiteY3" fmla="*/ 3581400 h 3581400"/>
                <a:gd name="connsiteX4" fmla="*/ 3492500 w 6400800"/>
                <a:gd name="connsiteY4" fmla="*/ 3568700 h 3581400"/>
                <a:gd name="connsiteX5" fmla="*/ 6400800 w 6400800"/>
                <a:gd name="connsiteY5" fmla="*/ 3251200 h 3581400"/>
                <a:gd name="connsiteX6" fmla="*/ 6400800 w 6400800"/>
                <a:gd name="connsiteY6" fmla="*/ 368300 h 3581400"/>
                <a:gd name="connsiteX7" fmla="*/ 6045200 w 6400800"/>
                <a:gd name="connsiteY7" fmla="*/ 25400 h 3581400"/>
                <a:gd name="connsiteX8" fmla="*/ 3759200 w 6400800"/>
                <a:gd name="connsiteY8" fmla="*/ 647700 h 3581400"/>
                <a:gd name="connsiteX9" fmla="*/ 825500 w 6400800"/>
                <a:gd name="connsiteY9" fmla="*/ 469900 h 3581400"/>
                <a:gd name="connsiteX10" fmla="*/ 279400 w 6400800"/>
                <a:gd name="connsiteY10" fmla="*/ 0 h 3581400"/>
                <a:gd name="connsiteX0" fmla="*/ 279400 w 6400800"/>
                <a:gd name="connsiteY0" fmla="*/ 0 h 3635119"/>
                <a:gd name="connsiteX1" fmla="*/ 38100 w 6400800"/>
                <a:gd name="connsiteY1" fmla="*/ 317500 h 3635119"/>
                <a:gd name="connsiteX2" fmla="*/ 0 w 6400800"/>
                <a:gd name="connsiteY2" fmla="*/ 3238500 h 3635119"/>
                <a:gd name="connsiteX3" fmla="*/ 2921000 w 6400800"/>
                <a:gd name="connsiteY3" fmla="*/ 3581400 h 3635119"/>
                <a:gd name="connsiteX4" fmla="*/ 3492500 w 6400800"/>
                <a:gd name="connsiteY4" fmla="*/ 3568700 h 3635119"/>
                <a:gd name="connsiteX5" fmla="*/ 6400800 w 6400800"/>
                <a:gd name="connsiteY5" fmla="*/ 3251200 h 3635119"/>
                <a:gd name="connsiteX6" fmla="*/ 6400800 w 6400800"/>
                <a:gd name="connsiteY6" fmla="*/ 368300 h 3635119"/>
                <a:gd name="connsiteX7" fmla="*/ 6045200 w 6400800"/>
                <a:gd name="connsiteY7" fmla="*/ 25400 h 3635119"/>
                <a:gd name="connsiteX8" fmla="*/ 3759200 w 6400800"/>
                <a:gd name="connsiteY8" fmla="*/ 647700 h 3635119"/>
                <a:gd name="connsiteX9" fmla="*/ 825500 w 6400800"/>
                <a:gd name="connsiteY9" fmla="*/ 469900 h 3635119"/>
                <a:gd name="connsiteX10" fmla="*/ 279400 w 6400800"/>
                <a:gd name="connsiteY10" fmla="*/ 0 h 3635119"/>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759200 w 6400800"/>
                <a:gd name="connsiteY8" fmla="*/ 6477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3246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324600"/>
                <a:gd name="connsiteY0" fmla="*/ 0 h 3656926"/>
                <a:gd name="connsiteX1" fmla="*/ 38100 w 6324600"/>
                <a:gd name="connsiteY1" fmla="*/ 317500 h 3656926"/>
                <a:gd name="connsiteX2" fmla="*/ 0 w 6324600"/>
                <a:gd name="connsiteY2" fmla="*/ 3238500 h 3656926"/>
                <a:gd name="connsiteX3" fmla="*/ 2921000 w 6324600"/>
                <a:gd name="connsiteY3" fmla="*/ 3581400 h 3656926"/>
                <a:gd name="connsiteX4" fmla="*/ 3492500 w 6324600"/>
                <a:gd name="connsiteY4" fmla="*/ 3568700 h 3656926"/>
                <a:gd name="connsiteX5" fmla="*/ 6299200 w 6324600"/>
                <a:gd name="connsiteY5" fmla="*/ 3251200 h 3656926"/>
                <a:gd name="connsiteX6" fmla="*/ 6324600 w 6324600"/>
                <a:gd name="connsiteY6" fmla="*/ 368300 h 3656926"/>
                <a:gd name="connsiteX7" fmla="*/ 6045200 w 6324600"/>
                <a:gd name="connsiteY7" fmla="*/ 25400 h 3656926"/>
                <a:gd name="connsiteX8" fmla="*/ 3390900 w 6324600"/>
                <a:gd name="connsiteY8" fmla="*/ 292100 h 3656926"/>
                <a:gd name="connsiteX9" fmla="*/ 863600 w 6324600"/>
                <a:gd name="connsiteY9" fmla="*/ 177800 h 3656926"/>
                <a:gd name="connsiteX10" fmla="*/ 279400 w 6324600"/>
                <a:gd name="connsiteY10" fmla="*/ 0 h 3656926"/>
                <a:gd name="connsiteX0" fmla="*/ 279400 w 6324600"/>
                <a:gd name="connsiteY0" fmla="*/ 0 h 3619086"/>
                <a:gd name="connsiteX1" fmla="*/ 38100 w 6324600"/>
                <a:gd name="connsiteY1" fmla="*/ 317500 h 3619086"/>
                <a:gd name="connsiteX2" fmla="*/ 0 w 6324600"/>
                <a:gd name="connsiteY2" fmla="*/ 3238500 h 3619086"/>
                <a:gd name="connsiteX3" fmla="*/ 2921000 w 6324600"/>
                <a:gd name="connsiteY3" fmla="*/ 3581400 h 3619086"/>
                <a:gd name="connsiteX4" fmla="*/ 3543300 w 6324600"/>
                <a:gd name="connsiteY4" fmla="*/ 3479800 h 3619086"/>
                <a:gd name="connsiteX5" fmla="*/ 6299200 w 6324600"/>
                <a:gd name="connsiteY5" fmla="*/ 3251200 h 3619086"/>
                <a:gd name="connsiteX6" fmla="*/ 6324600 w 6324600"/>
                <a:gd name="connsiteY6" fmla="*/ 368300 h 3619086"/>
                <a:gd name="connsiteX7" fmla="*/ 6045200 w 6324600"/>
                <a:gd name="connsiteY7" fmla="*/ 25400 h 3619086"/>
                <a:gd name="connsiteX8" fmla="*/ 3390900 w 6324600"/>
                <a:gd name="connsiteY8" fmla="*/ 292100 h 3619086"/>
                <a:gd name="connsiteX9" fmla="*/ 863600 w 6324600"/>
                <a:gd name="connsiteY9" fmla="*/ 177800 h 3619086"/>
                <a:gd name="connsiteX10" fmla="*/ 279400 w 6324600"/>
                <a:gd name="connsiteY10" fmla="*/ 0 h 3619086"/>
                <a:gd name="connsiteX0" fmla="*/ 279400 w 6324600"/>
                <a:gd name="connsiteY0" fmla="*/ 0 h 3562899"/>
                <a:gd name="connsiteX1" fmla="*/ 38100 w 6324600"/>
                <a:gd name="connsiteY1" fmla="*/ 317500 h 3562899"/>
                <a:gd name="connsiteX2" fmla="*/ 0 w 6324600"/>
                <a:gd name="connsiteY2" fmla="*/ 3238500 h 3562899"/>
                <a:gd name="connsiteX3" fmla="*/ 2933700 w 6324600"/>
                <a:gd name="connsiteY3" fmla="*/ 3479800 h 3562899"/>
                <a:gd name="connsiteX4" fmla="*/ 3543300 w 6324600"/>
                <a:gd name="connsiteY4" fmla="*/ 3479800 h 3562899"/>
                <a:gd name="connsiteX5" fmla="*/ 6299200 w 6324600"/>
                <a:gd name="connsiteY5" fmla="*/ 3251200 h 3562899"/>
                <a:gd name="connsiteX6" fmla="*/ 6324600 w 6324600"/>
                <a:gd name="connsiteY6" fmla="*/ 368300 h 3562899"/>
                <a:gd name="connsiteX7" fmla="*/ 6045200 w 6324600"/>
                <a:gd name="connsiteY7" fmla="*/ 25400 h 3562899"/>
                <a:gd name="connsiteX8" fmla="*/ 3390900 w 6324600"/>
                <a:gd name="connsiteY8" fmla="*/ 292100 h 3562899"/>
                <a:gd name="connsiteX9" fmla="*/ 863600 w 6324600"/>
                <a:gd name="connsiteY9" fmla="*/ 177800 h 3562899"/>
                <a:gd name="connsiteX10" fmla="*/ 279400 w 6324600"/>
                <a:gd name="connsiteY10" fmla="*/ 0 h 3562899"/>
                <a:gd name="connsiteX0" fmla="*/ 241300 w 6286500"/>
                <a:gd name="connsiteY0" fmla="*/ 0 h 3562899"/>
                <a:gd name="connsiteX1" fmla="*/ 0 w 6286500"/>
                <a:gd name="connsiteY1" fmla="*/ 317500 h 3562899"/>
                <a:gd name="connsiteX2" fmla="*/ 12700 w 6286500"/>
                <a:gd name="connsiteY2" fmla="*/ 3149600 h 3562899"/>
                <a:gd name="connsiteX3" fmla="*/ 2895600 w 6286500"/>
                <a:gd name="connsiteY3" fmla="*/ 3479800 h 3562899"/>
                <a:gd name="connsiteX4" fmla="*/ 3505200 w 6286500"/>
                <a:gd name="connsiteY4" fmla="*/ 3479800 h 3562899"/>
                <a:gd name="connsiteX5" fmla="*/ 6261100 w 6286500"/>
                <a:gd name="connsiteY5" fmla="*/ 3251200 h 3562899"/>
                <a:gd name="connsiteX6" fmla="*/ 6286500 w 6286500"/>
                <a:gd name="connsiteY6" fmla="*/ 368300 h 3562899"/>
                <a:gd name="connsiteX7" fmla="*/ 6007100 w 6286500"/>
                <a:gd name="connsiteY7" fmla="*/ 25400 h 3562899"/>
                <a:gd name="connsiteX8" fmla="*/ 3352800 w 6286500"/>
                <a:gd name="connsiteY8" fmla="*/ 292100 h 3562899"/>
                <a:gd name="connsiteX9" fmla="*/ 825500 w 6286500"/>
                <a:gd name="connsiteY9" fmla="*/ 177800 h 3562899"/>
                <a:gd name="connsiteX10" fmla="*/ 241300 w 6286500"/>
                <a:gd name="connsiteY10" fmla="*/ 0 h 3562899"/>
                <a:gd name="connsiteX0" fmla="*/ 228968 w 6274168"/>
                <a:gd name="connsiteY0" fmla="*/ 0 h 3562899"/>
                <a:gd name="connsiteX1" fmla="*/ 25768 w 6274168"/>
                <a:gd name="connsiteY1" fmla="*/ 304800 h 3562899"/>
                <a:gd name="connsiteX2" fmla="*/ 368 w 6274168"/>
                <a:gd name="connsiteY2" fmla="*/ 3149600 h 3562899"/>
                <a:gd name="connsiteX3" fmla="*/ 2883268 w 6274168"/>
                <a:gd name="connsiteY3" fmla="*/ 3479800 h 3562899"/>
                <a:gd name="connsiteX4" fmla="*/ 3492868 w 6274168"/>
                <a:gd name="connsiteY4" fmla="*/ 3479800 h 3562899"/>
                <a:gd name="connsiteX5" fmla="*/ 6248768 w 6274168"/>
                <a:gd name="connsiteY5" fmla="*/ 3251200 h 3562899"/>
                <a:gd name="connsiteX6" fmla="*/ 6274168 w 6274168"/>
                <a:gd name="connsiteY6" fmla="*/ 368300 h 3562899"/>
                <a:gd name="connsiteX7" fmla="*/ 5994768 w 6274168"/>
                <a:gd name="connsiteY7" fmla="*/ 25400 h 3562899"/>
                <a:gd name="connsiteX8" fmla="*/ 3340468 w 6274168"/>
                <a:gd name="connsiteY8" fmla="*/ 292100 h 3562899"/>
                <a:gd name="connsiteX9" fmla="*/ 813168 w 6274168"/>
                <a:gd name="connsiteY9" fmla="*/ 177800 h 3562899"/>
                <a:gd name="connsiteX10" fmla="*/ 228968 w 6274168"/>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69000 w 6248400"/>
                <a:gd name="connsiteY7" fmla="*/ 25400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6003871 w 6248400"/>
                <a:gd name="connsiteY7" fmla="*/ 6027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7830"/>
                <a:gd name="connsiteX1" fmla="*/ 0 w 6248400"/>
                <a:gd name="connsiteY1" fmla="*/ 304800 h 3567830"/>
                <a:gd name="connsiteX2" fmla="*/ 12700 w 6248400"/>
                <a:gd name="connsiteY2" fmla="*/ 3149600 h 3567830"/>
                <a:gd name="connsiteX3" fmla="*/ 2857500 w 6248400"/>
                <a:gd name="connsiteY3" fmla="*/ 3479800 h 3567830"/>
                <a:gd name="connsiteX4" fmla="*/ 3467100 w 6248400"/>
                <a:gd name="connsiteY4" fmla="*/ 3479800 h 3567830"/>
                <a:gd name="connsiteX5" fmla="*/ 6223000 w 6248400"/>
                <a:gd name="connsiteY5" fmla="*/ 3251200 h 3567830"/>
                <a:gd name="connsiteX6" fmla="*/ 6248400 w 6248400"/>
                <a:gd name="connsiteY6" fmla="*/ 368300 h 3567830"/>
                <a:gd name="connsiteX7" fmla="*/ 5996122 w 6248400"/>
                <a:gd name="connsiteY7" fmla="*/ 9902 h 3567830"/>
                <a:gd name="connsiteX8" fmla="*/ 3186839 w 6248400"/>
                <a:gd name="connsiteY8" fmla="*/ 264978 h 3567830"/>
                <a:gd name="connsiteX9" fmla="*/ 787400 w 6248400"/>
                <a:gd name="connsiteY9" fmla="*/ 177800 h 3567830"/>
                <a:gd name="connsiteX10" fmla="*/ 203200 w 6248400"/>
                <a:gd name="connsiteY10" fmla="*/ 0 h 3567830"/>
                <a:gd name="connsiteX0" fmla="*/ 203200 w 6248400"/>
                <a:gd name="connsiteY0" fmla="*/ 0 h 3584379"/>
                <a:gd name="connsiteX1" fmla="*/ 0 w 6248400"/>
                <a:gd name="connsiteY1" fmla="*/ 304800 h 3584379"/>
                <a:gd name="connsiteX2" fmla="*/ 12700 w 6248400"/>
                <a:gd name="connsiteY2" fmla="*/ 3149600 h 3584379"/>
                <a:gd name="connsiteX3" fmla="*/ 2857500 w 6248400"/>
                <a:gd name="connsiteY3" fmla="*/ 3479800 h 3584379"/>
                <a:gd name="connsiteX4" fmla="*/ 3467100 w 6248400"/>
                <a:gd name="connsiteY4" fmla="*/ 3479800 h 3584379"/>
                <a:gd name="connsiteX5" fmla="*/ 6223000 w 6248400"/>
                <a:gd name="connsiteY5" fmla="*/ 3251200 h 3584379"/>
                <a:gd name="connsiteX6" fmla="*/ 6248400 w 6248400"/>
                <a:gd name="connsiteY6" fmla="*/ 368300 h 3584379"/>
                <a:gd name="connsiteX7" fmla="*/ 5996122 w 6248400"/>
                <a:gd name="connsiteY7" fmla="*/ 9902 h 3584379"/>
                <a:gd name="connsiteX8" fmla="*/ 3186839 w 6248400"/>
                <a:gd name="connsiteY8" fmla="*/ 264978 h 3584379"/>
                <a:gd name="connsiteX9" fmla="*/ 787400 w 6248400"/>
                <a:gd name="connsiteY9" fmla="*/ 177800 h 3584379"/>
                <a:gd name="connsiteX10" fmla="*/ 203200 w 6248400"/>
                <a:gd name="connsiteY10" fmla="*/ 0 h 3584379"/>
                <a:gd name="connsiteX0" fmla="*/ 203200 w 6248400"/>
                <a:gd name="connsiteY0" fmla="*/ 0 h 3581680"/>
                <a:gd name="connsiteX1" fmla="*/ 0 w 6248400"/>
                <a:gd name="connsiteY1" fmla="*/ 304800 h 3581680"/>
                <a:gd name="connsiteX2" fmla="*/ 12700 w 6248400"/>
                <a:gd name="connsiteY2" fmla="*/ 3149600 h 3581680"/>
                <a:gd name="connsiteX3" fmla="*/ 2857500 w 6248400"/>
                <a:gd name="connsiteY3" fmla="*/ 3479800 h 3581680"/>
                <a:gd name="connsiteX4" fmla="*/ 3467100 w 6248400"/>
                <a:gd name="connsiteY4" fmla="*/ 3479800 h 3581680"/>
                <a:gd name="connsiteX5" fmla="*/ 6223000 w 6248400"/>
                <a:gd name="connsiteY5" fmla="*/ 3251200 h 3581680"/>
                <a:gd name="connsiteX6" fmla="*/ 6248400 w 6248400"/>
                <a:gd name="connsiteY6" fmla="*/ 368300 h 3581680"/>
                <a:gd name="connsiteX7" fmla="*/ 5996122 w 6248400"/>
                <a:gd name="connsiteY7" fmla="*/ 9902 h 3581680"/>
                <a:gd name="connsiteX8" fmla="*/ 3186839 w 6248400"/>
                <a:gd name="connsiteY8" fmla="*/ 264978 h 3581680"/>
                <a:gd name="connsiteX9" fmla="*/ 787400 w 6248400"/>
                <a:gd name="connsiteY9" fmla="*/ 177800 h 3581680"/>
                <a:gd name="connsiteX10" fmla="*/ 203200 w 6248400"/>
                <a:gd name="connsiteY10" fmla="*/ 0 h 3581680"/>
                <a:gd name="connsiteX0" fmla="*/ 203200 w 6248400"/>
                <a:gd name="connsiteY0" fmla="*/ 0 h 3577728"/>
                <a:gd name="connsiteX1" fmla="*/ 0 w 6248400"/>
                <a:gd name="connsiteY1" fmla="*/ 304800 h 3577728"/>
                <a:gd name="connsiteX2" fmla="*/ 12700 w 6248400"/>
                <a:gd name="connsiteY2" fmla="*/ 3149600 h 3577728"/>
                <a:gd name="connsiteX3" fmla="*/ 2857500 w 6248400"/>
                <a:gd name="connsiteY3" fmla="*/ 3479800 h 3577728"/>
                <a:gd name="connsiteX4" fmla="*/ 3467100 w 6248400"/>
                <a:gd name="connsiteY4" fmla="*/ 3479800 h 3577728"/>
                <a:gd name="connsiteX5" fmla="*/ 6223000 w 6248400"/>
                <a:gd name="connsiteY5" fmla="*/ 3251200 h 3577728"/>
                <a:gd name="connsiteX6" fmla="*/ 6248400 w 6248400"/>
                <a:gd name="connsiteY6" fmla="*/ 368300 h 3577728"/>
                <a:gd name="connsiteX7" fmla="*/ 5996122 w 6248400"/>
                <a:gd name="connsiteY7" fmla="*/ 9902 h 3577728"/>
                <a:gd name="connsiteX8" fmla="*/ 3186839 w 6248400"/>
                <a:gd name="connsiteY8" fmla="*/ 264978 h 3577728"/>
                <a:gd name="connsiteX9" fmla="*/ 787400 w 6248400"/>
                <a:gd name="connsiteY9" fmla="*/ 177800 h 3577728"/>
                <a:gd name="connsiteX10" fmla="*/ 203200 w 6248400"/>
                <a:gd name="connsiteY10" fmla="*/ 0 h 35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3577728">
                  <a:moveTo>
                    <a:pt x="203200" y="0"/>
                  </a:moveTo>
                  <a:lnTo>
                    <a:pt x="0" y="304800"/>
                  </a:lnTo>
                  <a:cubicBezTo>
                    <a:pt x="4233" y="1248833"/>
                    <a:pt x="8467" y="2205567"/>
                    <a:pt x="12700" y="3149600"/>
                  </a:cubicBezTo>
                  <a:lnTo>
                    <a:pt x="2857500" y="3479800"/>
                  </a:lnTo>
                  <a:cubicBezTo>
                    <a:pt x="3078996" y="3582764"/>
                    <a:pt x="3151537" y="3635357"/>
                    <a:pt x="3467100" y="3479800"/>
                  </a:cubicBezTo>
                  <a:lnTo>
                    <a:pt x="6223000" y="3251200"/>
                  </a:lnTo>
                  <a:lnTo>
                    <a:pt x="6248400" y="368300"/>
                  </a:lnTo>
                  <a:lnTo>
                    <a:pt x="5996122" y="9902"/>
                  </a:lnTo>
                  <a:lnTo>
                    <a:pt x="3186839" y="264978"/>
                  </a:lnTo>
                  <a:cubicBezTo>
                    <a:pt x="2972589" y="268206"/>
                    <a:pt x="1595967" y="266700"/>
                    <a:pt x="787400" y="177800"/>
                  </a:cubicBezTo>
                  <a:lnTo>
                    <a:pt x="203200" y="0"/>
                  </a:lnTo>
                  <a:close/>
                </a:path>
              </a:pathLst>
            </a:cu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8" name="手繪多邊形 27"/>
            <p:cNvSpPr/>
            <p:nvPr/>
          </p:nvSpPr>
          <p:spPr>
            <a:xfrm flipH="1">
              <a:off x="4639632" y="2780928"/>
              <a:ext cx="2832100" cy="33020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 name="connsiteX0" fmla="*/ 2819400 w 2832100"/>
                <a:gd name="connsiteY0" fmla="*/ 3302000 h 3302000"/>
                <a:gd name="connsiteX1" fmla="*/ 2832100 w 2832100"/>
                <a:gd name="connsiteY1" fmla="*/ 266700 h 3302000"/>
                <a:gd name="connsiteX2" fmla="*/ 0 w 2832100"/>
                <a:gd name="connsiteY2" fmla="*/ 0 h 3302000"/>
                <a:gd name="connsiteX3" fmla="*/ 12700 w 2832100"/>
                <a:gd name="connsiteY3" fmla="*/ 3009900 h 3302000"/>
                <a:gd name="connsiteX4" fmla="*/ 2819400 w 2832100"/>
                <a:gd name="connsiteY4" fmla="*/ 330200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3302000">
                  <a:moveTo>
                    <a:pt x="2819400" y="3302000"/>
                  </a:moveTo>
                  <a:cubicBezTo>
                    <a:pt x="2823633" y="2290233"/>
                    <a:pt x="2827867" y="1278467"/>
                    <a:pt x="2832100" y="266700"/>
                  </a:cubicBezTo>
                  <a:lnTo>
                    <a:pt x="0" y="0"/>
                  </a:lnTo>
                  <a:cubicBezTo>
                    <a:pt x="4233" y="1003300"/>
                    <a:pt x="8467" y="2006600"/>
                    <a:pt x="12700" y="3009900"/>
                  </a:cubicBezTo>
                  <a:lnTo>
                    <a:pt x="2819400" y="33020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9" name="手繪多邊形 28"/>
            <p:cNvSpPr/>
            <p:nvPr/>
          </p:nvSpPr>
          <p:spPr>
            <a:xfrm>
              <a:off x="1706209" y="2780928"/>
              <a:ext cx="2857500" cy="33147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3314700">
                  <a:moveTo>
                    <a:pt x="2857500" y="3314700"/>
                  </a:moveTo>
                  <a:lnTo>
                    <a:pt x="2832100" y="266700"/>
                  </a:lnTo>
                  <a:lnTo>
                    <a:pt x="0" y="0"/>
                  </a:lnTo>
                  <a:cubicBezTo>
                    <a:pt x="4233" y="1003300"/>
                    <a:pt x="8467" y="2006600"/>
                    <a:pt x="12700" y="3009900"/>
                  </a:cubicBezTo>
                  <a:lnTo>
                    <a:pt x="2857500" y="33147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0" name="矩形 29"/>
            <p:cNvSpPr/>
            <p:nvPr/>
          </p:nvSpPr>
          <p:spPr>
            <a:xfrm>
              <a:off x="1991230" y="3656060"/>
              <a:ext cx="2808312" cy="1800489"/>
            </a:xfrm>
            <a:prstGeom prst="rect">
              <a:avLst/>
            </a:prstGeom>
          </p:spPr>
          <p:txBody>
            <a:bodyPr wrap="square">
              <a:spAutoFit/>
            </a:bodyPr>
            <a:lstStyle/>
            <a:p>
              <a:pPr>
                <a:lnSpc>
                  <a:spcPts val="4000"/>
                </a:lnSpc>
              </a:pPr>
              <a:r>
                <a:rPr lang="zh-TW" altLang="en-US" sz="2800" dirty="0">
                  <a:latin typeface="微軟正黑體" panose="020B0604030504040204" pitchFamily="34" charset="-120"/>
                  <a:ea typeface="微軟正黑體" panose="020B0604030504040204" pitchFamily="34" charset="-120"/>
                </a:rPr>
                <a:t>壹、修訂背景</a:t>
              </a:r>
            </a:p>
            <a:p>
              <a:pPr>
                <a:lnSpc>
                  <a:spcPts val="4000"/>
                </a:lnSpc>
              </a:pPr>
              <a:r>
                <a:rPr lang="zh-TW" altLang="en-US" sz="2800" dirty="0">
                  <a:latin typeface="微軟正黑體" panose="020B0604030504040204" pitchFamily="34" charset="-120"/>
                  <a:ea typeface="微軟正黑體" panose="020B0604030504040204" pitchFamily="34" charset="-120"/>
                </a:rPr>
                <a:t>貳、基本理念</a:t>
              </a:r>
            </a:p>
            <a:p>
              <a:pPr>
                <a:lnSpc>
                  <a:spcPts val="4000"/>
                </a:lnSpc>
              </a:pPr>
              <a:r>
                <a:rPr lang="zh-TW" altLang="en-US" sz="2800" dirty="0">
                  <a:latin typeface="微軟正黑體" panose="020B0604030504040204" pitchFamily="34" charset="-120"/>
                  <a:ea typeface="微軟正黑體" panose="020B0604030504040204" pitchFamily="34" charset="-120"/>
                </a:rPr>
                <a:t>参、課程目標</a:t>
              </a:r>
            </a:p>
            <a:p>
              <a:pPr>
                <a:lnSpc>
                  <a:spcPts val="4000"/>
                </a:lnSpc>
              </a:pPr>
              <a:r>
                <a:rPr lang="zh-TW" altLang="en-US" sz="2800" dirty="0">
                  <a:latin typeface="微軟正黑體" panose="020B0604030504040204" pitchFamily="34" charset="-120"/>
                  <a:ea typeface="微軟正黑體" panose="020B0604030504040204" pitchFamily="34" charset="-120"/>
                </a:rPr>
                <a:t>肆、核心素養</a:t>
              </a:r>
            </a:p>
          </p:txBody>
        </p:sp>
        <p:sp>
          <p:nvSpPr>
            <p:cNvPr id="31" name="矩形 30"/>
            <p:cNvSpPr/>
            <p:nvPr/>
          </p:nvSpPr>
          <p:spPr>
            <a:xfrm>
              <a:off x="4875465" y="3644352"/>
              <a:ext cx="2808312" cy="1800489"/>
            </a:xfrm>
            <a:prstGeom prst="rect">
              <a:avLst/>
            </a:prstGeom>
          </p:spPr>
          <p:txBody>
            <a:bodyPr wrap="square">
              <a:spAutoFit/>
            </a:bodyPr>
            <a:lstStyle/>
            <a:p>
              <a:pPr>
                <a:lnSpc>
                  <a:spcPts val="4000"/>
                </a:lnSpc>
              </a:pPr>
              <a:r>
                <a:rPr lang="zh-TW" altLang="en-US" sz="2800">
                  <a:latin typeface="微軟正黑體" panose="020B0604030504040204" pitchFamily="34" charset="-120"/>
                  <a:ea typeface="微軟正黑體" panose="020B0604030504040204" pitchFamily="34" charset="-120"/>
                </a:rPr>
                <a:t>伍、學習階段</a:t>
              </a:r>
            </a:p>
            <a:p>
              <a:pPr>
                <a:lnSpc>
                  <a:spcPts val="4000"/>
                </a:lnSpc>
              </a:pPr>
              <a:r>
                <a:rPr lang="zh-TW" altLang="en-US" sz="2800">
                  <a:latin typeface="微軟正黑體" panose="020B0604030504040204" pitchFamily="34" charset="-120"/>
                  <a:ea typeface="微軟正黑體" panose="020B0604030504040204" pitchFamily="34" charset="-120"/>
                </a:rPr>
                <a:t>陸、課程架構</a:t>
              </a:r>
            </a:p>
            <a:p>
              <a:pPr>
                <a:lnSpc>
                  <a:spcPts val="4000"/>
                </a:lnSpc>
              </a:pPr>
              <a:r>
                <a:rPr lang="zh-TW" altLang="en-US" sz="2800">
                  <a:latin typeface="微軟正黑體" panose="020B0604030504040204" pitchFamily="34" charset="-120"/>
                  <a:ea typeface="微軟正黑體" panose="020B0604030504040204" pitchFamily="34" charset="-120"/>
                </a:rPr>
                <a:t>柒、實施要點</a:t>
              </a:r>
            </a:p>
            <a:p>
              <a:pPr>
                <a:lnSpc>
                  <a:spcPts val="4000"/>
                </a:lnSpc>
              </a:pPr>
              <a:r>
                <a:rPr lang="zh-TW" altLang="en-US" sz="2800">
                  <a:latin typeface="微軟正黑體" panose="020B0604030504040204" pitchFamily="34" charset="-120"/>
                  <a:ea typeface="微軟正黑體" panose="020B0604030504040204" pitchFamily="34" charset="-120"/>
                </a:rPr>
                <a:t>捌、附錄</a:t>
              </a:r>
            </a:p>
          </p:txBody>
        </p:sp>
        <p:sp>
          <p:nvSpPr>
            <p:cNvPr id="32" name="矩形 31"/>
            <p:cNvSpPr/>
            <p:nvPr/>
          </p:nvSpPr>
          <p:spPr>
            <a:xfrm>
              <a:off x="2742389" y="3141664"/>
              <a:ext cx="1469571" cy="448939"/>
            </a:xfrm>
            <a:prstGeom prst="rect">
              <a:avLst/>
            </a:prstGeom>
          </p:spPr>
          <p:txBody>
            <a:bodyPr wrap="square">
              <a:spAutoFit/>
            </a:bodyPr>
            <a:lstStyle/>
            <a:p>
              <a:r>
                <a:rPr lang="zh-TW" altLang="en-US" sz="2800">
                  <a:latin typeface="微軟正黑體" panose="020B0604030504040204" pitchFamily="34" charset="-120"/>
                  <a:ea typeface="微軟正黑體" panose="020B0604030504040204" pitchFamily="34" charset="-120"/>
                </a:rPr>
                <a:t>新課綱</a:t>
              </a:r>
            </a:p>
          </p:txBody>
        </p:sp>
        <p:grpSp>
          <p:nvGrpSpPr>
            <p:cNvPr id="33" name="群組 32"/>
            <p:cNvGrpSpPr/>
            <p:nvPr/>
          </p:nvGrpSpPr>
          <p:grpSpPr>
            <a:xfrm>
              <a:off x="2031540" y="3242821"/>
              <a:ext cx="493861" cy="342919"/>
              <a:chOff x="4187222" y="395028"/>
              <a:chExt cx="1944212" cy="1349989"/>
            </a:xfrm>
            <a:solidFill>
              <a:srgbClr val="92D050"/>
            </a:solidFill>
          </p:grpSpPr>
          <p:sp>
            <p:nvSpPr>
              <p:cNvPr id="34"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5"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6"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37"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三、十二年國民基本教育課程綱要</a:t>
            </a:r>
          </a:p>
        </p:txBody>
      </p:sp>
      <p:grpSp>
        <p:nvGrpSpPr>
          <p:cNvPr id="38" name="群組 37"/>
          <p:cNvGrpSpPr/>
          <p:nvPr/>
        </p:nvGrpSpPr>
        <p:grpSpPr>
          <a:xfrm>
            <a:off x="7865442" y="5116926"/>
            <a:ext cx="726613" cy="1221710"/>
            <a:chOff x="3457972" y="1196752"/>
            <a:chExt cx="2895227" cy="4867968"/>
          </a:xfrm>
          <a:solidFill>
            <a:srgbClr val="2196F3"/>
          </a:solidFill>
        </p:grpSpPr>
        <p:sp>
          <p:nvSpPr>
            <p:cNvPr id="39" name="流程圖: 接點 38"/>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0" name="圓角矩形 39"/>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1" name="圓角矩形 40"/>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2" name="圓角矩形 41"/>
            <p:cNvSpPr/>
            <p:nvPr/>
          </p:nvSpPr>
          <p:spPr>
            <a:xfrm>
              <a:off x="4767674" y="3544439"/>
              <a:ext cx="489733" cy="2520281"/>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3"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44" name="群組 43"/>
            <p:cNvGrpSpPr/>
            <p:nvPr/>
          </p:nvGrpSpPr>
          <p:grpSpPr>
            <a:xfrm>
              <a:off x="3457972" y="2264172"/>
              <a:ext cx="1591573" cy="453107"/>
              <a:chOff x="723609" y="2530960"/>
              <a:chExt cx="1591573" cy="453107"/>
            </a:xfrm>
            <a:grpFill/>
          </p:grpSpPr>
          <p:sp>
            <p:nvSpPr>
              <p:cNvPr id="45" name="圓角矩形 44"/>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6" name="圓角矩形 45"/>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47" name="文字方塊 46"/>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9BFD2"/>
                </a:solidFill>
              </a:rPr>
              <a:t>2-3</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spTree>
    <p:extLst>
      <p:ext uri="{BB962C8B-B14F-4D97-AF65-F5344CB8AC3E}">
        <p14:creationId xmlns:p14="http://schemas.microsoft.com/office/powerpoint/2010/main" val="181442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9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圓角矩形 52"/>
          <p:cNvSpPr/>
          <p:nvPr/>
        </p:nvSpPr>
        <p:spPr>
          <a:xfrm>
            <a:off x="5137065" y="2677880"/>
            <a:ext cx="3570372" cy="2404515"/>
          </a:xfrm>
          <a:prstGeom prst="roundRect">
            <a:avLst>
              <a:gd name="adj" fmla="val 4076"/>
            </a:avLst>
          </a:prstGeom>
          <a:solidFill>
            <a:srgbClr val="E8F5E9"/>
          </a:solidFill>
          <a:ln w="38100" cap="rnd">
            <a:noFill/>
          </a:ln>
        </p:spPr>
        <p:txBody>
          <a:bodyPr rtlCol="0" anchor="ctr"/>
          <a:lstStyle/>
          <a:p>
            <a:pPr algn="ctr"/>
            <a:endParaRPr lang="zh-TW" altLang="en-US"/>
          </a:p>
        </p:txBody>
      </p:sp>
      <p:sp>
        <p:nvSpPr>
          <p:cNvPr id="2" name="圓角矩形 1"/>
          <p:cNvSpPr/>
          <p:nvPr/>
        </p:nvSpPr>
        <p:spPr>
          <a:xfrm>
            <a:off x="1187624" y="4004956"/>
            <a:ext cx="4032448" cy="599829"/>
          </a:xfrm>
          <a:prstGeom prst="roundRect">
            <a:avLst/>
          </a:prstGeom>
          <a:solidFill>
            <a:srgbClr val="E8F5E9"/>
          </a:solidFill>
          <a:ln w="38100" cap="rnd">
            <a:noFill/>
          </a:ln>
        </p:spPr>
        <p:txBody>
          <a:bodyPr rtlCol="0" anchor="ctr"/>
          <a:lstStyle/>
          <a:p>
            <a:pPr algn="ctr"/>
            <a:endParaRPr lang="zh-TW" altLang="en-US"/>
          </a:p>
        </p:txBody>
      </p:sp>
      <p:sp>
        <p:nvSpPr>
          <p:cNvPr id="184" name="圓角矩形 183"/>
          <p:cNvSpPr/>
          <p:nvPr/>
        </p:nvSpPr>
        <p:spPr>
          <a:xfrm>
            <a:off x="0" y="0"/>
            <a:ext cx="9144000" cy="1730525"/>
          </a:xfrm>
          <a:prstGeom prst="roundRect">
            <a:avLst>
              <a:gd name="adj" fmla="val 0"/>
            </a:avLst>
          </a:prstGeom>
          <a:solidFill>
            <a:srgbClr val="388E3C"/>
          </a:solidFill>
          <a:effectLst>
            <a:outerShdw blurRad="50800" dist="38100" dir="5400000" algn="t" rotWithShape="0">
              <a:prstClr val="black">
                <a:alpha val="10000"/>
              </a:prstClr>
            </a:outerShdw>
          </a:effectLst>
        </p:spPr>
        <p:txBody>
          <a:bodyPr wrap="square" rtlCol="0" anchor="ctr">
            <a:spAutoFit/>
          </a:bodyPr>
          <a:lstStyle/>
          <a:p>
            <a:pPr algn="ctr"/>
            <a:endParaRPr lang="zh-TW" altLang="en-US" sz="2400">
              <a:solidFill>
                <a:srgbClr val="9C27B0"/>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6781791" y="433819"/>
            <a:ext cx="2398721" cy="1015663"/>
          </a:xfrm>
          <a:prstGeom prst="rect">
            <a:avLst/>
          </a:prstGeom>
          <a:noFill/>
        </p:spPr>
        <p:txBody>
          <a:bodyPr wrap="square" rtlCol="0">
            <a:spAutoFit/>
          </a:bodyPr>
          <a:lstStyle/>
          <a:p>
            <a:r>
              <a:rPr lang="zh-TW" altLang="en-US" sz="6000" b="1">
                <a:solidFill>
                  <a:schemeClr val="bg1"/>
                </a:solidFill>
                <a:latin typeface="微軟正黑體" panose="020B0604030504040204" pitchFamily="34" charset="-120"/>
                <a:ea typeface="微軟正黑體" panose="020B0604030504040204" pitchFamily="34" charset="-120"/>
              </a:rPr>
              <a:t>目錄</a:t>
            </a:r>
          </a:p>
        </p:txBody>
      </p:sp>
      <p:sp>
        <p:nvSpPr>
          <p:cNvPr id="34" name="矩形 33"/>
          <p:cNvSpPr/>
          <p:nvPr/>
        </p:nvSpPr>
        <p:spPr>
          <a:xfrm>
            <a:off x="6485222" y="602725"/>
            <a:ext cx="202295" cy="663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5" name="文字方塊 24"/>
          <p:cNvSpPr txBox="1"/>
          <p:nvPr/>
        </p:nvSpPr>
        <p:spPr>
          <a:xfrm>
            <a:off x="1293955" y="3374246"/>
            <a:ext cx="3994303"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貳、新課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修歷程</a:t>
            </a:r>
          </a:p>
        </p:txBody>
      </p:sp>
      <p:sp>
        <p:nvSpPr>
          <p:cNvPr id="26" name="文字方塊 25"/>
          <p:cNvSpPr txBox="1"/>
          <p:nvPr/>
        </p:nvSpPr>
        <p:spPr>
          <a:xfrm>
            <a:off x="1266224" y="4040021"/>
            <a:ext cx="3770736"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參、新課</a:t>
            </a:r>
            <a:r>
              <a:rPr lang="zh-TW" altLang="en-US" sz="2800" b="1">
                <a:latin typeface="微軟正黑體" panose="020B0604030504040204" pitchFamily="34" charset="-120"/>
                <a:ea typeface="微軟正黑體" panose="020B0604030504040204" pitchFamily="34" charset="-120"/>
              </a:rPr>
              <a:t>綱的重要</a:t>
            </a:r>
            <a:r>
              <a:rPr lang="zh-TW" altLang="en-US" sz="2800" b="1" dirty="0">
                <a:latin typeface="微軟正黑體" panose="020B0604030504040204" pitchFamily="34" charset="-120"/>
                <a:ea typeface="微軟正黑體" panose="020B0604030504040204" pitchFamily="34" charset="-120"/>
              </a:rPr>
              <a:t>內涵</a:t>
            </a:r>
          </a:p>
        </p:txBody>
      </p:sp>
      <p:sp>
        <p:nvSpPr>
          <p:cNvPr id="27" name="文字方塊 26"/>
          <p:cNvSpPr txBox="1"/>
          <p:nvPr/>
        </p:nvSpPr>
        <p:spPr>
          <a:xfrm>
            <a:off x="1293955" y="4707133"/>
            <a:ext cx="4660586"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肆</a:t>
            </a:r>
            <a:r>
              <a:rPr lang="zh-TW" altLang="en-US" sz="2800" b="1" dirty="0" smtClean="0">
                <a:latin typeface="微軟正黑體" panose="020B0604030504040204" pitchFamily="34" charset="-120"/>
                <a:ea typeface="微軟正黑體" panose="020B0604030504040204" pitchFamily="34" charset="-120"/>
              </a:rPr>
              <a:t>、給家長的小</a:t>
            </a:r>
            <a:r>
              <a:rPr lang="zh-TW" altLang="en-US" sz="2800" b="1" dirty="0">
                <a:latin typeface="微軟正黑體" panose="020B0604030504040204" pitchFamily="34" charset="-120"/>
                <a:ea typeface="微軟正黑體" panose="020B0604030504040204" pitchFamily="34" charset="-120"/>
              </a:rPr>
              <a:t>叮嚀</a:t>
            </a:r>
          </a:p>
        </p:txBody>
      </p:sp>
      <p:sp>
        <p:nvSpPr>
          <p:cNvPr id="32" name="文字方塊 31"/>
          <p:cNvSpPr txBox="1"/>
          <p:nvPr/>
        </p:nvSpPr>
        <p:spPr>
          <a:xfrm>
            <a:off x="1293955" y="2735503"/>
            <a:ext cx="3743005"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壹、新課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修背景</a:t>
            </a:r>
          </a:p>
        </p:txBody>
      </p:sp>
      <p:sp>
        <p:nvSpPr>
          <p:cNvPr id="6" name="矩形 5"/>
          <p:cNvSpPr/>
          <p:nvPr/>
        </p:nvSpPr>
        <p:spPr>
          <a:xfrm>
            <a:off x="2771800" y="542787"/>
            <a:ext cx="3523481" cy="830997"/>
          </a:xfrm>
          <a:prstGeom prst="rect">
            <a:avLst/>
          </a:prstGeom>
        </p:spPr>
        <p:txBody>
          <a:bodyPr wrap="square">
            <a:spAutoFit/>
          </a:bodyPr>
          <a:lstStyle/>
          <a:p>
            <a:pPr algn="r"/>
            <a:r>
              <a:rPr lang="zh-TW" altLang="en-US" sz="2400" b="1">
                <a:solidFill>
                  <a:schemeClr val="bg1"/>
                </a:solidFill>
                <a:latin typeface="微軟正黑體" panose="020B0604030504040204" pitchFamily="34" charset="-120"/>
                <a:ea typeface="微軟正黑體" panose="020B0604030504040204" pitchFamily="34" charset="-120"/>
              </a:rPr>
              <a:t>十二年國民基本教育</a:t>
            </a:r>
          </a:p>
          <a:p>
            <a:pPr algn="r"/>
            <a:r>
              <a:rPr lang="zh-TW" altLang="en-US" sz="2400" b="1">
                <a:solidFill>
                  <a:schemeClr val="bg1"/>
                </a:solidFill>
                <a:latin typeface="微軟正黑體" panose="020B0604030504040204" pitchFamily="34" charset="-120"/>
                <a:ea typeface="微軟正黑體" panose="020B0604030504040204" pitchFamily="34" charset="-120"/>
              </a:rPr>
              <a:t>課程綱要總綱宣講</a:t>
            </a:r>
          </a:p>
        </p:txBody>
      </p:sp>
      <p:grpSp>
        <p:nvGrpSpPr>
          <p:cNvPr id="3" name="群組 2"/>
          <p:cNvGrpSpPr/>
          <p:nvPr/>
        </p:nvGrpSpPr>
        <p:grpSpPr>
          <a:xfrm>
            <a:off x="6783775" y="5293154"/>
            <a:ext cx="957299" cy="1205948"/>
            <a:chOff x="5824492" y="2760936"/>
            <a:chExt cx="2627381" cy="3309818"/>
          </a:xfrm>
        </p:grpSpPr>
        <p:grpSp>
          <p:nvGrpSpPr>
            <p:cNvPr id="39" name="群組 38"/>
            <p:cNvGrpSpPr/>
            <p:nvPr/>
          </p:nvGrpSpPr>
          <p:grpSpPr>
            <a:xfrm>
              <a:off x="5824492" y="2760936"/>
              <a:ext cx="2627381" cy="1690147"/>
              <a:chOff x="5771788" y="3043525"/>
              <a:chExt cx="514470" cy="294608"/>
            </a:xfrm>
            <a:effectLst>
              <a:outerShdw blurRad="50800" dist="38100" dir="5400000" algn="t" rotWithShape="0">
                <a:prstClr val="black">
                  <a:alpha val="20000"/>
                </a:prstClr>
              </a:outerShdw>
            </a:effectLst>
          </p:grpSpPr>
          <p:grpSp>
            <p:nvGrpSpPr>
              <p:cNvPr id="42" name="群組 41"/>
              <p:cNvGrpSpPr/>
              <p:nvPr/>
            </p:nvGrpSpPr>
            <p:grpSpPr>
              <a:xfrm>
                <a:off x="5771788" y="3043525"/>
                <a:ext cx="514470" cy="294608"/>
                <a:chOff x="1475656" y="2780928"/>
                <a:chExt cx="6248400" cy="3578101"/>
              </a:xfrm>
            </p:grpSpPr>
            <p:sp>
              <p:nvSpPr>
                <p:cNvPr id="51" name="手繪多邊形 50"/>
                <p:cNvSpPr/>
                <p:nvPr/>
              </p:nvSpPr>
              <p:spPr>
                <a:xfrm>
                  <a:off x="1475656" y="2781301"/>
                  <a:ext cx="6248400" cy="3577728"/>
                </a:xfrm>
                <a:custGeom>
                  <a:avLst/>
                  <a:gdLst>
                    <a:gd name="connsiteX0" fmla="*/ 279400 w 6400800"/>
                    <a:gd name="connsiteY0" fmla="*/ 0 h 3581400"/>
                    <a:gd name="connsiteX1" fmla="*/ 38100 w 6400800"/>
                    <a:gd name="connsiteY1" fmla="*/ 317500 h 3581400"/>
                    <a:gd name="connsiteX2" fmla="*/ 0 w 6400800"/>
                    <a:gd name="connsiteY2" fmla="*/ 3238500 h 3581400"/>
                    <a:gd name="connsiteX3" fmla="*/ 2921000 w 6400800"/>
                    <a:gd name="connsiteY3" fmla="*/ 3581400 h 3581400"/>
                    <a:gd name="connsiteX4" fmla="*/ 3492500 w 6400800"/>
                    <a:gd name="connsiteY4" fmla="*/ 3568700 h 3581400"/>
                    <a:gd name="connsiteX5" fmla="*/ 6400800 w 6400800"/>
                    <a:gd name="connsiteY5" fmla="*/ 3251200 h 3581400"/>
                    <a:gd name="connsiteX6" fmla="*/ 6400800 w 6400800"/>
                    <a:gd name="connsiteY6" fmla="*/ 368300 h 3581400"/>
                    <a:gd name="connsiteX7" fmla="*/ 6045200 w 6400800"/>
                    <a:gd name="connsiteY7" fmla="*/ 25400 h 3581400"/>
                    <a:gd name="connsiteX8" fmla="*/ 3759200 w 6400800"/>
                    <a:gd name="connsiteY8" fmla="*/ 647700 h 3581400"/>
                    <a:gd name="connsiteX9" fmla="*/ 825500 w 6400800"/>
                    <a:gd name="connsiteY9" fmla="*/ 469900 h 3581400"/>
                    <a:gd name="connsiteX10" fmla="*/ 279400 w 6400800"/>
                    <a:gd name="connsiteY10" fmla="*/ 0 h 3581400"/>
                    <a:gd name="connsiteX0" fmla="*/ 279400 w 6400800"/>
                    <a:gd name="connsiteY0" fmla="*/ 0 h 3635119"/>
                    <a:gd name="connsiteX1" fmla="*/ 38100 w 6400800"/>
                    <a:gd name="connsiteY1" fmla="*/ 317500 h 3635119"/>
                    <a:gd name="connsiteX2" fmla="*/ 0 w 6400800"/>
                    <a:gd name="connsiteY2" fmla="*/ 3238500 h 3635119"/>
                    <a:gd name="connsiteX3" fmla="*/ 2921000 w 6400800"/>
                    <a:gd name="connsiteY3" fmla="*/ 3581400 h 3635119"/>
                    <a:gd name="connsiteX4" fmla="*/ 3492500 w 6400800"/>
                    <a:gd name="connsiteY4" fmla="*/ 3568700 h 3635119"/>
                    <a:gd name="connsiteX5" fmla="*/ 6400800 w 6400800"/>
                    <a:gd name="connsiteY5" fmla="*/ 3251200 h 3635119"/>
                    <a:gd name="connsiteX6" fmla="*/ 6400800 w 6400800"/>
                    <a:gd name="connsiteY6" fmla="*/ 368300 h 3635119"/>
                    <a:gd name="connsiteX7" fmla="*/ 6045200 w 6400800"/>
                    <a:gd name="connsiteY7" fmla="*/ 25400 h 3635119"/>
                    <a:gd name="connsiteX8" fmla="*/ 3759200 w 6400800"/>
                    <a:gd name="connsiteY8" fmla="*/ 647700 h 3635119"/>
                    <a:gd name="connsiteX9" fmla="*/ 825500 w 6400800"/>
                    <a:gd name="connsiteY9" fmla="*/ 469900 h 3635119"/>
                    <a:gd name="connsiteX10" fmla="*/ 279400 w 6400800"/>
                    <a:gd name="connsiteY10" fmla="*/ 0 h 3635119"/>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759200 w 6400800"/>
                    <a:gd name="connsiteY8" fmla="*/ 6477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3246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324600"/>
                    <a:gd name="connsiteY0" fmla="*/ 0 h 3656926"/>
                    <a:gd name="connsiteX1" fmla="*/ 38100 w 6324600"/>
                    <a:gd name="connsiteY1" fmla="*/ 317500 h 3656926"/>
                    <a:gd name="connsiteX2" fmla="*/ 0 w 6324600"/>
                    <a:gd name="connsiteY2" fmla="*/ 3238500 h 3656926"/>
                    <a:gd name="connsiteX3" fmla="*/ 2921000 w 6324600"/>
                    <a:gd name="connsiteY3" fmla="*/ 3581400 h 3656926"/>
                    <a:gd name="connsiteX4" fmla="*/ 3492500 w 6324600"/>
                    <a:gd name="connsiteY4" fmla="*/ 3568700 h 3656926"/>
                    <a:gd name="connsiteX5" fmla="*/ 6299200 w 6324600"/>
                    <a:gd name="connsiteY5" fmla="*/ 3251200 h 3656926"/>
                    <a:gd name="connsiteX6" fmla="*/ 6324600 w 6324600"/>
                    <a:gd name="connsiteY6" fmla="*/ 368300 h 3656926"/>
                    <a:gd name="connsiteX7" fmla="*/ 6045200 w 6324600"/>
                    <a:gd name="connsiteY7" fmla="*/ 25400 h 3656926"/>
                    <a:gd name="connsiteX8" fmla="*/ 3390900 w 6324600"/>
                    <a:gd name="connsiteY8" fmla="*/ 292100 h 3656926"/>
                    <a:gd name="connsiteX9" fmla="*/ 863600 w 6324600"/>
                    <a:gd name="connsiteY9" fmla="*/ 177800 h 3656926"/>
                    <a:gd name="connsiteX10" fmla="*/ 279400 w 6324600"/>
                    <a:gd name="connsiteY10" fmla="*/ 0 h 3656926"/>
                    <a:gd name="connsiteX0" fmla="*/ 279400 w 6324600"/>
                    <a:gd name="connsiteY0" fmla="*/ 0 h 3619086"/>
                    <a:gd name="connsiteX1" fmla="*/ 38100 w 6324600"/>
                    <a:gd name="connsiteY1" fmla="*/ 317500 h 3619086"/>
                    <a:gd name="connsiteX2" fmla="*/ 0 w 6324600"/>
                    <a:gd name="connsiteY2" fmla="*/ 3238500 h 3619086"/>
                    <a:gd name="connsiteX3" fmla="*/ 2921000 w 6324600"/>
                    <a:gd name="connsiteY3" fmla="*/ 3581400 h 3619086"/>
                    <a:gd name="connsiteX4" fmla="*/ 3543300 w 6324600"/>
                    <a:gd name="connsiteY4" fmla="*/ 3479800 h 3619086"/>
                    <a:gd name="connsiteX5" fmla="*/ 6299200 w 6324600"/>
                    <a:gd name="connsiteY5" fmla="*/ 3251200 h 3619086"/>
                    <a:gd name="connsiteX6" fmla="*/ 6324600 w 6324600"/>
                    <a:gd name="connsiteY6" fmla="*/ 368300 h 3619086"/>
                    <a:gd name="connsiteX7" fmla="*/ 6045200 w 6324600"/>
                    <a:gd name="connsiteY7" fmla="*/ 25400 h 3619086"/>
                    <a:gd name="connsiteX8" fmla="*/ 3390900 w 6324600"/>
                    <a:gd name="connsiteY8" fmla="*/ 292100 h 3619086"/>
                    <a:gd name="connsiteX9" fmla="*/ 863600 w 6324600"/>
                    <a:gd name="connsiteY9" fmla="*/ 177800 h 3619086"/>
                    <a:gd name="connsiteX10" fmla="*/ 279400 w 6324600"/>
                    <a:gd name="connsiteY10" fmla="*/ 0 h 3619086"/>
                    <a:gd name="connsiteX0" fmla="*/ 279400 w 6324600"/>
                    <a:gd name="connsiteY0" fmla="*/ 0 h 3562899"/>
                    <a:gd name="connsiteX1" fmla="*/ 38100 w 6324600"/>
                    <a:gd name="connsiteY1" fmla="*/ 317500 h 3562899"/>
                    <a:gd name="connsiteX2" fmla="*/ 0 w 6324600"/>
                    <a:gd name="connsiteY2" fmla="*/ 3238500 h 3562899"/>
                    <a:gd name="connsiteX3" fmla="*/ 2933700 w 6324600"/>
                    <a:gd name="connsiteY3" fmla="*/ 3479800 h 3562899"/>
                    <a:gd name="connsiteX4" fmla="*/ 3543300 w 6324600"/>
                    <a:gd name="connsiteY4" fmla="*/ 3479800 h 3562899"/>
                    <a:gd name="connsiteX5" fmla="*/ 6299200 w 6324600"/>
                    <a:gd name="connsiteY5" fmla="*/ 3251200 h 3562899"/>
                    <a:gd name="connsiteX6" fmla="*/ 6324600 w 6324600"/>
                    <a:gd name="connsiteY6" fmla="*/ 368300 h 3562899"/>
                    <a:gd name="connsiteX7" fmla="*/ 6045200 w 6324600"/>
                    <a:gd name="connsiteY7" fmla="*/ 25400 h 3562899"/>
                    <a:gd name="connsiteX8" fmla="*/ 3390900 w 6324600"/>
                    <a:gd name="connsiteY8" fmla="*/ 292100 h 3562899"/>
                    <a:gd name="connsiteX9" fmla="*/ 863600 w 6324600"/>
                    <a:gd name="connsiteY9" fmla="*/ 177800 h 3562899"/>
                    <a:gd name="connsiteX10" fmla="*/ 279400 w 6324600"/>
                    <a:gd name="connsiteY10" fmla="*/ 0 h 3562899"/>
                    <a:gd name="connsiteX0" fmla="*/ 241300 w 6286500"/>
                    <a:gd name="connsiteY0" fmla="*/ 0 h 3562899"/>
                    <a:gd name="connsiteX1" fmla="*/ 0 w 6286500"/>
                    <a:gd name="connsiteY1" fmla="*/ 317500 h 3562899"/>
                    <a:gd name="connsiteX2" fmla="*/ 12700 w 6286500"/>
                    <a:gd name="connsiteY2" fmla="*/ 3149600 h 3562899"/>
                    <a:gd name="connsiteX3" fmla="*/ 2895600 w 6286500"/>
                    <a:gd name="connsiteY3" fmla="*/ 3479800 h 3562899"/>
                    <a:gd name="connsiteX4" fmla="*/ 3505200 w 6286500"/>
                    <a:gd name="connsiteY4" fmla="*/ 3479800 h 3562899"/>
                    <a:gd name="connsiteX5" fmla="*/ 6261100 w 6286500"/>
                    <a:gd name="connsiteY5" fmla="*/ 3251200 h 3562899"/>
                    <a:gd name="connsiteX6" fmla="*/ 6286500 w 6286500"/>
                    <a:gd name="connsiteY6" fmla="*/ 368300 h 3562899"/>
                    <a:gd name="connsiteX7" fmla="*/ 6007100 w 6286500"/>
                    <a:gd name="connsiteY7" fmla="*/ 25400 h 3562899"/>
                    <a:gd name="connsiteX8" fmla="*/ 3352800 w 6286500"/>
                    <a:gd name="connsiteY8" fmla="*/ 292100 h 3562899"/>
                    <a:gd name="connsiteX9" fmla="*/ 825500 w 6286500"/>
                    <a:gd name="connsiteY9" fmla="*/ 177800 h 3562899"/>
                    <a:gd name="connsiteX10" fmla="*/ 241300 w 6286500"/>
                    <a:gd name="connsiteY10" fmla="*/ 0 h 3562899"/>
                    <a:gd name="connsiteX0" fmla="*/ 228968 w 6274168"/>
                    <a:gd name="connsiteY0" fmla="*/ 0 h 3562899"/>
                    <a:gd name="connsiteX1" fmla="*/ 25768 w 6274168"/>
                    <a:gd name="connsiteY1" fmla="*/ 304800 h 3562899"/>
                    <a:gd name="connsiteX2" fmla="*/ 368 w 6274168"/>
                    <a:gd name="connsiteY2" fmla="*/ 3149600 h 3562899"/>
                    <a:gd name="connsiteX3" fmla="*/ 2883268 w 6274168"/>
                    <a:gd name="connsiteY3" fmla="*/ 3479800 h 3562899"/>
                    <a:gd name="connsiteX4" fmla="*/ 3492868 w 6274168"/>
                    <a:gd name="connsiteY4" fmla="*/ 3479800 h 3562899"/>
                    <a:gd name="connsiteX5" fmla="*/ 6248768 w 6274168"/>
                    <a:gd name="connsiteY5" fmla="*/ 3251200 h 3562899"/>
                    <a:gd name="connsiteX6" fmla="*/ 6274168 w 6274168"/>
                    <a:gd name="connsiteY6" fmla="*/ 368300 h 3562899"/>
                    <a:gd name="connsiteX7" fmla="*/ 5994768 w 6274168"/>
                    <a:gd name="connsiteY7" fmla="*/ 25400 h 3562899"/>
                    <a:gd name="connsiteX8" fmla="*/ 3340468 w 6274168"/>
                    <a:gd name="connsiteY8" fmla="*/ 292100 h 3562899"/>
                    <a:gd name="connsiteX9" fmla="*/ 813168 w 6274168"/>
                    <a:gd name="connsiteY9" fmla="*/ 177800 h 3562899"/>
                    <a:gd name="connsiteX10" fmla="*/ 228968 w 6274168"/>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69000 w 6248400"/>
                    <a:gd name="connsiteY7" fmla="*/ 25400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6003871 w 6248400"/>
                    <a:gd name="connsiteY7" fmla="*/ 6027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7830"/>
                    <a:gd name="connsiteX1" fmla="*/ 0 w 6248400"/>
                    <a:gd name="connsiteY1" fmla="*/ 304800 h 3567830"/>
                    <a:gd name="connsiteX2" fmla="*/ 12700 w 6248400"/>
                    <a:gd name="connsiteY2" fmla="*/ 3149600 h 3567830"/>
                    <a:gd name="connsiteX3" fmla="*/ 2857500 w 6248400"/>
                    <a:gd name="connsiteY3" fmla="*/ 3479800 h 3567830"/>
                    <a:gd name="connsiteX4" fmla="*/ 3467100 w 6248400"/>
                    <a:gd name="connsiteY4" fmla="*/ 3479800 h 3567830"/>
                    <a:gd name="connsiteX5" fmla="*/ 6223000 w 6248400"/>
                    <a:gd name="connsiteY5" fmla="*/ 3251200 h 3567830"/>
                    <a:gd name="connsiteX6" fmla="*/ 6248400 w 6248400"/>
                    <a:gd name="connsiteY6" fmla="*/ 368300 h 3567830"/>
                    <a:gd name="connsiteX7" fmla="*/ 5996122 w 6248400"/>
                    <a:gd name="connsiteY7" fmla="*/ 9902 h 3567830"/>
                    <a:gd name="connsiteX8" fmla="*/ 3186839 w 6248400"/>
                    <a:gd name="connsiteY8" fmla="*/ 264978 h 3567830"/>
                    <a:gd name="connsiteX9" fmla="*/ 787400 w 6248400"/>
                    <a:gd name="connsiteY9" fmla="*/ 177800 h 3567830"/>
                    <a:gd name="connsiteX10" fmla="*/ 203200 w 6248400"/>
                    <a:gd name="connsiteY10" fmla="*/ 0 h 3567830"/>
                    <a:gd name="connsiteX0" fmla="*/ 203200 w 6248400"/>
                    <a:gd name="connsiteY0" fmla="*/ 0 h 3584379"/>
                    <a:gd name="connsiteX1" fmla="*/ 0 w 6248400"/>
                    <a:gd name="connsiteY1" fmla="*/ 304800 h 3584379"/>
                    <a:gd name="connsiteX2" fmla="*/ 12700 w 6248400"/>
                    <a:gd name="connsiteY2" fmla="*/ 3149600 h 3584379"/>
                    <a:gd name="connsiteX3" fmla="*/ 2857500 w 6248400"/>
                    <a:gd name="connsiteY3" fmla="*/ 3479800 h 3584379"/>
                    <a:gd name="connsiteX4" fmla="*/ 3467100 w 6248400"/>
                    <a:gd name="connsiteY4" fmla="*/ 3479800 h 3584379"/>
                    <a:gd name="connsiteX5" fmla="*/ 6223000 w 6248400"/>
                    <a:gd name="connsiteY5" fmla="*/ 3251200 h 3584379"/>
                    <a:gd name="connsiteX6" fmla="*/ 6248400 w 6248400"/>
                    <a:gd name="connsiteY6" fmla="*/ 368300 h 3584379"/>
                    <a:gd name="connsiteX7" fmla="*/ 5996122 w 6248400"/>
                    <a:gd name="connsiteY7" fmla="*/ 9902 h 3584379"/>
                    <a:gd name="connsiteX8" fmla="*/ 3186839 w 6248400"/>
                    <a:gd name="connsiteY8" fmla="*/ 264978 h 3584379"/>
                    <a:gd name="connsiteX9" fmla="*/ 787400 w 6248400"/>
                    <a:gd name="connsiteY9" fmla="*/ 177800 h 3584379"/>
                    <a:gd name="connsiteX10" fmla="*/ 203200 w 6248400"/>
                    <a:gd name="connsiteY10" fmla="*/ 0 h 3584379"/>
                    <a:gd name="connsiteX0" fmla="*/ 203200 w 6248400"/>
                    <a:gd name="connsiteY0" fmla="*/ 0 h 3581680"/>
                    <a:gd name="connsiteX1" fmla="*/ 0 w 6248400"/>
                    <a:gd name="connsiteY1" fmla="*/ 304800 h 3581680"/>
                    <a:gd name="connsiteX2" fmla="*/ 12700 w 6248400"/>
                    <a:gd name="connsiteY2" fmla="*/ 3149600 h 3581680"/>
                    <a:gd name="connsiteX3" fmla="*/ 2857500 w 6248400"/>
                    <a:gd name="connsiteY3" fmla="*/ 3479800 h 3581680"/>
                    <a:gd name="connsiteX4" fmla="*/ 3467100 w 6248400"/>
                    <a:gd name="connsiteY4" fmla="*/ 3479800 h 3581680"/>
                    <a:gd name="connsiteX5" fmla="*/ 6223000 w 6248400"/>
                    <a:gd name="connsiteY5" fmla="*/ 3251200 h 3581680"/>
                    <a:gd name="connsiteX6" fmla="*/ 6248400 w 6248400"/>
                    <a:gd name="connsiteY6" fmla="*/ 368300 h 3581680"/>
                    <a:gd name="connsiteX7" fmla="*/ 5996122 w 6248400"/>
                    <a:gd name="connsiteY7" fmla="*/ 9902 h 3581680"/>
                    <a:gd name="connsiteX8" fmla="*/ 3186839 w 6248400"/>
                    <a:gd name="connsiteY8" fmla="*/ 264978 h 3581680"/>
                    <a:gd name="connsiteX9" fmla="*/ 787400 w 6248400"/>
                    <a:gd name="connsiteY9" fmla="*/ 177800 h 3581680"/>
                    <a:gd name="connsiteX10" fmla="*/ 203200 w 6248400"/>
                    <a:gd name="connsiteY10" fmla="*/ 0 h 3581680"/>
                    <a:gd name="connsiteX0" fmla="*/ 203200 w 6248400"/>
                    <a:gd name="connsiteY0" fmla="*/ 0 h 3577728"/>
                    <a:gd name="connsiteX1" fmla="*/ 0 w 6248400"/>
                    <a:gd name="connsiteY1" fmla="*/ 304800 h 3577728"/>
                    <a:gd name="connsiteX2" fmla="*/ 12700 w 6248400"/>
                    <a:gd name="connsiteY2" fmla="*/ 3149600 h 3577728"/>
                    <a:gd name="connsiteX3" fmla="*/ 2857500 w 6248400"/>
                    <a:gd name="connsiteY3" fmla="*/ 3479800 h 3577728"/>
                    <a:gd name="connsiteX4" fmla="*/ 3467100 w 6248400"/>
                    <a:gd name="connsiteY4" fmla="*/ 3479800 h 3577728"/>
                    <a:gd name="connsiteX5" fmla="*/ 6223000 w 6248400"/>
                    <a:gd name="connsiteY5" fmla="*/ 3251200 h 3577728"/>
                    <a:gd name="connsiteX6" fmla="*/ 6248400 w 6248400"/>
                    <a:gd name="connsiteY6" fmla="*/ 368300 h 3577728"/>
                    <a:gd name="connsiteX7" fmla="*/ 5996122 w 6248400"/>
                    <a:gd name="connsiteY7" fmla="*/ 9902 h 3577728"/>
                    <a:gd name="connsiteX8" fmla="*/ 3186839 w 6248400"/>
                    <a:gd name="connsiteY8" fmla="*/ 264978 h 3577728"/>
                    <a:gd name="connsiteX9" fmla="*/ 787400 w 6248400"/>
                    <a:gd name="connsiteY9" fmla="*/ 177800 h 3577728"/>
                    <a:gd name="connsiteX10" fmla="*/ 203200 w 6248400"/>
                    <a:gd name="connsiteY10" fmla="*/ 0 h 35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3577728">
                      <a:moveTo>
                        <a:pt x="203200" y="0"/>
                      </a:moveTo>
                      <a:lnTo>
                        <a:pt x="0" y="304800"/>
                      </a:lnTo>
                      <a:cubicBezTo>
                        <a:pt x="4233" y="1248833"/>
                        <a:pt x="8467" y="2205567"/>
                        <a:pt x="12700" y="3149600"/>
                      </a:cubicBezTo>
                      <a:lnTo>
                        <a:pt x="2857500" y="3479800"/>
                      </a:lnTo>
                      <a:cubicBezTo>
                        <a:pt x="3078996" y="3582764"/>
                        <a:pt x="3151537" y="3635357"/>
                        <a:pt x="3467100" y="3479800"/>
                      </a:cubicBezTo>
                      <a:lnTo>
                        <a:pt x="6223000" y="3251200"/>
                      </a:lnTo>
                      <a:lnTo>
                        <a:pt x="6248400" y="368300"/>
                      </a:lnTo>
                      <a:lnTo>
                        <a:pt x="5996122" y="9902"/>
                      </a:lnTo>
                      <a:lnTo>
                        <a:pt x="3186839" y="264978"/>
                      </a:lnTo>
                      <a:cubicBezTo>
                        <a:pt x="2972589" y="268206"/>
                        <a:pt x="1595967" y="266700"/>
                        <a:pt x="787400" y="177800"/>
                      </a:cubicBezTo>
                      <a:lnTo>
                        <a:pt x="203200" y="0"/>
                      </a:lnTo>
                      <a:close/>
                    </a:path>
                  </a:pathLst>
                </a:custGeom>
                <a:solidFill>
                  <a:srgbClr val="81C78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6" name="手繪多邊形 55"/>
                <p:cNvSpPr/>
                <p:nvPr/>
              </p:nvSpPr>
              <p:spPr>
                <a:xfrm flipH="1">
                  <a:off x="4639632" y="2780928"/>
                  <a:ext cx="2832100" cy="33020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 name="connsiteX0" fmla="*/ 2819400 w 2832100"/>
                    <a:gd name="connsiteY0" fmla="*/ 3302000 h 3302000"/>
                    <a:gd name="connsiteX1" fmla="*/ 2832100 w 2832100"/>
                    <a:gd name="connsiteY1" fmla="*/ 266700 h 3302000"/>
                    <a:gd name="connsiteX2" fmla="*/ 0 w 2832100"/>
                    <a:gd name="connsiteY2" fmla="*/ 0 h 3302000"/>
                    <a:gd name="connsiteX3" fmla="*/ 12700 w 2832100"/>
                    <a:gd name="connsiteY3" fmla="*/ 3009900 h 3302000"/>
                    <a:gd name="connsiteX4" fmla="*/ 2819400 w 2832100"/>
                    <a:gd name="connsiteY4" fmla="*/ 330200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3302000">
                      <a:moveTo>
                        <a:pt x="2819400" y="3302000"/>
                      </a:moveTo>
                      <a:cubicBezTo>
                        <a:pt x="2823633" y="2290233"/>
                        <a:pt x="2827867" y="1278467"/>
                        <a:pt x="2832100" y="266700"/>
                      </a:cubicBezTo>
                      <a:lnTo>
                        <a:pt x="0" y="0"/>
                      </a:lnTo>
                      <a:cubicBezTo>
                        <a:pt x="4233" y="1003300"/>
                        <a:pt x="8467" y="2006600"/>
                        <a:pt x="12700" y="3009900"/>
                      </a:cubicBezTo>
                      <a:lnTo>
                        <a:pt x="2819400" y="33020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7" name="手繪多邊形 56"/>
                <p:cNvSpPr/>
                <p:nvPr/>
              </p:nvSpPr>
              <p:spPr>
                <a:xfrm>
                  <a:off x="1706209" y="2780928"/>
                  <a:ext cx="2857500" cy="33147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3314700">
                      <a:moveTo>
                        <a:pt x="2857500" y="3314700"/>
                      </a:moveTo>
                      <a:lnTo>
                        <a:pt x="2832100" y="266700"/>
                      </a:lnTo>
                      <a:lnTo>
                        <a:pt x="0" y="0"/>
                      </a:lnTo>
                      <a:cubicBezTo>
                        <a:pt x="4233" y="1003300"/>
                        <a:pt x="8467" y="2006600"/>
                        <a:pt x="12700" y="3009900"/>
                      </a:cubicBezTo>
                      <a:lnTo>
                        <a:pt x="2857500" y="33147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3" name="群組 42"/>
              <p:cNvGrpSpPr/>
              <p:nvPr/>
            </p:nvGrpSpPr>
            <p:grpSpPr>
              <a:xfrm>
                <a:off x="5865134" y="3120178"/>
                <a:ext cx="93421" cy="142489"/>
                <a:chOff x="5865134" y="3120178"/>
                <a:chExt cx="93421" cy="142489"/>
              </a:xfrm>
            </p:grpSpPr>
            <p:sp>
              <p:nvSpPr>
                <p:cNvPr id="48" name="圓角矩形 47"/>
                <p:cNvSpPr/>
                <p:nvPr/>
              </p:nvSpPr>
              <p:spPr>
                <a:xfrm rot="5832160">
                  <a:off x="5900305" y="3085008"/>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9" name="圓角矩形 48"/>
                <p:cNvSpPr/>
                <p:nvPr/>
              </p:nvSpPr>
              <p:spPr>
                <a:xfrm rot="5832160">
                  <a:off x="5900304" y="3140956"/>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0" name="圓角矩形 49"/>
                <p:cNvSpPr/>
                <p:nvPr/>
              </p:nvSpPr>
              <p:spPr>
                <a:xfrm rot="5832160">
                  <a:off x="5900551" y="3204664"/>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44" name="群組 43"/>
              <p:cNvGrpSpPr/>
              <p:nvPr/>
            </p:nvGrpSpPr>
            <p:grpSpPr>
              <a:xfrm flipH="1">
                <a:off x="6096665" y="3116784"/>
                <a:ext cx="93421" cy="142489"/>
                <a:chOff x="5865134" y="3120178"/>
                <a:chExt cx="93421" cy="142489"/>
              </a:xfrm>
            </p:grpSpPr>
            <p:sp>
              <p:nvSpPr>
                <p:cNvPr id="45" name="圓角矩形 44"/>
                <p:cNvSpPr/>
                <p:nvPr/>
              </p:nvSpPr>
              <p:spPr>
                <a:xfrm rot="5832160">
                  <a:off x="5900305" y="3085008"/>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6" name="圓角矩形 45"/>
                <p:cNvSpPr/>
                <p:nvPr/>
              </p:nvSpPr>
              <p:spPr>
                <a:xfrm rot="5832160">
                  <a:off x="5900304" y="3140956"/>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7" name="圓角矩形 46"/>
                <p:cNvSpPr/>
                <p:nvPr/>
              </p:nvSpPr>
              <p:spPr>
                <a:xfrm rot="5832160">
                  <a:off x="5900551" y="3204664"/>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63" name="群組 62"/>
            <p:cNvGrpSpPr/>
            <p:nvPr/>
          </p:nvGrpSpPr>
          <p:grpSpPr>
            <a:xfrm flipH="1">
              <a:off x="7256192" y="4036333"/>
              <a:ext cx="760927" cy="2034421"/>
              <a:chOff x="8017743" y="1806754"/>
              <a:chExt cx="760927" cy="2034421"/>
            </a:xfrm>
            <a:solidFill>
              <a:srgbClr val="81C784"/>
            </a:solidFill>
          </p:grpSpPr>
          <p:grpSp>
            <p:nvGrpSpPr>
              <p:cNvPr id="64" name="群組 63"/>
              <p:cNvGrpSpPr/>
              <p:nvPr/>
            </p:nvGrpSpPr>
            <p:grpSpPr>
              <a:xfrm rot="19621599">
                <a:off x="8124860" y="1806754"/>
                <a:ext cx="653810" cy="1168618"/>
                <a:chOff x="-171537" y="3056620"/>
                <a:chExt cx="2038340" cy="3643323"/>
              </a:xfrm>
              <a:grpFill/>
            </p:grpSpPr>
            <p:sp>
              <p:nvSpPr>
                <p:cNvPr id="73" name="甜甜圈 72"/>
                <p:cNvSpPr/>
                <p:nvPr/>
              </p:nvSpPr>
              <p:spPr>
                <a:xfrm>
                  <a:off x="-171537" y="3056620"/>
                  <a:ext cx="2038340" cy="2038340"/>
                </a:xfrm>
                <a:prstGeom prst="donut">
                  <a:avLst>
                    <a:gd name="adj" fmla="val 13317"/>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4" name="圓角矩形 73"/>
                <p:cNvSpPr/>
                <p:nvPr/>
              </p:nvSpPr>
              <p:spPr>
                <a:xfrm>
                  <a:off x="685674" y="4922556"/>
                  <a:ext cx="360045" cy="177738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5" name="橢圓 74"/>
                <p:cNvSpPr/>
                <p:nvPr/>
              </p:nvSpPr>
              <p:spPr>
                <a:xfrm>
                  <a:off x="69558" y="3286541"/>
                  <a:ext cx="1578494" cy="1578494"/>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6" name="圓角矩形 75"/>
                <p:cNvSpPr/>
                <p:nvPr/>
              </p:nvSpPr>
              <p:spPr>
                <a:xfrm rot="2115078">
                  <a:off x="525409" y="3509927"/>
                  <a:ext cx="161772" cy="660140"/>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7" name="圓角矩形 76"/>
                <p:cNvSpPr/>
                <p:nvPr/>
              </p:nvSpPr>
              <p:spPr>
                <a:xfrm rot="2115078" flipH="1">
                  <a:off x="733983" y="3871161"/>
                  <a:ext cx="161772" cy="37485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8" name="圓角矩形 77"/>
                <p:cNvSpPr/>
                <p:nvPr/>
              </p:nvSpPr>
              <p:spPr>
                <a:xfrm flipH="1">
                  <a:off x="971600" y="5070409"/>
                  <a:ext cx="71112" cy="1454935"/>
                </a:xfrm>
                <a:prstGeom prst="roundRect">
                  <a:avLst>
                    <a:gd name="adj" fmla="val 9769"/>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65" name="群組 64"/>
              <p:cNvGrpSpPr/>
              <p:nvPr/>
            </p:nvGrpSpPr>
            <p:grpSpPr>
              <a:xfrm flipH="1">
                <a:off x="8017743" y="2598850"/>
                <a:ext cx="548076" cy="1242325"/>
                <a:chOff x="9890871" y="2661512"/>
                <a:chExt cx="1591112" cy="3606576"/>
              </a:xfrm>
              <a:grpFill/>
            </p:grpSpPr>
            <p:sp>
              <p:nvSpPr>
                <p:cNvPr id="66" name="流程圖: 接點 65"/>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圓角矩形 66"/>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圓角矩形 67"/>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圓角矩形 68"/>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pic>
        <p:nvPicPr>
          <p:cNvPr id="87" name="圖片 86"/>
          <p:cNvPicPr>
            <a:picLocks noChangeAspect="1"/>
          </p:cNvPicPr>
          <p:nvPr/>
        </p:nvPicPr>
        <p:blipFill rotWithShape="1">
          <a:blip r:embed="rId3">
            <a:extLst>
              <a:ext uri="{28A0092B-C50C-407E-A947-70E740481C1C}">
                <a14:useLocalDpi xmlns:a14="http://schemas.microsoft.com/office/drawing/2010/main"/>
              </a:ext>
            </a:extLst>
          </a:blip>
          <a:srcRect l="5238" r="70154" b="72050"/>
          <a:stretch/>
        </p:blipFill>
        <p:spPr>
          <a:xfrm>
            <a:off x="432596" y="3844302"/>
            <a:ext cx="1033993" cy="880842"/>
          </a:xfrm>
          <a:prstGeom prst="rect">
            <a:avLst/>
          </a:prstGeom>
          <a:effectLst>
            <a:outerShdw blurRad="50800" dist="38100" dir="5400000" algn="t" rotWithShape="0">
              <a:prstClr val="black">
                <a:alpha val="10000"/>
              </a:prstClr>
            </a:outerShdw>
          </a:effectLst>
        </p:spPr>
      </p:pic>
      <p:sp>
        <p:nvSpPr>
          <p:cNvPr id="52" name="文字方塊 51"/>
          <p:cNvSpPr txBox="1"/>
          <p:nvPr/>
        </p:nvSpPr>
        <p:spPr>
          <a:xfrm>
            <a:off x="5580477" y="2762748"/>
            <a:ext cx="3126960" cy="2246769"/>
          </a:xfrm>
          <a:prstGeom prst="rect">
            <a:avLst/>
          </a:prstGeom>
          <a:noFill/>
        </p:spPr>
        <p:txBody>
          <a:bodyPr wrap="square">
            <a:spAutoFit/>
          </a:bodyPr>
          <a:lstStyle/>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一、課綱願景</a:t>
            </a:r>
          </a:p>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二、總綱的基本理念</a:t>
            </a:r>
          </a:p>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三、課程目標</a:t>
            </a:r>
            <a:endParaRPr lang="en-US" altLang="zh-TW" sz="2400">
              <a:latin typeface="微軟正黑體" panose="020B0604030504040204" pitchFamily="34" charset="-120"/>
              <a:ea typeface="微軟正黑體" panose="020B0604030504040204" pitchFamily="34" charset="-120"/>
            </a:endParaRPr>
          </a:p>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四、核心素養</a:t>
            </a:r>
          </a:p>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五、課程架構</a:t>
            </a:r>
          </a:p>
        </p:txBody>
      </p:sp>
    </p:spTree>
    <p:extLst>
      <p:ext uri="{BB962C8B-B14F-4D97-AF65-F5344CB8AC3E}">
        <p14:creationId xmlns:p14="http://schemas.microsoft.com/office/powerpoint/2010/main" val="292450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1200"/>
                                        <p:tgtEl>
                                          <p:spTgt spid="8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 grpId="0" animBg="1"/>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圓角矩形 88"/>
          <p:cNvSpPr/>
          <p:nvPr/>
        </p:nvSpPr>
        <p:spPr>
          <a:xfrm>
            <a:off x="5068977" y="2661730"/>
            <a:ext cx="3881840" cy="2421483"/>
          </a:xfrm>
          <a:prstGeom prst="roundRect">
            <a:avLst>
              <a:gd name="adj" fmla="val 4145"/>
            </a:avLst>
          </a:prstGeom>
          <a:solidFill>
            <a:srgbClr val="FCE4EC"/>
          </a:solidFill>
          <a:ln w="38100" cap="rnd">
            <a:noFill/>
          </a:ln>
        </p:spPr>
        <p:txBody>
          <a:bodyPr rtlCol="0" anchor="ctr"/>
          <a:lstStyle/>
          <a:p>
            <a:pPr algn="ctr"/>
            <a:endParaRPr lang="zh-TW" altLang="en-US"/>
          </a:p>
        </p:txBody>
      </p:sp>
      <p:sp>
        <p:nvSpPr>
          <p:cNvPr id="2" name="圓角矩形 1"/>
          <p:cNvSpPr/>
          <p:nvPr/>
        </p:nvSpPr>
        <p:spPr>
          <a:xfrm>
            <a:off x="1187624" y="2669951"/>
            <a:ext cx="3984389" cy="599829"/>
          </a:xfrm>
          <a:prstGeom prst="roundRect">
            <a:avLst/>
          </a:prstGeom>
          <a:solidFill>
            <a:srgbClr val="FCE4EC"/>
          </a:solidFill>
          <a:ln w="38100" cap="rnd">
            <a:noFill/>
          </a:ln>
        </p:spPr>
        <p:txBody>
          <a:bodyPr rtlCol="0" anchor="ctr"/>
          <a:lstStyle/>
          <a:p>
            <a:pPr algn="ctr"/>
            <a:endParaRPr lang="zh-TW" altLang="en-US"/>
          </a:p>
        </p:txBody>
      </p:sp>
      <p:sp>
        <p:nvSpPr>
          <p:cNvPr id="184" name="圓角矩形 183"/>
          <p:cNvSpPr/>
          <p:nvPr/>
        </p:nvSpPr>
        <p:spPr>
          <a:xfrm>
            <a:off x="0" y="0"/>
            <a:ext cx="9144000" cy="1730525"/>
          </a:xfrm>
          <a:prstGeom prst="roundRect">
            <a:avLst>
              <a:gd name="adj" fmla="val 0"/>
            </a:avLst>
          </a:prstGeom>
          <a:solidFill>
            <a:srgbClr val="C2185B"/>
          </a:solidFill>
          <a:effectLst>
            <a:outerShdw blurRad="50800" dist="38100" dir="5400000" algn="t" rotWithShape="0">
              <a:prstClr val="black">
                <a:alpha val="10000"/>
              </a:prstClr>
            </a:outerShdw>
          </a:effectLst>
        </p:spPr>
        <p:txBody>
          <a:bodyPr wrap="square" rtlCol="0" anchor="ctr">
            <a:spAutoFit/>
          </a:bodyPr>
          <a:lstStyle/>
          <a:p>
            <a:pPr algn="ctr"/>
            <a:endParaRPr lang="zh-TW" altLang="en-US" sz="2400">
              <a:solidFill>
                <a:srgbClr val="9C27B0"/>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6781791" y="433819"/>
            <a:ext cx="2398721" cy="1015663"/>
          </a:xfrm>
          <a:prstGeom prst="rect">
            <a:avLst/>
          </a:prstGeom>
          <a:noFill/>
        </p:spPr>
        <p:txBody>
          <a:bodyPr wrap="square" rtlCol="0">
            <a:spAutoFit/>
          </a:bodyPr>
          <a:lstStyle/>
          <a:p>
            <a:r>
              <a:rPr lang="zh-TW" altLang="en-US" sz="6000" b="1">
                <a:solidFill>
                  <a:schemeClr val="bg1"/>
                </a:solidFill>
                <a:latin typeface="微軟正黑體" panose="020B0604030504040204" pitchFamily="34" charset="-120"/>
                <a:ea typeface="微軟正黑體" panose="020B0604030504040204" pitchFamily="34" charset="-120"/>
              </a:rPr>
              <a:t>目錄</a:t>
            </a:r>
          </a:p>
        </p:txBody>
      </p:sp>
      <p:sp>
        <p:nvSpPr>
          <p:cNvPr id="34" name="矩形 33"/>
          <p:cNvSpPr/>
          <p:nvPr/>
        </p:nvSpPr>
        <p:spPr>
          <a:xfrm>
            <a:off x="6485222" y="602725"/>
            <a:ext cx="202295" cy="663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5" name="文字方塊 24"/>
          <p:cNvSpPr txBox="1"/>
          <p:nvPr/>
        </p:nvSpPr>
        <p:spPr>
          <a:xfrm>
            <a:off x="1293955" y="3374246"/>
            <a:ext cx="3994303"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貳、新課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修歷程</a:t>
            </a:r>
          </a:p>
        </p:txBody>
      </p:sp>
      <p:sp>
        <p:nvSpPr>
          <p:cNvPr id="26" name="文字方塊 25"/>
          <p:cNvSpPr txBox="1"/>
          <p:nvPr/>
        </p:nvSpPr>
        <p:spPr>
          <a:xfrm>
            <a:off x="1266224" y="4040021"/>
            <a:ext cx="4008714"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參、新課</a:t>
            </a:r>
            <a:r>
              <a:rPr lang="zh-TW" altLang="en-US" sz="2800" b="1">
                <a:latin typeface="微軟正黑體" panose="020B0604030504040204" pitchFamily="34" charset="-120"/>
                <a:ea typeface="微軟正黑體" panose="020B0604030504040204" pitchFamily="34" charset="-120"/>
              </a:rPr>
              <a:t>綱的重要</a:t>
            </a:r>
            <a:r>
              <a:rPr lang="zh-TW" altLang="en-US" sz="2800" b="1" dirty="0">
                <a:latin typeface="微軟正黑體" panose="020B0604030504040204" pitchFamily="34" charset="-120"/>
                <a:ea typeface="微軟正黑體" panose="020B0604030504040204" pitchFamily="34" charset="-120"/>
              </a:rPr>
              <a:t>內涵</a:t>
            </a:r>
          </a:p>
        </p:txBody>
      </p:sp>
      <p:sp>
        <p:nvSpPr>
          <p:cNvPr id="32" name="文字方塊 31"/>
          <p:cNvSpPr txBox="1"/>
          <p:nvPr/>
        </p:nvSpPr>
        <p:spPr>
          <a:xfrm>
            <a:off x="1293955" y="2735503"/>
            <a:ext cx="3743005"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壹、新課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修背景</a:t>
            </a:r>
          </a:p>
        </p:txBody>
      </p:sp>
      <p:sp>
        <p:nvSpPr>
          <p:cNvPr id="6" name="矩形 5"/>
          <p:cNvSpPr/>
          <p:nvPr/>
        </p:nvSpPr>
        <p:spPr>
          <a:xfrm>
            <a:off x="2771800" y="542787"/>
            <a:ext cx="3523481" cy="830997"/>
          </a:xfrm>
          <a:prstGeom prst="rect">
            <a:avLst/>
          </a:prstGeom>
        </p:spPr>
        <p:txBody>
          <a:bodyPr wrap="square">
            <a:spAutoFit/>
          </a:bodyPr>
          <a:lstStyle/>
          <a:p>
            <a:pPr algn="r"/>
            <a:r>
              <a:rPr lang="zh-TW" altLang="en-US" sz="2400" b="1">
                <a:solidFill>
                  <a:schemeClr val="bg1"/>
                </a:solidFill>
                <a:latin typeface="微軟正黑體" panose="020B0604030504040204" pitchFamily="34" charset="-120"/>
                <a:ea typeface="微軟正黑體" panose="020B0604030504040204" pitchFamily="34" charset="-120"/>
              </a:rPr>
              <a:t>十二年國民基本教育</a:t>
            </a:r>
          </a:p>
          <a:p>
            <a:pPr algn="r"/>
            <a:r>
              <a:rPr lang="zh-TW" altLang="en-US" sz="2400" b="1">
                <a:solidFill>
                  <a:schemeClr val="bg1"/>
                </a:solidFill>
                <a:latin typeface="微軟正黑體" panose="020B0604030504040204" pitchFamily="34" charset="-120"/>
                <a:ea typeface="微軟正黑體" panose="020B0604030504040204" pitchFamily="34" charset="-120"/>
              </a:rPr>
              <a:t>課程綱要總綱宣講</a:t>
            </a:r>
          </a:p>
        </p:txBody>
      </p:sp>
      <p:grpSp>
        <p:nvGrpSpPr>
          <p:cNvPr id="7" name="群組 6"/>
          <p:cNvGrpSpPr/>
          <p:nvPr/>
        </p:nvGrpSpPr>
        <p:grpSpPr>
          <a:xfrm>
            <a:off x="7414647" y="4797152"/>
            <a:ext cx="1133008" cy="1427296"/>
            <a:chOff x="9454987" y="2552609"/>
            <a:chExt cx="2627381" cy="3309818"/>
          </a:xfrm>
        </p:grpSpPr>
        <p:grpSp>
          <p:nvGrpSpPr>
            <p:cNvPr id="39" name="群組 38"/>
            <p:cNvGrpSpPr/>
            <p:nvPr/>
          </p:nvGrpSpPr>
          <p:grpSpPr>
            <a:xfrm>
              <a:off x="9454987" y="2552609"/>
              <a:ext cx="2627381" cy="1690147"/>
              <a:chOff x="5771788" y="3043525"/>
              <a:chExt cx="514470" cy="294608"/>
            </a:xfrm>
            <a:effectLst>
              <a:outerShdw blurRad="50800" dist="38100" dir="5400000" algn="t" rotWithShape="0">
                <a:prstClr val="black">
                  <a:alpha val="20000"/>
                </a:prstClr>
              </a:outerShdw>
            </a:effectLst>
          </p:grpSpPr>
          <p:grpSp>
            <p:nvGrpSpPr>
              <p:cNvPr id="42" name="群組 41"/>
              <p:cNvGrpSpPr/>
              <p:nvPr/>
            </p:nvGrpSpPr>
            <p:grpSpPr>
              <a:xfrm>
                <a:off x="5771788" y="3043525"/>
                <a:ext cx="514470" cy="294608"/>
                <a:chOff x="1475656" y="2780928"/>
                <a:chExt cx="6248400" cy="3578101"/>
              </a:xfrm>
            </p:grpSpPr>
            <p:sp>
              <p:nvSpPr>
                <p:cNvPr id="51" name="手繪多邊形 50"/>
                <p:cNvSpPr/>
                <p:nvPr/>
              </p:nvSpPr>
              <p:spPr>
                <a:xfrm>
                  <a:off x="1475656" y="2781301"/>
                  <a:ext cx="6248400" cy="3577728"/>
                </a:xfrm>
                <a:custGeom>
                  <a:avLst/>
                  <a:gdLst>
                    <a:gd name="connsiteX0" fmla="*/ 279400 w 6400800"/>
                    <a:gd name="connsiteY0" fmla="*/ 0 h 3581400"/>
                    <a:gd name="connsiteX1" fmla="*/ 38100 w 6400800"/>
                    <a:gd name="connsiteY1" fmla="*/ 317500 h 3581400"/>
                    <a:gd name="connsiteX2" fmla="*/ 0 w 6400800"/>
                    <a:gd name="connsiteY2" fmla="*/ 3238500 h 3581400"/>
                    <a:gd name="connsiteX3" fmla="*/ 2921000 w 6400800"/>
                    <a:gd name="connsiteY3" fmla="*/ 3581400 h 3581400"/>
                    <a:gd name="connsiteX4" fmla="*/ 3492500 w 6400800"/>
                    <a:gd name="connsiteY4" fmla="*/ 3568700 h 3581400"/>
                    <a:gd name="connsiteX5" fmla="*/ 6400800 w 6400800"/>
                    <a:gd name="connsiteY5" fmla="*/ 3251200 h 3581400"/>
                    <a:gd name="connsiteX6" fmla="*/ 6400800 w 6400800"/>
                    <a:gd name="connsiteY6" fmla="*/ 368300 h 3581400"/>
                    <a:gd name="connsiteX7" fmla="*/ 6045200 w 6400800"/>
                    <a:gd name="connsiteY7" fmla="*/ 25400 h 3581400"/>
                    <a:gd name="connsiteX8" fmla="*/ 3759200 w 6400800"/>
                    <a:gd name="connsiteY8" fmla="*/ 647700 h 3581400"/>
                    <a:gd name="connsiteX9" fmla="*/ 825500 w 6400800"/>
                    <a:gd name="connsiteY9" fmla="*/ 469900 h 3581400"/>
                    <a:gd name="connsiteX10" fmla="*/ 279400 w 6400800"/>
                    <a:gd name="connsiteY10" fmla="*/ 0 h 3581400"/>
                    <a:gd name="connsiteX0" fmla="*/ 279400 w 6400800"/>
                    <a:gd name="connsiteY0" fmla="*/ 0 h 3635119"/>
                    <a:gd name="connsiteX1" fmla="*/ 38100 w 6400800"/>
                    <a:gd name="connsiteY1" fmla="*/ 317500 h 3635119"/>
                    <a:gd name="connsiteX2" fmla="*/ 0 w 6400800"/>
                    <a:gd name="connsiteY2" fmla="*/ 3238500 h 3635119"/>
                    <a:gd name="connsiteX3" fmla="*/ 2921000 w 6400800"/>
                    <a:gd name="connsiteY3" fmla="*/ 3581400 h 3635119"/>
                    <a:gd name="connsiteX4" fmla="*/ 3492500 w 6400800"/>
                    <a:gd name="connsiteY4" fmla="*/ 3568700 h 3635119"/>
                    <a:gd name="connsiteX5" fmla="*/ 6400800 w 6400800"/>
                    <a:gd name="connsiteY5" fmla="*/ 3251200 h 3635119"/>
                    <a:gd name="connsiteX6" fmla="*/ 6400800 w 6400800"/>
                    <a:gd name="connsiteY6" fmla="*/ 368300 h 3635119"/>
                    <a:gd name="connsiteX7" fmla="*/ 6045200 w 6400800"/>
                    <a:gd name="connsiteY7" fmla="*/ 25400 h 3635119"/>
                    <a:gd name="connsiteX8" fmla="*/ 3759200 w 6400800"/>
                    <a:gd name="connsiteY8" fmla="*/ 647700 h 3635119"/>
                    <a:gd name="connsiteX9" fmla="*/ 825500 w 6400800"/>
                    <a:gd name="connsiteY9" fmla="*/ 469900 h 3635119"/>
                    <a:gd name="connsiteX10" fmla="*/ 279400 w 6400800"/>
                    <a:gd name="connsiteY10" fmla="*/ 0 h 3635119"/>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759200 w 6400800"/>
                    <a:gd name="connsiteY8" fmla="*/ 6477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3246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324600"/>
                    <a:gd name="connsiteY0" fmla="*/ 0 h 3656926"/>
                    <a:gd name="connsiteX1" fmla="*/ 38100 w 6324600"/>
                    <a:gd name="connsiteY1" fmla="*/ 317500 h 3656926"/>
                    <a:gd name="connsiteX2" fmla="*/ 0 w 6324600"/>
                    <a:gd name="connsiteY2" fmla="*/ 3238500 h 3656926"/>
                    <a:gd name="connsiteX3" fmla="*/ 2921000 w 6324600"/>
                    <a:gd name="connsiteY3" fmla="*/ 3581400 h 3656926"/>
                    <a:gd name="connsiteX4" fmla="*/ 3492500 w 6324600"/>
                    <a:gd name="connsiteY4" fmla="*/ 3568700 h 3656926"/>
                    <a:gd name="connsiteX5" fmla="*/ 6299200 w 6324600"/>
                    <a:gd name="connsiteY5" fmla="*/ 3251200 h 3656926"/>
                    <a:gd name="connsiteX6" fmla="*/ 6324600 w 6324600"/>
                    <a:gd name="connsiteY6" fmla="*/ 368300 h 3656926"/>
                    <a:gd name="connsiteX7" fmla="*/ 6045200 w 6324600"/>
                    <a:gd name="connsiteY7" fmla="*/ 25400 h 3656926"/>
                    <a:gd name="connsiteX8" fmla="*/ 3390900 w 6324600"/>
                    <a:gd name="connsiteY8" fmla="*/ 292100 h 3656926"/>
                    <a:gd name="connsiteX9" fmla="*/ 863600 w 6324600"/>
                    <a:gd name="connsiteY9" fmla="*/ 177800 h 3656926"/>
                    <a:gd name="connsiteX10" fmla="*/ 279400 w 6324600"/>
                    <a:gd name="connsiteY10" fmla="*/ 0 h 3656926"/>
                    <a:gd name="connsiteX0" fmla="*/ 279400 w 6324600"/>
                    <a:gd name="connsiteY0" fmla="*/ 0 h 3619086"/>
                    <a:gd name="connsiteX1" fmla="*/ 38100 w 6324600"/>
                    <a:gd name="connsiteY1" fmla="*/ 317500 h 3619086"/>
                    <a:gd name="connsiteX2" fmla="*/ 0 w 6324600"/>
                    <a:gd name="connsiteY2" fmla="*/ 3238500 h 3619086"/>
                    <a:gd name="connsiteX3" fmla="*/ 2921000 w 6324600"/>
                    <a:gd name="connsiteY3" fmla="*/ 3581400 h 3619086"/>
                    <a:gd name="connsiteX4" fmla="*/ 3543300 w 6324600"/>
                    <a:gd name="connsiteY4" fmla="*/ 3479800 h 3619086"/>
                    <a:gd name="connsiteX5" fmla="*/ 6299200 w 6324600"/>
                    <a:gd name="connsiteY5" fmla="*/ 3251200 h 3619086"/>
                    <a:gd name="connsiteX6" fmla="*/ 6324600 w 6324600"/>
                    <a:gd name="connsiteY6" fmla="*/ 368300 h 3619086"/>
                    <a:gd name="connsiteX7" fmla="*/ 6045200 w 6324600"/>
                    <a:gd name="connsiteY7" fmla="*/ 25400 h 3619086"/>
                    <a:gd name="connsiteX8" fmla="*/ 3390900 w 6324600"/>
                    <a:gd name="connsiteY8" fmla="*/ 292100 h 3619086"/>
                    <a:gd name="connsiteX9" fmla="*/ 863600 w 6324600"/>
                    <a:gd name="connsiteY9" fmla="*/ 177800 h 3619086"/>
                    <a:gd name="connsiteX10" fmla="*/ 279400 w 6324600"/>
                    <a:gd name="connsiteY10" fmla="*/ 0 h 3619086"/>
                    <a:gd name="connsiteX0" fmla="*/ 279400 w 6324600"/>
                    <a:gd name="connsiteY0" fmla="*/ 0 h 3562899"/>
                    <a:gd name="connsiteX1" fmla="*/ 38100 w 6324600"/>
                    <a:gd name="connsiteY1" fmla="*/ 317500 h 3562899"/>
                    <a:gd name="connsiteX2" fmla="*/ 0 w 6324600"/>
                    <a:gd name="connsiteY2" fmla="*/ 3238500 h 3562899"/>
                    <a:gd name="connsiteX3" fmla="*/ 2933700 w 6324600"/>
                    <a:gd name="connsiteY3" fmla="*/ 3479800 h 3562899"/>
                    <a:gd name="connsiteX4" fmla="*/ 3543300 w 6324600"/>
                    <a:gd name="connsiteY4" fmla="*/ 3479800 h 3562899"/>
                    <a:gd name="connsiteX5" fmla="*/ 6299200 w 6324600"/>
                    <a:gd name="connsiteY5" fmla="*/ 3251200 h 3562899"/>
                    <a:gd name="connsiteX6" fmla="*/ 6324600 w 6324600"/>
                    <a:gd name="connsiteY6" fmla="*/ 368300 h 3562899"/>
                    <a:gd name="connsiteX7" fmla="*/ 6045200 w 6324600"/>
                    <a:gd name="connsiteY7" fmla="*/ 25400 h 3562899"/>
                    <a:gd name="connsiteX8" fmla="*/ 3390900 w 6324600"/>
                    <a:gd name="connsiteY8" fmla="*/ 292100 h 3562899"/>
                    <a:gd name="connsiteX9" fmla="*/ 863600 w 6324600"/>
                    <a:gd name="connsiteY9" fmla="*/ 177800 h 3562899"/>
                    <a:gd name="connsiteX10" fmla="*/ 279400 w 6324600"/>
                    <a:gd name="connsiteY10" fmla="*/ 0 h 3562899"/>
                    <a:gd name="connsiteX0" fmla="*/ 241300 w 6286500"/>
                    <a:gd name="connsiteY0" fmla="*/ 0 h 3562899"/>
                    <a:gd name="connsiteX1" fmla="*/ 0 w 6286500"/>
                    <a:gd name="connsiteY1" fmla="*/ 317500 h 3562899"/>
                    <a:gd name="connsiteX2" fmla="*/ 12700 w 6286500"/>
                    <a:gd name="connsiteY2" fmla="*/ 3149600 h 3562899"/>
                    <a:gd name="connsiteX3" fmla="*/ 2895600 w 6286500"/>
                    <a:gd name="connsiteY3" fmla="*/ 3479800 h 3562899"/>
                    <a:gd name="connsiteX4" fmla="*/ 3505200 w 6286500"/>
                    <a:gd name="connsiteY4" fmla="*/ 3479800 h 3562899"/>
                    <a:gd name="connsiteX5" fmla="*/ 6261100 w 6286500"/>
                    <a:gd name="connsiteY5" fmla="*/ 3251200 h 3562899"/>
                    <a:gd name="connsiteX6" fmla="*/ 6286500 w 6286500"/>
                    <a:gd name="connsiteY6" fmla="*/ 368300 h 3562899"/>
                    <a:gd name="connsiteX7" fmla="*/ 6007100 w 6286500"/>
                    <a:gd name="connsiteY7" fmla="*/ 25400 h 3562899"/>
                    <a:gd name="connsiteX8" fmla="*/ 3352800 w 6286500"/>
                    <a:gd name="connsiteY8" fmla="*/ 292100 h 3562899"/>
                    <a:gd name="connsiteX9" fmla="*/ 825500 w 6286500"/>
                    <a:gd name="connsiteY9" fmla="*/ 177800 h 3562899"/>
                    <a:gd name="connsiteX10" fmla="*/ 241300 w 6286500"/>
                    <a:gd name="connsiteY10" fmla="*/ 0 h 3562899"/>
                    <a:gd name="connsiteX0" fmla="*/ 228968 w 6274168"/>
                    <a:gd name="connsiteY0" fmla="*/ 0 h 3562899"/>
                    <a:gd name="connsiteX1" fmla="*/ 25768 w 6274168"/>
                    <a:gd name="connsiteY1" fmla="*/ 304800 h 3562899"/>
                    <a:gd name="connsiteX2" fmla="*/ 368 w 6274168"/>
                    <a:gd name="connsiteY2" fmla="*/ 3149600 h 3562899"/>
                    <a:gd name="connsiteX3" fmla="*/ 2883268 w 6274168"/>
                    <a:gd name="connsiteY3" fmla="*/ 3479800 h 3562899"/>
                    <a:gd name="connsiteX4" fmla="*/ 3492868 w 6274168"/>
                    <a:gd name="connsiteY4" fmla="*/ 3479800 h 3562899"/>
                    <a:gd name="connsiteX5" fmla="*/ 6248768 w 6274168"/>
                    <a:gd name="connsiteY5" fmla="*/ 3251200 h 3562899"/>
                    <a:gd name="connsiteX6" fmla="*/ 6274168 w 6274168"/>
                    <a:gd name="connsiteY6" fmla="*/ 368300 h 3562899"/>
                    <a:gd name="connsiteX7" fmla="*/ 5994768 w 6274168"/>
                    <a:gd name="connsiteY7" fmla="*/ 25400 h 3562899"/>
                    <a:gd name="connsiteX8" fmla="*/ 3340468 w 6274168"/>
                    <a:gd name="connsiteY8" fmla="*/ 292100 h 3562899"/>
                    <a:gd name="connsiteX9" fmla="*/ 813168 w 6274168"/>
                    <a:gd name="connsiteY9" fmla="*/ 177800 h 3562899"/>
                    <a:gd name="connsiteX10" fmla="*/ 228968 w 6274168"/>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69000 w 6248400"/>
                    <a:gd name="connsiteY7" fmla="*/ 25400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6003871 w 6248400"/>
                    <a:gd name="connsiteY7" fmla="*/ 6027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7830"/>
                    <a:gd name="connsiteX1" fmla="*/ 0 w 6248400"/>
                    <a:gd name="connsiteY1" fmla="*/ 304800 h 3567830"/>
                    <a:gd name="connsiteX2" fmla="*/ 12700 w 6248400"/>
                    <a:gd name="connsiteY2" fmla="*/ 3149600 h 3567830"/>
                    <a:gd name="connsiteX3" fmla="*/ 2857500 w 6248400"/>
                    <a:gd name="connsiteY3" fmla="*/ 3479800 h 3567830"/>
                    <a:gd name="connsiteX4" fmla="*/ 3467100 w 6248400"/>
                    <a:gd name="connsiteY4" fmla="*/ 3479800 h 3567830"/>
                    <a:gd name="connsiteX5" fmla="*/ 6223000 w 6248400"/>
                    <a:gd name="connsiteY5" fmla="*/ 3251200 h 3567830"/>
                    <a:gd name="connsiteX6" fmla="*/ 6248400 w 6248400"/>
                    <a:gd name="connsiteY6" fmla="*/ 368300 h 3567830"/>
                    <a:gd name="connsiteX7" fmla="*/ 5996122 w 6248400"/>
                    <a:gd name="connsiteY7" fmla="*/ 9902 h 3567830"/>
                    <a:gd name="connsiteX8" fmla="*/ 3186839 w 6248400"/>
                    <a:gd name="connsiteY8" fmla="*/ 264978 h 3567830"/>
                    <a:gd name="connsiteX9" fmla="*/ 787400 w 6248400"/>
                    <a:gd name="connsiteY9" fmla="*/ 177800 h 3567830"/>
                    <a:gd name="connsiteX10" fmla="*/ 203200 w 6248400"/>
                    <a:gd name="connsiteY10" fmla="*/ 0 h 3567830"/>
                    <a:gd name="connsiteX0" fmla="*/ 203200 w 6248400"/>
                    <a:gd name="connsiteY0" fmla="*/ 0 h 3584379"/>
                    <a:gd name="connsiteX1" fmla="*/ 0 w 6248400"/>
                    <a:gd name="connsiteY1" fmla="*/ 304800 h 3584379"/>
                    <a:gd name="connsiteX2" fmla="*/ 12700 w 6248400"/>
                    <a:gd name="connsiteY2" fmla="*/ 3149600 h 3584379"/>
                    <a:gd name="connsiteX3" fmla="*/ 2857500 w 6248400"/>
                    <a:gd name="connsiteY3" fmla="*/ 3479800 h 3584379"/>
                    <a:gd name="connsiteX4" fmla="*/ 3467100 w 6248400"/>
                    <a:gd name="connsiteY4" fmla="*/ 3479800 h 3584379"/>
                    <a:gd name="connsiteX5" fmla="*/ 6223000 w 6248400"/>
                    <a:gd name="connsiteY5" fmla="*/ 3251200 h 3584379"/>
                    <a:gd name="connsiteX6" fmla="*/ 6248400 w 6248400"/>
                    <a:gd name="connsiteY6" fmla="*/ 368300 h 3584379"/>
                    <a:gd name="connsiteX7" fmla="*/ 5996122 w 6248400"/>
                    <a:gd name="connsiteY7" fmla="*/ 9902 h 3584379"/>
                    <a:gd name="connsiteX8" fmla="*/ 3186839 w 6248400"/>
                    <a:gd name="connsiteY8" fmla="*/ 264978 h 3584379"/>
                    <a:gd name="connsiteX9" fmla="*/ 787400 w 6248400"/>
                    <a:gd name="connsiteY9" fmla="*/ 177800 h 3584379"/>
                    <a:gd name="connsiteX10" fmla="*/ 203200 w 6248400"/>
                    <a:gd name="connsiteY10" fmla="*/ 0 h 3584379"/>
                    <a:gd name="connsiteX0" fmla="*/ 203200 w 6248400"/>
                    <a:gd name="connsiteY0" fmla="*/ 0 h 3581680"/>
                    <a:gd name="connsiteX1" fmla="*/ 0 w 6248400"/>
                    <a:gd name="connsiteY1" fmla="*/ 304800 h 3581680"/>
                    <a:gd name="connsiteX2" fmla="*/ 12700 w 6248400"/>
                    <a:gd name="connsiteY2" fmla="*/ 3149600 h 3581680"/>
                    <a:gd name="connsiteX3" fmla="*/ 2857500 w 6248400"/>
                    <a:gd name="connsiteY3" fmla="*/ 3479800 h 3581680"/>
                    <a:gd name="connsiteX4" fmla="*/ 3467100 w 6248400"/>
                    <a:gd name="connsiteY4" fmla="*/ 3479800 h 3581680"/>
                    <a:gd name="connsiteX5" fmla="*/ 6223000 w 6248400"/>
                    <a:gd name="connsiteY5" fmla="*/ 3251200 h 3581680"/>
                    <a:gd name="connsiteX6" fmla="*/ 6248400 w 6248400"/>
                    <a:gd name="connsiteY6" fmla="*/ 368300 h 3581680"/>
                    <a:gd name="connsiteX7" fmla="*/ 5996122 w 6248400"/>
                    <a:gd name="connsiteY7" fmla="*/ 9902 h 3581680"/>
                    <a:gd name="connsiteX8" fmla="*/ 3186839 w 6248400"/>
                    <a:gd name="connsiteY8" fmla="*/ 264978 h 3581680"/>
                    <a:gd name="connsiteX9" fmla="*/ 787400 w 6248400"/>
                    <a:gd name="connsiteY9" fmla="*/ 177800 h 3581680"/>
                    <a:gd name="connsiteX10" fmla="*/ 203200 w 6248400"/>
                    <a:gd name="connsiteY10" fmla="*/ 0 h 3581680"/>
                    <a:gd name="connsiteX0" fmla="*/ 203200 w 6248400"/>
                    <a:gd name="connsiteY0" fmla="*/ 0 h 3577728"/>
                    <a:gd name="connsiteX1" fmla="*/ 0 w 6248400"/>
                    <a:gd name="connsiteY1" fmla="*/ 304800 h 3577728"/>
                    <a:gd name="connsiteX2" fmla="*/ 12700 w 6248400"/>
                    <a:gd name="connsiteY2" fmla="*/ 3149600 h 3577728"/>
                    <a:gd name="connsiteX3" fmla="*/ 2857500 w 6248400"/>
                    <a:gd name="connsiteY3" fmla="*/ 3479800 h 3577728"/>
                    <a:gd name="connsiteX4" fmla="*/ 3467100 w 6248400"/>
                    <a:gd name="connsiteY4" fmla="*/ 3479800 h 3577728"/>
                    <a:gd name="connsiteX5" fmla="*/ 6223000 w 6248400"/>
                    <a:gd name="connsiteY5" fmla="*/ 3251200 h 3577728"/>
                    <a:gd name="connsiteX6" fmla="*/ 6248400 w 6248400"/>
                    <a:gd name="connsiteY6" fmla="*/ 368300 h 3577728"/>
                    <a:gd name="connsiteX7" fmla="*/ 5996122 w 6248400"/>
                    <a:gd name="connsiteY7" fmla="*/ 9902 h 3577728"/>
                    <a:gd name="connsiteX8" fmla="*/ 3186839 w 6248400"/>
                    <a:gd name="connsiteY8" fmla="*/ 264978 h 3577728"/>
                    <a:gd name="connsiteX9" fmla="*/ 787400 w 6248400"/>
                    <a:gd name="connsiteY9" fmla="*/ 177800 h 3577728"/>
                    <a:gd name="connsiteX10" fmla="*/ 203200 w 6248400"/>
                    <a:gd name="connsiteY10" fmla="*/ 0 h 35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3577728">
                      <a:moveTo>
                        <a:pt x="203200" y="0"/>
                      </a:moveTo>
                      <a:lnTo>
                        <a:pt x="0" y="304800"/>
                      </a:lnTo>
                      <a:cubicBezTo>
                        <a:pt x="4233" y="1248833"/>
                        <a:pt x="8467" y="2205567"/>
                        <a:pt x="12700" y="3149600"/>
                      </a:cubicBezTo>
                      <a:lnTo>
                        <a:pt x="2857500" y="3479800"/>
                      </a:lnTo>
                      <a:cubicBezTo>
                        <a:pt x="3078996" y="3582764"/>
                        <a:pt x="3151537" y="3635357"/>
                        <a:pt x="3467100" y="3479800"/>
                      </a:cubicBezTo>
                      <a:lnTo>
                        <a:pt x="6223000" y="3251200"/>
                      </a:lnTo>
                      <a:lnTo>
                        <a:pt x="6248400" y="368300"/>
                      </a:lnTo>
                      <a:lnTo>
                        <a:pt x="5996122" y="9902"/>
                      </a:lnTo>
                      <a:lnTo>
                        <a:pt x="3186839" y="264978"/>
                      </a:lnTo>
                      <a:cubicBezTo>
                        <a:pt x="2972589" y="268206"/>
                        <a:pt x="1595967" y="266700"/>
                        <a:pt x="787400" y="177800"/>
                      </a:cubicBezTo>
                      <a:lnTo>
                        <a:pt x="203200" y="0"/>
                      </a:lnTo>
                      <a:close/>
                    </a:path>
                  </a:pathLst>
                </a:custGeom>
                <a:solidFill>
                  <a:srgbClr val="E91E63"/>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6" name="手繪多邊形 55"/>
                <p:cNvSpPr/>
                <p:nvPr/>
              </p:nvSpPr>
              <p:spPr>
                <a:xfrm flipH="1">
                  <a:off x="4639632" y="2780928"/>
                  <a:ext cx="2832100" cy="33020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 name="connsiteX0" fmla="*/ 2819400 w 2832100"/>
                    <a:gd name="connsiteY0" fmla="*/ 3302000 h 3302000"/>
                    <a:gd name="connsiteX1" fmla="*/ 2832100 w 2832100"/>
                    <a:gd name="connsiteY1" fmla="*/ 266700 h 3302000"/>
                    <a:gd name="connsiteX2" fmla="*/ 0 w 2832100"/>
                    <a:gd name="connsiteY2" fmla="*/ 0 h 3302000"/>
                    <a:gd name="connsiteX3" fmla="*/ 12700 w 2832100"/>
                    <a:gd name="connsiteY3" fmla="*/ 3009900 h 3302000"/>
                    <a:gd name="connsiteX4" fmla="*/ 2819400 w 2832100"/>
                    <a:gd name="connsiteY4" fmla="*/ 330200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3302000">
                      <a:moveTo>
                        <a:pt x="2819400" y="3302000"/>
                      </a:moveTo>
                      <a:cubicBezTo>
                        <a:pt x="2823633" y="2290233"/>
                        <a:pt x="2827867" y="1278467"/>
                        <a:pt x="2832100" y="266700"/>
                      </a:cubicBezTo>
                      <a:lnTo>
                        <a:pt x="0" y="0"/>
                      </a:lnTo>
                      <a:cubicBezTo>
                        <a:pt x="4233" y="1003300"/>
                        <a:pt x="8467" y="2006600"/>
                        <a:pt x="12700" y="3009900"/>
                      </a:cubicBezTo>
                      <a:lnTo>
                        <a:pt x="2819400" y="33020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7" name="手繪多邊形 56"/>
                <p:cNvSpPr/>
                <p:nvPr/>
              </p:nvSpPr>
              <p:spPr>
                <a:xfrm>
                  <a:off x="1706209" y="2780928"/>
                  <a:ext cx="2857500" cy="33147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3314700">
                      <a:moveTo>
                        <a:pt x="2857500" y="3314700"/>
                      </a:moveTo>
                      <a:lnTo>
                        <a:pt x="2832100" y="266700"/>
                      </a:lnTo>
                      <a:lnTo>
                        <a:pt x="0" y="0"/>
                      </a:lnTo>
                      <a:cubicBezTo>
                        <a:pt x="4233" y="1003300"/>
                        <a:pt x="8467" y="2006600"/>
                        <a:pt x="12700" y="3009900"/>
                      </a:cubicBezTo>
                      <a:lnTo>
                        <a:pt x="2857500" y="33147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3" name="群組 42"/>
              <p:cNvGrpSpPr/>
              <p:nvPr/>
            </p:nvGrpSpPr>
            <p:grpSpPr>
              <a:xfrm>
                <a:off x="5865134" y="3120178"/>
                <a:ext cx="93421" cy="142489"/>
                <a:chOff x="5865134" y="3120178"/>
                <a:chExt cx="93421" cy="142489"/>
              </a:xfrm>
            </p:grpSpPr>
            <p:sp>
              <p:nvSpPr>
                <p:cNvPr id="48" name="圓角矩形 47"/>
                <p:cNvSpPr/>
                <p:nvPr/>
              </p:nvSpPr>
              <p:spPr>
                <a:xfrm rot="5832160">
                  <a:off x="5900305" y="3085008"/>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9" name="圓角矩形 48"/>
                <p:cNvSpPr/>
                <p:nvPr/>
              </p:nvSpPr>
              <p:spPr>
                <a:xfrm rot="5832160">
                  <a:off x="5900304" y="3140956"/>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0" name="圓角矩形 49"/>
                <p:cNvSpPr/>
                <p:nvPr/>
              </p:nvSpPr>
              <p:spPr>
                <a:xfrm rot="5832160">
                  <a:off x="5900551" y="3204664"/>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44" name="群組 43"/>
              <p:cNvGrpSpPr/>
              <p:nvPr/>
            </p:nvGrpSpPr>
            <p:grpSpPr>
              <a:xfrm flipH="1">
                <a:off x="6096665" y="3116784"/>
                <a:ext cx="93421" cy="142489"/>
                <a:chOff x="5865134" y="3120178"/>
                <a:chExt cx="93421" cy="142489"/>
              </a:xfrm>
            </p:grpSpPr>
            <p:sp>
              <p:nvSpPr>
                <p:cNvPr id="45" name="圓角矩形 44"/>
                <p:cNvSpPr/>
                <p:nvPr/>
              </p:nvSpPr>
              <p:spPr>
                <a:xfrm rot="5832160">
                  <a:off x="5900305" y="3085008"/>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6" name="圓角矩形 45"/>
                <p:cNvSpPr/>
                <p:nvPr/>
              </p:nvSpPr>
              <p:spPr>
                <a:xfrm rot="5832160">
                  <a:off x="5900304" y="3140956"/>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7" name="圓角矩形 46"/>
                <p:cNvSpPr/>
                <p:nvPr/>
              </p:nvSpPr>
              <p:spPr>
                <a:xfrm rot="5832160">
                  <a:off x="5900551" y="3204664"/>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63" name="群組 62"/>
            <p:cNvGrpSpPr/>
            <p:nvPr/>
          </p:nvGrpSpPr>
          <p:grpSpPr>
            <a:xfrm flipH="1">
              <a:off x="10886687" y="3828006"/>
              <a:ext cx="760927" cy="2034421"/>
              <a:chOff x="8017743" y="1806754"/>
              <a:chExt cx="760927" cy="2034421"/>
            </a:xfrm>
            <a:solidFill>
              <a:srgbClr val="EC407A"/>
            </a:solidFill>
          </p:grpSpPr>
          <p:grpSp>
            <p:nvGrpSpPr>
              <p:cNvPr id="64" name="群組 63"/>
              <p:cNvGrpSpPr/>
              <p:nvPr/>
            </p:nvGrpSpPr>
            <p:grpSpPr>
              <a:xfrm rot="19621599">
                <a:off x="8124860" y="1806754"/>
                <a:ext cx="653810" cy="1168618"/>
                <a:chOff x="-171537" y="3056620"/>
                <a:chExt cx="2038340" cy="3643323"/>
              </a:xfrm>
              <a:grpFill/>
            </p:grpSpPr>
            <p:sp>
              <p:nvSpPr>
                <p:cNvPr id="73" name="甜甜圈 72"/>
                <p:cNvSpPr/>
                <p:nvPr/>
              </p:nvSpPr>
              <p:spPr>
                <a:xfrm>
                  <a:off x="-171537" y="3056620"/>
                  <a:ext cx="2038340" cy="2038340"/>
                </a:xfrm>
                <a:prstGeom prst="donut">
                  <a:avLst>
                    <a:gd name="adj" fmla="val 13317"/>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4" name="圓角矩形 73"/>
                <p:cNvSpPr/>
                <p:nvPr/>
              </p:nvSpPr>
              <p:spPr>
                <a:xfrm>
                  <a:off x="685674" y="4922556"/>
                  <a:ext cx="360045" cy="177738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5" name="橢圓 74"/>
                <p:cNvSpPr/>
                <p:nvPr/>
              </p:nvSpPr>
              <p:spPr>
                <a:xfrm>
                  <a:off x="69558" y="3286541"/>
                  <a:ext cx="1578494" cy="1578494"/>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6" name="圓角矩形 75"/>
                <p:cNvSpPr/>
                <p:nvPr/>
              </p:nvSpPr>
              <p:spPr>
                <a:xfrm rot="2115078">
                  <a:off x="525409" y="3509927"/>
                  <a:ext cx="161772" cy="660140"/>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7" name="圓角矩形 76"/>
                <p:cNvSpPr/>
                <p:nvPr/>
              </p:nvSpPr>
              <p:spPr>
                <a:xfrm rot="2115078" flipH="1">
                  <a:off x="733983" y="3871161"/>
                  <a:ext cx="161772" cy="37485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8" name="圓角矩形 77"/>
                <p:cNvSpPr/>
                <p:nvPr/>
              </p:nvSpPr>
              <p:spPr>
                <a:xfrm flipH="1">
                  <a:off x="971600" y="5070409"/>
                  <a:ext cx="71112" cy="1454935"/>
                </a:xfrm>
                <a:prstGeom prst="roundRect">
                  <a:avLst>
                    <a:gd name="adj" fmla="val 9769"/>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65" name="群組 64"/>
              <p:cNvGrpSpPr/>
              <p:nvPr/>
            </p:nvGrpSpPr>
            <p:grpSpPr>
              <a:xfrm flipH="1">
                <a:off x="8017743" y="2598850"/>
                <a:ext cx="548076" cy="1242325"/>
                <a:chOff x="9890871" y="2661512"/>
                <a:chExt cx="1591112" cy="3606576"/>
              </a:xfrm>
              <a:grpFill/>
            </p:grpSpPr>
            <p:sp>
              <p:nvSpPr>
                <p:cNvPr id="66" name="流程圖: 接點 65"/>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圓角矩形 66"/>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圓角矩形 67"/>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圓角矩形 68"/>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pic>
        <p:nvPicPr>
          <p:cNvPr id="87" name="圖片 86"/>
          <p:cNvPicPr>
            <a:picLocks noChangeAspect="1"/>
          </p:cNvPicPr>
          <p:nvPr/>
        </p:nvPicPr>
        <p:blipFill rotWithShape="1">
          <a:blip r:embed="rId3">
            <a:extLst>
              <a:ext uri="{28A0092B-C50C-407E-A947-70E740481C1C}">
                <a14:useLocalDpi xmlns:a14="http://schemas.microsoft.com/office/drawing/2010/main"/>
              </a:ext>
            </a:extLst>
          </a:blip>
          <a:srcRect l="5238" r="70154" b="72050"/>
          <a:stretch/>
        </p:blipFill>
        <p:spPr>
          <a:xfrm>
            <a:off x="432596" y="2509297"/>
            <a:ext cx="1033993" cy="880842"/>
          </a:xfrm>
          <a:prstGeom prst="rect">
            <a:avLst/>
          </a:prstGeom>
          <a:effectLst>
            <a:outerShdw blurRad="50800" dist="38100" dir="5400000" algn="t" rotWithShape="0">
              <a:prstClr val="black">
                <a:alpha val="10000"/>
              </a:prstClr>
            </a:outerShdw>
          </a:effectLst>
        </p:spPr>
      </p:pic>
      <p:sp>
        <p:nvSpPr>
          <p:cNvPr id="88" name="文字方塊 87"/>
          <p:cNvSpPr txBox="1"/>
          <p:nvPr/>
        </p:nvSpPr>
        <p:spPr>
          <a:xfrm>
            <a:off x="5221893" y="2768219"/>
            <a:ext cx="3679044" cy="2246769"/>
          </a:xfrm>
          <a:prstGeom prst="rect">
            <a:avLst/>
          </a:prstGeom>
          <a:noFill/>
        </p:spPr>
        <p:txBody>
          <a:bodyPr wrap="square">
            <a:spAutoFit/>
          </a:bodyPr>
          <a:lstStyle/>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一、為何要研修新課綱？</a:t>
            </a: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二、教育現場與課程改革</a:t>
            </a:r>
            <a:endParaRPr lang="en-US" altLang="zh-TW" sz="2400" dirty="0">
              <a:latin typeface="微軟正黑體" panose="020B0604030504040204" pitchFamily="34" charset="-120"/>
              <a:ea typeface="微軟正黑體" panose="020B0604030504040204" pitchFamily="34" charset="-120"/>
            </a:endParaRP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        的需求</a:t>
            </a: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三、十二年國教課程願景</a:t>
            </a:r>
            <a:endParaRPr lang="en-US" altLang="zh-TW" sz="2400" dirty="0">
              <a:latin typeface="微軟正黑體" panose="020B0604030504040204" pitchFamily="34" charset="-120"/>
              <a:ea typeface="微軟正黑體" panose="020B0604030504040204" pitchFamily="34" charset="-120"/>
            </a:endParaRP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        發展歷程</a:t>
            </a:r>
          </a:p>
        </p:txBody>
      </p:sp>
      <p:sp>
        <p:nvSpPr>
          <p:cNvPr id="52" name="文字方塊 51"/>
          <p:cNvSpPr txBox="1"/>
          <p:nvPr/>
        </p:nvSpPr>
        <p:spPr>
          <a:xfrm>
            <a:off x="1293955" y="4707133"/>
            <a:ext cx="4660586"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肆</a:t>
            </a:r>
            <a:r>
              <a:rPr lang="zh-TW" altLang="en-US" sz="2800" b="1" dirty="0" smtClean="0">
                <a:latin typeface="微軟正黑體" panose="020B0604030504040204" pitchFamily="34" charset="-120"/>
                <a:ea typeface="微軟正黑體" panose="020B0604030504040204" pitchFamily="34" charset="-120"/>
              </a:rPr>
              <a:t>、給家長的小</a:t>
            </a:r>
            <a:r>
              <a:rPr lang="zh-TW" altLang="en-US" sz="2800" b="1" dirty="0">
                <a:latin typeface="微軟正黑體" panose="020B0604030504040204" pitchFamily="34" charset="-120"/>
                <a:ea typeface="微軟正黑體" panose="020B0604030504040204" pitchFamily="34" charset="-120"/>
              </a:rPr>
              <a:t>叮嚀</a:t>
            </a:r>
          </a:p>
        </p:txBody>
      </p:sp>
    </p:spTree>
    <p:extLst>
      <p:ext uri="{BB962C8B-B14F-4D97-AF65-F5344CB8AC3E}">
        <p14:creationId xmlns:p14="http://schemas.microsoft.com/office/powerpoint/2010/main" val="37329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1100"/>
                                        <p:tgtEl>
                                          <p:spTgt spid="8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9"/>
                                        </p:tgtEl>
                                        <p:attrNameLst>
                                          <p:attrName>style.visibility</p:attrName>
                                        </p:attrNameLst>
                                      </p:cBhvr>
                                      <p:to>
                                        <p:strVal val="visible"/>
                                      </p:to>
                                    </p:set>
                                    <p:animEffect transition="in" filter="fade">
                                      <p:cBhvr>
                                        <p:cTn id="15" dur="500"/>
                                        <p:tgtEl>
                                          <p:spTgt spid="8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fade">
                                      <p:cBhvr>
                                        <p:cTn id="18" dur="500"/>
                                        <p:tgtEl>
                                          <p:spTgt spid="88"/>
                                        </p:tgtEl>
                                      </p:cBhvr>
                                    </p:animEffect>
                                  </p:childTnLst>
                                </p:cTn>
                              </p:par>
                            </p:childTnLst>
                          </p:cTn>
                        </p:par>
                        <p:par>
                          <p:cTn id="19" fill="hold">
                            <p:stCondLst>
                              <p:cond delay="500"/>
                            </p:stCondLst>
                            <p:childTnLst>
                              <p:par>
                                <p:cTn id="20" presetID="10" presetClass="entr" presetSubtype="0" fill="hold" nodeType="afterEffect">
                                  <p:stCondLst>
                                    <p:cond delay="3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2" grpId="0" animBg="1"/>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圓角矩形 16"/>
          <p:cNvSpPr/>
          <p:nvPr/>
        </p:nvSpPr>
        <p:spPr>
          <a:xfrm>
            <a:off x="107504" y="2008183"/>
            <a:ext cx="8866556" cy="4104456"/>
          </a:xfrm>
          <a:prstGeom prst="roundRect">
            <a:avLst>
              <a:gd name="adj" fmla="val 7650"/>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pic>
        <p:nvPicPr>
          <p:cNvPr id="34" name="圖片 33"/>
          <p:cNvPicPr>
            <a:picLocks noChangeAspect="1"/>
          </p:cNvPicPr>
          <p:nvPr/>
        </p:nvPicPr>
        <p:blipFill rotWithShape="1">
          <a:blip r:embed="rId3">
            <a:extLst>
              <a:ext uri="{BEBA8EAE-BF5A-486C-A8C5-ECC9F3942E4B}">
                <a14:imgProps xmlns:a14="http://schemas.microsoft.com/office/drawing/2010/main">
                  <a14:imgLayer r:embed="rId4">
                    <a14:imgEffect>
                      <a14:backgroundRemoval t="0" b="27917" l="2500" r="40000">
                        <a14:foregroundMark x1="10833" y1="8333" x2="13333" y2="12222"/>
                        <a14:foregroundMark x1="9479" y1="14861" x2="13125" y2="14861"/>
                        <a14:foregroundMark x1="8333" y1="22361" x2="15937" y2="21111"/>
                        <a14:foregroundMark x1="18333" y1="24583" x2="17917" y2="18889"/>
                        <a14:foregroundMark x1="22083" y1="23889" x2="20417" y2="16944"/>
                        <a14:foregroundMark x1="25104" y1="19306" x2="19688" y2="14167"/>
                        <a14:foregroundMark x1="26354" y1="14444" x2="19375" y2="14722"/>
                        <a14:foregroundMark x1="25833" y1="9306" x2="23542" y2="11111"/>
                        <a14:foregroundMark x1="22813" y1="5417" x2="22813" y2="5417"/>
                        <a14:foregroundMark x1="18438" y1="3750" x2="18438" y2="3750"/>
                        <a14:foregroundMark x1="22813" y1="5694" x2="20104" y2="12222"/>
                        <a14:foregroundMark x1="26042" y1="8889" x2="21771" y2="12083"/>
                      </a14:backgroundRemoval>
                    </a14:imgEffect>
                  </a14:imgLayer>
                </a14:imgProps>
              </a:ext>
              <a:ext uri="{28A0092B-C50C-407E-A947-70E740481C1C}">
                <a14:useLocalDpi xmlns:a14="http://schemas.microsoft.com/office/drawing/2010/main"/>
              </a:ext>
            </a:extLst>
          </a:blip>
          <a:srcRect l="5238" r="70154" b="72050"/>
          <a:stretch/>
        </p:blipFill>
        <p:spPr>
          <a:xfrm>
            <a:off x="3974147" y="1359212"/>
            <a:ext cx="1133269" cy="965414"/>
          </a:xfrm>
          <a:prstGeom prst="rect">
            <a:avLst/>
          </a:prstGeom>
        </p:spPr>
      </p:pic>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19</a:t>
            </a:fld>
            <a:endParaRPr lang="zh-TW" altLang="en-US"/>
          </a:p>
        </p:txBody>
      </p:sp>
      <p:sp>
        <p:nvSpPr>
          <p:cNvPr id="47"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課綱的願景、理念與目標</a:t>
            </a:r>
          </a:p>
        </p:txBody>
      </p:sp>
      <p:pic>
        <p:nvPicPr>
          <p:cNvPr id="6" name="圖片 5"/>
          <p:cNvPicPr>
            <a:picLocks noChangeAspect="1"/>
          </p:cNvPicPr>
          <p:nvPr/>
        </p:nvPicPr>
        <p:blipFill>
          <a:blip r:embed="rId5"/>
          <a:stretch>
            <a:fillRect/>
          </a:stretch>
        </p:blipFill>
        <p:spPr>
          <a:xfrm>
            <a:off x="122822" y="1157842"/>
            <a:ext cx="8835918" cy="5700157"/>
          </a:xfrm>
          <a:prstGeom prst="rect">
            <a:avLst/>
          </a:prstGeom>
        </p:spPr>
      </p:pic>
    </p:spTree>
    <p:extLst>
      <p:ext uri="{BB962C8B-B14F-4D97-AF65-F5344CB8AC3E}">
        <p14:creationId xmlns:p14="http://schemas.microsoft.com/office/powerpoint/2010/main" val="318589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群組 7"/>
          <p:cNvGrpSpPr>
            <a:grpSpLocks/>
          </p:cNvGrpSpPr>
          <p:nvPr/>
        </p:nvGrpSpPr>
        <p:grpSpPr bwMode="auto">
          <a:xfrm>
            <a:off x="245269" y="1609726"/>
            <a:ext cx="4800921" cy="3146822"/>
            <a:chOff x="330677" y="1197975"/>
            <a:chExt cx="7268488" cy="4763207"/>
          </a:xfrm>
        </p:grpSpPr>
        <p:sp>
          <p:nvSpPr>
            <p:cNvPr id="20494" name="Freeform 14"/>
            <p:cNvSpPr>
              <a:spLocks/>
            </p:cNvSpPr>
            <p:nvPr/>
          </p:nvSpPr>
          <p:spPr bwMode="auto">
            <a:xfrm>
              <a:off x="330677" y="1197975"/>
              <a:ext cx="892481" cy="1749104"/>
            </a:xfrm>
            <a:custGeom>
              <a:avLst/>
              <a:gdLst>
                <a:gd name="T0" fmla="*/ 2147483647 w 819"/>
                <a:gd name="T1" fmla="*/ 2147483647 h 902"/>
                <a:gd name="T2" fmla="*/ 0 w 819"/>
                <a:gd name="T3" fmla="*/ 2147483647 h 902"/>
                <a:gd name="T4" fmla="*/ 0 w 819"/>
                <a:gd name="T5" fmla="*/ 0 h 902"/>
                <a:gd name="T6" fmla="*/ 2147483647 w 819"/>
                <a:gd name="T7" fmla="*/ 2147483647 h 902"/>
                <a:gd name="T8" fmla="*/ 2147483647 w 819"/>
                <a:gd name="T9" fmla="*/ 2147483647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902"/>
                  </a:moveTo>
                  <a:lnTo>
                    <a:pt x="0" y="783"/>
                  </a:lnTo>
                  <a:lnTo>
                    <a:pt x="0" y="0"/>
                  </a:lnTo>
                  <a:lnTo>
                    <a:pt x="819" y="237"/>
                  </a:lnTo>
                  <a:lnTo>
                    <a:pt x="819" y="902"/>
                  </a:lnTo>
                  <a:close/>
                </a:path>
              </a:pathLst>
            </a:custGeom>
            <a:solidFill>
              <a:srgbClr val="126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hangingPunct="0"/>
              <a:endParaRPr kumimoji="0" lang="zh-TW" altLang="en-US" sz="1350">
                <a:solidFill>
                  <a:prstClr val="black"/>
                </a:solidFill>
              </a:endParaRPr>
            </a:p>
          </p:txBody>
        </p:sp>
        <p:sp>
          <p:nvSpPr>
            <p:cNvPr id="50" name="Pentagon 21"/>
            <p:cNvSpPr/>
            <p:nvPr/>
          </p:nvSpPr>
          <p:spPr>
            <a:xfrm>
              <a:off x="1222955" y="1657536"/>
              <a:ext cx="3226618" cy="1290373"/>
            </a:xfrm>
            <a:prstGeom prst="homePlate">
              <a:avLst>
                <a:gd name="adj" fmla="val 29877"/>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id-ID" sz="1350">
                <a:solidFill>
                  <a:prstClr val="white"/>
                </a:solidFill>
              </a:endParaRPr>
            </a:p>
          </p:txBody>
        </p:sp>
        <p:sp>
          <p:nvSpPr>
            <p:cNvPr id="20496" name="Freeform 15"/>
            <p:cNvSpPr>
              <a:spLocks/>
            </p:cNvSpPr>
            <p:nvPr/>
          </p:nvSpPr>
          <p:spPr bwMode="auto">
            <a:xfrm>
              <a:off x="330678" y="2703879"/>
              <a:ext cx="892481" cy="1749104"/>
            </a:xfrm>
            <a:custGeom>
              <a:avLst/>
              <a:gdLst>
                <a:gd name="T0" fmla="*/ 2147483647 w 819"/>
                <a:gd name="T1" fmla="*/ 2147483647 h 902"/>
                <a:gd name="T2" fmla="*/ 0 w 819"/>
                <a:gd name="T3" fmla="*/ 2147483647 h 902"/>
                <a:gd name="T4" fmla="*/ 0 w 819"/>
                <a:gd name="T5" fmla="*/ 0 h 902"/>
                <a:gd name="T6" fmla="*/ 2147483647 w 819"/>
                <a:gd name="T7" fmla="*/ 2147483647 h 902"/>
                <a:gd name="T8" fmla="*/ 2147483647 w 819"/>
                <a:gd name="T9" fmla="*/ 2147483647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783"/>
                  </a:moveTo>
                  <a:lnTo>
                    <a:pt x="0" y="902"/>
                  </a:lnTo>
                  <a:lnTo>
                    <a:pt x="0" y="0"/>
                  </a:lnTo>
                  <a:lnTo>
                    <a:pt x="819" y="119"/>
                  </a:lnTo>
                  <a:lnTo>
                    <a:pt x="819" y="783"/>
                  </a:lnTo>
                  <a:close/>
                </a:path>
              </a:pathLst>
            </a:custGeom>
            <a:solidFill>
              <a:srgbClr val="AB6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hangingPunct="0"/>
              <a:endParaRPr kumimoji="0" lang="zh-TW" altLang="en-US" sz="1350">
                <a:solidFill>
                  <a:prstClr val="black"/>
                </a:solidFill>
              </a:endParaRPr>
            </a:p>
          </p:txBody>
        </p:sp>
        <p:sp>
          <p:nvSpPr>
            <p:cNvPr id="56" name="Pentagon 1161"/>
            <p:cNvSpPr/>
            <p:nvPr/>
          </p:nvSpPr>
          <p:spPr>
            <a:xfrm>
              <a:off x="1222955" y="2933491"/>
              <a:ext cx="3567305" cy="1290373"/>
            </a:xfrm>
            <a:prstGeom prst="homePlate">
              <a:avLst>
                <a:gd name="adj" fmla="val 29877"/>
              </a:avLst>
            </a:prstGeom>
            <a:solidFill>
              <a:srgbClr val="E288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id-ID" sz="1350">
                <a:solidFill>
                  <a:prstClr val="white"/>
                </a:solidFill>
              </a:endParaRPr>
            </a:p>
          </p:txBody>
        </p:sp>
        <p:sp>
          <p:nvSpPr>
            <p:cNvPr id="20498" name="Freeform 16"/>
            <p:cNvSpPr>
              <a:spLocks/>
            </p:cNvSpPr>
            <p:nvPr/>
          </p:nvSpPr>
          <p:spPr bwMode="auto">
            <a:xfrm>
              <a:off x="330677" y="4212078"/>
              <a:ext cx="892481" cy="1749104"/>
            </a:xfrm>
            <a:custGeom>
              <a:avLst/>
              <a:gdLst>
                <a:gd name="T0" fmla="*/ 2147483647 w 819"/>
                <a:gd name="T1" fmla="*/ 2147483647 h 902"/>
                <a:gd name="T2" fmla="*/ 0 w 819"/>
                <a:gd name="T3" fmla="*/ 2147483647 h 902"/>
                <a:gd name="T4" fmla="*/ 0 w 819"/>
                <a:gd name="T5" fmla="*/ 2147483647 h 902"/>
                <a:gd name="T6" fmla="*/ 2147483647 w 819"/>
                <a:gd name="T7" fmla="*/ 0 h 902"/>
                <a:gd name="T8" fmla="*/ 2147483647 w 819"/>
                <a:gd name="T9" fmla="*/ 2147483647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665"/>
                  </a:moveTo>
                  <a:lnTo>
                    <a:pt x="0" y="902"/>
                  </a:lnTo>
                  <a:lnTo>
                    <a:pt x="0" y="119"/>
                  </a:lnTo>
                  <a:lnTo>
                    <a:pt x="819" y="0"/>
                  </a:lnTo>
                  <a:lnTo>
                    <a:pt x="819" y="665"/>
                  </a:lnTo>
                  <a:close/>
                </a:path>
              </a:pathLst>
            </a:custGeom>
            <a:solidFill>
              <a:srgbClr val="B97D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hangingPunct="0"/>
              <a:endParaRPr kumimoji="0" lang="zh-TW" altLang="en-US" sz="1350">
                <a:solidFill>
                  <a:prstClr val="black"/>
                </a:solidFill>
              </a:endParaRPr>
            </a:p>
          </p:txBody>
        </p:sp>
        <p:sp>
          <p:nvSpPr>
            <p:cNvPr id="59" name="Pentagon 1162"/>
            <p:cNvSpPr/>
            <p:nvPr/>
          </p:nvSpPr>
          <p:spPr>
            <a:xfrm>
              <a:off x="1222955" y="4211248"/>
              <a:ext cx="3226618" cy="1288571"/>
            </a:xfrm>
            <a:prstGeom prst="homePlate">
              <a:avLst>
                <a:gd name="adj" fmla="val 29877"/>
              </a:avLst>
            </a:prstGeom>
            <a:solidFill>
              <a:srgbClr val="F1A3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id-ID" sz="1350">
                <a:solidFill>
                  <a:prstClr val="white"/>
                </a:solidFill>
              </a:endParaRPr>
            </a:p>
          </p:txBody>
        </p:sp>
        <p:sp>
          <p:nvSpPr>
            <p:cNvPr id="20500" name="Text Placeholder 33"/>
            <p:cNvSpPr txBox="1">
              <a:spLocks/>
            </p:cNvSpPr>
            <p:nvPr/>
          </p:nvSpPr>
          <p:spPr bwMode="auto">
            <a:xfrm>
              <a:off x="1475307" y="1888399"/>
              <a:ext cx="2685121" cy="33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b="1">
                  <a:solidFill>
                    <a:srgbClr val="FFFFFF"/>
                  </a:solidFill>
                  <a:latin typeface="Microsoft YaHei" pitchFamily="34" charset="-122"/>
                  <a:ea typeface="Microsoft YaHei" pitchFamily="34" charset="-122"/>
                </a:rPr>
                <a:t>因知識半衰期短</a:t>
              </a:r>
              <a:endParaRPr kumimoji="0" lang="en-AU" altLang="zh-TW" b="1">
                <a:solidFill>
                  <a:srgbClr val="FFFFFF"/>
                </a:solidFill>
                <a:latin typeface="Microsoft YaHei" pitchFamily="34" charset="-122"/>
                <a:ea typeface="Microsoft YaHei" pitchFamily="34" charset="-122"/>
              </a:endParaRPr>
            </a:p>
          </p:txBody>
        </p:sp>
        <p:sp>
          <p:nvSpPr>
            <p:cNvPr id="20501" name="矩形 2"/>
            <p:cNvSpPr>
              <a:spLocks noChangeArrowheads="1"/>
            </p:cNvSpPr>
            <p:nvPr/>
          </p:nvSpPr>
          <p:spPr bwMode="auto">
            <a:xfrm>
              <a:off x="1815069" y="2302314"/>
              <a:ext cx="2068913" cy="5590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kumimoji="0" lang="zh-TW" altLang="en-US" b="1">
                  <a:solidFill>
                    <a:srgbClr val="12826D"/>
                  </a:solidFill>
                  <a:latin typeface="Microsoft YaHei" pitchFamily="34" charset="-122"/>
                  <a:ea typeface="Microsoft YaHei" pitchFamily="34" charset="-122"/>
                </a:rPr>
                <a:t>需終身學習 </a:t>
              </a:r>
              <a:endParaRPr kumimoji="0" lang="zh-TW" altLang="en-US">
                <a:solidFill>
                  <a:srgbClr val="12826D"/>
                </a:solidFill>
                <a:latin typeface="Microsoft YaHei" pitchFamily="34" charset="-122"/>
                <a:ea typeface="Microsoft YaHei" pitchFamily="34" charset="-122"/>
              </a:endParaRPr>
            </a:p>
          </p:txBody>
        </p:sp>
        <p:sp>
          <p:nvSpPr>
            <p:cNvPr id="5" name="矩形 4"/>
            <p:cNvSpPr/>
            <p:nvPr/>
          </p:nvSpPr>
          <p:spPr>
            <a:xfrm>
              <a:off x="4449573" y="2057623"/>
              <a:ext cx="2812025" cy="628921"/>
            </a:xfrm>
            <a:prstGeom prst="rect">
              <a:avLst/>
            </a:prstGeom>
          </p:spPr>
          <p:txBody>
            <a:bodyPr>
              <a:spAutoFit/>
            </a:bodyPr>
            <a:lstStyle/>
            <a:p>
              <a:pPr defTabSz="685800" fontAlgn="auto">
                <a:spcBef>
                  <a:spcPts val="0"/>
                </a:spcBef>
                <a:spcAft>
                  <a:spcPts val="0"/>
                </a:spcAft>
                <a:defRPr/>
              </a:pPr>
              <a:r>
                <a:rPr kumimoji="0" lang="zh-TW" altLang="en-US" sz="2100" b="1" dirty="0">
                  <a:solidFill>
                    <a:prstClr val="black">
                      <a:lumMod val="50000"/>
                      <a:lumOff val="50000"/>
                    </a:prstClr>
                  </a:solidFill>
                  <a:latin typeface="Microsoft YaHei" charset="-122"/>
                  <a:ea typeface="Microsoft YaHei" charset="-122"/>
                  <a:cs typeface="Microsoft YaHei" charset="-122"/>
                </a:rPr>
                <a:t>就要</a:t>
              </a:r>
              <a:r>
                <a:rPr kumimoji="0" lang="zh-TW" altLang="en-US" sz="2100" b="1" dirty="0">
                  <a:solidFill>
                    <a:srgbClr val="12826D"/>
                  </a:solidFill>
                  <a:latin typeface="Microsoft YaHei" charset="-122"/>
                  <a:ea typeface="Microsoft YaHei" charset="-122"/>
                  <a:cs typeface="Microsoft YaHei" charset="-122"/>
                </a:rPr>
                <a:t>自主行動</a:t>
              </a:r>
              <a:endParaRPr kumimoji="0" lang="zh-TW" altLang="en-US" sz="2100" dirty="0">
                <a:solidFill>
                  <a:srgbClr val="12826D"/>
                </a:solidFill>
                <a:latin typeface="Microsoft YaHei" charset="-122"/>
                <a:ea typeface="Microsoft YaHei" charset="-122"/>
                <a:cs typeface="Microsoft YaHei" charset="-122"/>
              </a:endParaRPr>
            </a:p>
          </p:txBody>
        </p:sp>
        <p:sp>
          <p:nvSpPr>
            <p:cNvPr id="20503" name="Text Placeholder 33"/>
            <p:cNvSpPr txBox="1">
              <a:spLocks/>
            </p:cNvSpPr>
            <p:nvPr/>
          </p:nvSpPr>
          <p:spPr bwMode="auto">
            <a:xfrm>
              <a:off x="1475307" y="3155633"/>
              <a:ext cx="2685121" cy="33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b="1">
                  <a:solidFill>
                    <a:srgbClr val="FFFFFF"/>
                  </a:solidFill>
                  <a:latin typeface="Microsoft YaHei" pitchFamily="34" charset="-122"/>
                  <a:ea typeface="Microsoft YaHei" pitchFamily="34" charset="-122"/>
                </a:rPr>
                <a:t>因資訊容易取得</a:t>
              </a:r>
              <a:endParaRPr kumimoji="0" lang="en-AU" altLang="zh-TW" b="1">
                <a:solidFill>
                  <a:srgbClr val="FFFFFF"/>
                </a:solidFill>
                <a:latin typeface="Microsoft YaHei" pitchFamily="34" charset="-122"/>
                <a:ea typeface="Microsoft YaHei" pitchFamily="34" charset="-122"/>
              </a:endParaRPr>
            </a:p>
          </p:txBody>
        </p:sp>
        <p:sp>
          <p:nvSpPr>
            <p:cNvPr id="20504" name="矩形 69"/>
            <p:cNvSpPr>
              <a:spLocks noChangeArrowheads="1"/>
            </p:cNvSpPr>
            <p:nvPr/>
          </p:nvSpPr>
          <p:spPr bwMode="auto">
            <a:xfrm>
              <a:off x="1815069" y="3561807"/>
              <a:ext cx="2068913" cy="5590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kumimoji="0" lang="zh-TW" altLang="en-US" b="1">
                  <a:solidFill>
                    <a:srgbClr val="E2887E"/>
                  </a:solidFill>
                  <a:latin typeface="Microsoft YaHei" pitchFamily="34" charset="-122"/>
                  <a:ea typeface="Microsoft YaHei" pitchFamily="34" charset="-122"/>
                </a:rPr>
                <a:t>需活用所學 </a:t>
              </a:r>
              <a:endParaRPr kumimoji="0" lang="zh-TW" altLang="en-US">
                <a:solidFill>
                  <a:srgbClr val="E2887E"/>
                </a:solidFill>
                <a:latin typeface="Microsoft YaHei" pitchFamily="34" charset="-122"/>
                <a:ea typeface="Microsoft YaHei" pitchFamily="34" charset="-122"/>
              </a:endParaRPr>
            </a:p>
          </p:txBody>
        </p:sp>
        <p:sp>
          <p:nvSpPr>
            <p:cNvPr id="71" name="矩形 70"/>
            <p:cNvSpPr/>
            <p:nvPr/>
          </p:nvSpPr>
          <p:spPr>
            <a:xfrm>
              <a:off x="4790261" y="3331776"/>
              <a:ext cx="2808904" cy="628921"/>
            </a:xfrm>
            <a:prstGeom prst="rect">
              <a:avLst/>
            </a:prstGeom>
          </p:spPr>
          <p:txBody>
            <a:bodyPr wrap="square">
              <a:spAutoFit/>
            </a:bodyPr>
            <a:lstStyle/>
            <a:p>
              <a:pPr defTabSz="685800" fontAlgn="auto">
                <a:spcBef>
                  <a:spcPts val="0"/>
                </a:spcBef>
                <a:spcAft>
                  <a:spcPts val="0"/>
                </a:spcAft>
                <a:defRPr/>
              </a:pPr>
              <a:r>
                <a:rPr kumimoji="0" lang="zh-TW" altLang="en-US" sz="2100" b="1" dirty="0">
                  <a:solidFill>
                    <a:prstClr val="black">
                      <a:lumMod val="50000"/>
                      <a:lumOff val="50000"/>
                    </a:prstClr>
                  </a:solidFill>
                  <a:latin typeface="Microsoft YaHei" charset="-122"/>
                  <a:ea typeface="Microsoft YaHei" charset="-122"/>
                  <a:cs typeface="Microsoft YaHei" charset="-122"/>
                </a:rPr>
                <a:t>就要</a:t>
              </a:r>
              <a:r>
                <a:rPr kumimoji="0" lang="zh-TW" altLang="en-US" sz="2100" b="1" dirty="0">
                  <a:solidFill>
                    <a:srgbClr val="E2887E"/>
                  </a:solidFill>
                  <a:latin typeface="Microsoft YaHei" charset="-122"/>
                  <a:ea typeface="Microsoft YaHei" charset="-122"/>
                  <a:cs typeface="Microsoft YaHei" charset="-122"/>
                </a:rPr>
                <a:t>溝通互動</a:t>
              </a:r>
              <a:endParaRPr kumimoji="0" lang="zh-TW" altLang="en-US" sz="2100" dirty="0">
                <a:solidFill>
                  <a:srgbClr val="E2887E"/>
                </a:solidFill>
                <a:latin typeface="Microsoft YaHei" charset="-122"/>
                <a:ea typeface="Microsoft YaHei" charset="-122"/>
                <a:cs typeface="Microsoft YaHei" charset="-122"/>
              </a:endParaRPr>
            </a:p>
          </p:txBody>
        </p:sp>
        <p:sp>
          <p:nvSpPr>
            <p:cNvPr id="20506" name="Text Placeholder 33"/>
            <p:cNvSpPr txBox="1">
              <a:spLocks/>
            </p:cNvSpPr>
            <p:nvPr/>
          </p:nvSpPr>
          <p:spPr bwMode="auto">
            <a:xfrm>
              <a:off x="1475307" y="4422868"/>
              <a:ext cx="2685121" cy="33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b="1">
                  <a:solidFill>
                    <a:srgbClr val="FFFFFF"/>
                  </a:solidFill>
                  <a:latin typeface="Microsoft YaHei" pitchFamily="34" charset="-122"/>
                  <a:ea typeface="Microsoft YaHei" pitchFamily="34" charset="-122"/>
                </a:rPr>
                <a:t>因沒有英雄年代</a:t>
              </a:r>
              <a:endParaRPr kumimoji="0" lang="en-AU" altLang="zh-TW" b="1">
                <a:solidFill>
                  <a:srgbClr val="FFFFFF"/>
                </a:solidFill>
                <a:latin typeface="Microsoft YaHei" pitchFamily="34" charset="-122"/>
                <a:ea typeface="Microsoft YaHei" pitchFamily="34" charset="-122"/>
              </a:endParaRPr>
            </a:p>
          </p:txBody>
        </p:sp>
        <p:sp>
          <p:nvSpPr>
            <p:cNvPr id="20507" name="矩形 72"/>
            <p:cNvSpPr>
              <a:spLocks noChangeArrowheads="1"/>
            </p:cNvSpPr>
            <p:nvPr/>
          </p:nvSpPr>
          <p:spPr bwMode="auto">
            <a:xfrm>
              <a:off x="1815069" y="4823693"/>
              <a:ext cx="2068913" cy="5590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kumimoji="0" lang="zh-TW" altLang="en-US" b="1">
                  <a:solidFill>
                    <a:srgbClr val="F1A33B"/>
                  </a:solidFill>
                  <a:latin typeface="Microsoft YaHei" pitchFamily="34" charset="-122"/>
                  <a:ea typeface="Microsoft YaHei" pitchFamily="34" charset="-122"/>
                </a:rPr>
                <a:t>需團隊作業 </a:t>
              </a:r>
              <a:endParaRPr kumimoji="0" lang="zh-TW" altLang="en-US">
                <a:solidFill>
                  <a:srgbClr val="F1A33B"/>
                </a:solidFill>
                <a:latin typeface="Microsoft YaHei" pitchFamily="34" charset="-122"/>
                <a:ea typeface="Microsoft YaHei" pitchFamily="34" charset="-122"/>
              </a:endParaRPr>
            </a:p>
          </p:txBody>
        </p:sp>
        <p:sp>
          <p:nvSpPr>
            <p:cNvPr id="74" name="矩形 73"/>
            <p:cNvSpPr/>
            <p:nvPr/>
          </p:nvSpPr>
          <p:spPr>
            <a:xfrm>
              <a:off x="4449573" y="4638369"/>
              <a:ext cx="2768763" cy="628921"/>
            </a:xfrm>
            <a:prstGeom prst="rect">
              <a:avLst/>
            </a:prstGeom>
          </p:spPr>
          <p:txBody>
            <a:bodyPr>
              <a:spAutoFit/>
            </a:bodyPr>
            <a:lstStyle/>
            <a:p>
              <a:pPr defTabSz="685800" fontAlgn="auto">
                <a:spcBef>
                  <a:spcPts val="0"/>
                </a:spcBef>
                <a:spcAft>
                  <a:spcPts val="0"/>
                </a:spcAft>
                <a:defRPr/>
              </a:pPr>
              <a:r>
                <a:rPr kumimoji="0" lang="zh-TW" altLang="en-US" sz="2100" b="1" dirty="0">
                  <a:solidFill>
                    <a:prstClr val="black">
                      <a:lumMod val="50000"/>
                      <a:lumOff val="50000"/>
                    </a:prstClr>
                  </a:solidFill>
                  <a:latin typeface="Microsoft YaHei" charset="-122"/>
                  <a:ea typeface="Microsoft YaHei" charset="-122"/>
                  <a:cs typeface="Microsoft YaHei" charset="-122"/>
                </a:rPr>
                <a:t>就要</a:t>
              </a:r>
              <a:r>
                <a:rPr kumimoji="0" lang="zh-TW" altLang="en-US" sz="2100" b="1" dirty="0">
                  <a:solidFill>
                    <a:srgbClr val="F1A33B"/>
                  </a:solidFill>
                  <a:latin typeface="Microsoft YaHei" charset="-122"/>
                  <a:ea typeface="Microsoft YaHei" charset="-122"/>
                  <a:cs typeface="Microsoft YaHei" charset="-122"/>
                </a:rPr>
                <a:t>社會參與</a:t>
              </a:r>
            </a:p>
          </p:txBody>
        </p:sp>
      </p:grpSp>
      <p:grpSp>
        <p:nvGrpSpPr>
          <p:cNvPr id="95" name="组合 151"/>
          <p:cNvGrpSpPr/>
          <p:nvPr/>
        </p:nvGrpSpPr>
        <p:grpSpPr>
          <a:xfrm>
            <a:off x="6582222" y="3433320"/>
            <a:ext cx="1409573" cy="1389174"/>
            <a:chOff x="6026151" y="3973513"/>
            <a:chExt cx="2193925" cy="2162176"/>
          </a:xfrm>
          <a:scene3d>
            <a:camera prst="orthographicFront">
              <a:rot lat="0" lon="20099989" rev="0"/>
            </a:camera>
            <a:lightRig rig="threePt" dir="t"/>
          </a:scene3d>
        </p:grpSpPr>
        <p:sp>
          <p:nvSpPr>
            <p:cNvPr id="96" name="任意多边形 135"/>
            <p:cNvSpPr/>
            <p:nvPr/>
          </p:nvSpPr>
          <p:spPr>
            <a:xfrm rot="1800000" flipH="1">
              <a:off x="6026151" y="3973513"/>
              <a:ext cx="2193925" cy="1892300"/>
            </a:xfrm>
            <a:custGeom>
              <a:avLst/>
              <a:gdLst>
                <a:gd name="connsiteX0" fmla="*/ 553174 w 2193408"/>
                <a:gd name="connsiteY0" fmla="*/ 0 h 1890868"/>
                <a:gd name="connsiteX1" fmla="*/ 1640234 w 2193408"/>
                <a:gd name="connsiteY1" fmla="*/ 0 h 1890868"/>
                <a:gd name="connsiteX2" fmla="*/ 2193408 w 2193408"/>
                <a:gd name="connsiteY2" fmla="*/ 945434 h 1890868"/>
                <a:gd name="connsiteX3" fmla="*/ 1640234 w 2193408"/>
                <a:gd name="connsiteY3" fmla="*/ 1890868 h 1890868"/>
                <a:gd name="connsiteX4" fmla="*/ 553174 w 2193408"/>
                <a:gd name="connsiteY4" fmla="*/ 1890868 h 1890868"/>
                <a:gd name="connsiteX5" fmla="*/ 0 w 2193408"/>
                <a:gd name="connsiteY5" fmla="*/ 945434 h 189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3408" h="1890868">
                  <a:moveTo>
                    <a:pt x="553174" y="0"/>
                  </a:moveTo>
                  <a:lnTo>
                    <a:pt x="1640234" y="0"/>
                  </a:lnTo>
                  <a:lnTo>
                    <a:pt x="2193408" y="945434"/>
                  </a:lnTo>
                  <a:lnTo>
                    <a:pt x="1640234" y="1890868"/>
                  </a:lnTo>
                  <a:lnTo>
                    <a:pt x="553174" y="1890868"/>
                  </a:lnTo>
                  <a:lnTo>
                    <a:pt x="0" y="945434"/>
                  </a:lnTo>
                  <a:close/>
                </a:path>
              </a:pathLst>
            </a:custGeom>
            <a:solidFill>
              <a:sysClr val="window" lastClr="FFFFFF"/>
            </a:solidFill>
            <a:ln w="101600" cap="flat" cmpd="sng" algn="ctr">
              <a:solidFill>
                <a:srgbClr val="E2887E"/>
              </a:solidFill>
              <a:prstDash val="solid"/>
              <a:miter lim="800000"/>
            </a:ln>
            <a:effectLst/>
            <a:sp3d extrusionH="508000"/>
          </p:spPr>
          <p:txBody>
            <a:bodyPr lIns="459000" tIns="216000" rIns="459000" bIns="216000" anchor="ctr"/>
            <a:lstStyle/>
            <a:p>
              <a:pPr algn="ctr" defTabSz="685800" fontAlgn="auto">
                <a:lnSpc>
                  <a:spcPct val="120000"/>
                </a:lnSpc>
                <a:spcBef>
                  <a:spcPts val="0"/>
                </a:spcBef>
                <a:spcAft>
                  <a:spcPts val="0"/>
                </a:spcAft>
                <a:defRPr/>
              </a:pPr>
              <a:endParaRPr kumimoji="0" lang="zh-CN" altLang="en-US" sz="1050" kern="0" dirty="0">
                <a:solidFill>
                  <a:prstClr val="white">
                    <a:lumMod val="50000"/>
                  </a:prstClr>
                </a:solidFill>
                <a:latin typeface="幼圆" panose="02010509060101010101" pitchFamily="49" charset="-122"/>
                <a:ea typeface="幼圆" panose="02010509060101010101" pitchFamily="49" charset="-122"/>
              </a:endParaRPr>
            </a:p>
          </p:txBody>
        </p:sp>
        <p:sp>
          <p:nvSpPr>
            <p:cNvPr id="97" name="任意多边形 142"/>
            <p:cNvSpPr/>
            <p:nvPr/>
          </p:nvSpPr>
          <p:spPr>
            <a:xfrm rot="1796991" flipH="1">
              <a:off x="7535864" y="4443414"/>
              <a:ext cx="484187" cy="1692275"/>
            </a:xfrm>
            <a:custGeom>
              <a:avLst/>
              <a:gdLst>
                <a:gd name="connsiteX0" fmla="*/ 483556 w 483556"/>
                <a:gd name="connsiteY0" fmla="*/ 0 h 1691016"/>
                <a:gd name="connsiteX1" fmla="*/ 483556 w 483556"/>
                <a:gd name="connsiteY1" fmla="*/ 1691016 h 1691016"/>
                <a:gd name="connsiteX2" fmla="*/ 0 w 483556"/>
                <a:gd name="connsiteY2" fmla="*/ 845508 h 1691016"/>
              </a:gdLst>
              <a:ahLst/>
              <a:cxnLst>
                <a:cxn ang="0">
                  <a:pos x="connsiteX0" y="connsiteY0"/>
                </a:cxn>
                <a:cxn ang="0">
                  <a:pos x="connsiteX1" y="connsiteY1"/>
                </a:cxn>
                <a:cxn ang="0">
                  <a:pos x="connsiteX2" y="connsiteY2"/>
                </a:cxn>
              </a:cxnLst>
              <a:rect l="l" t="t" r="r" b="b"/>
              <a:pathLst>
                <a:path w="483556" h="1691016">
                  <a:moveTo>
                    <a:pt x="483556" y="0"/>
                  </a:moveTo>
                  <a:lnTo>
                    <a:pt x="483556" y="1691016"/>
                  </a:lnTo>
                  <a:lnTo>
                    <a:pt x="0" y="845508"/>
                  </a:lnTo>
                  <a:close/>
                </a:path>
              </a:pathLst>
            </a:custGeom>
            <a:solidFill>
              <a:srgbClr val="E2887E">
                <a:alpha val="34902"/>
              </a:srgbClr>
            </a:solidFill>
            <a:ln w="12700" cap="flat" cmpd="sng" algn="ctr">
              <a:noFill/>
              <a:prstDash val="solid"/>
              <a:miter lim="800000"/>
            </a:ln>
            <a:effectLst/>
            <a:sp3d extrusionH="508000"/>
          </p:spPr>
          <p:txBody>
            <a:bodyPr lIns="0" tIns="0" rIns="27000" bIns="27000" anchor="ctr"/>
            <a:lstStyle/>
            <a:p>
              <a:pPr algn="ctr" defTabSz="685800" fontAlgn="auto">
                <a:spcBef>
                  <a:spcPts val="0"/>
                </a:spcBef>
                <a:spcAft>
                  <a:spcPts val="0"/>
                </a:spcAft>
                <a:defRPr/>
              </a:pPr>
              <a:endParaRPr kumimoji="0" lang="zh-CN" altLang="en-US" sz="1500" kern="0" dirty="0">
                <a:solidFill>
                  <a:prstClr val="white"/>
                </a:solidFill>
                <a:latin typeface="Broadway" panose="04040905080B02020502" pitchFamily="82" charset="0"/>
                <a:ea typeface="等线" panose="02010600030101010101"/>
              </a:endParaRPr>
            </a:p>
          </p:txBody>
        </p:sp>
        <p:sp>
          <p:nvSpPr>
            <p:cNvPr id="98" name="文本框 146"/>
            <p:cNvSpPr txBox="1"/>
            <p:nvPr/>
          </p:nvSpPr>
          <p:spPr>
            <a:xfrm rot="18000000">
              <a:off x="6458433" y="4762685"/>
              <a:ext cx="1485017" cy="502989"/>
            </a:xfrm>
            <a:prstGeom prst="rect">
              <a:avLst/>
            </a:prstGeom>
            <a:noFill/>
            <a:sp3d extrusionH="508000"/>
          </p:spPr>
          <p:txBody>
            <a:bodyPr wrap="none">
              <a:spAutoFit/>
            </a:bodyPr>
            <a:lstStyle/>
            <a:p>
              <a:pPr defTabSz="685800" fontAlgn="auto">
                <a:spcBef>
                  <a:spcPts val="0"/>
                </a:spcBef>
                <a:spcAft>
                  <a:spcPts val="0"/>
                </a:spcAft>
                <a:defRPr/>
              </a:pPr>
              <a:r>
                <a:rPr kumimoji="0" lang="zh-TW" altLang="en-US" sz="1500" b="1" dirty="0">
                  <a:solidFill>
                    <a:prstClr val="black">
                      <a:lumMod val="75000"/>
                      <a:lumOff val="25000"/>
                    </a:prstClr>
                  </a:solidFill>
                  <a:latin typeface="Microsoft YaHei" charset="-122"/>
                  <a:ea typeface="Microsoft YaHei" charset="-122"/>
                  <a:cs typeface="Microsoft YaHei" charset="-122"/>
                </a:rPr>
                <a:t>溝通互動</a:t>
              </a:r>
              <a:endParaRPr kumimoji="0" lang="zh-CN" altLang="en-US" sz="1500" b="1" dirty="0">
                <a:solidFill>
                  <a:prstClr val="black">
                    <a:lumMod val="75000"/>
                    <a:lumOff val="25000"/>
                  </a:prstClr>
                </a:solidFill>
                <a:latin typeface="Microsoft YaHei" charset="-122"/>
                <a:ea typeface="Microsoft YaHei" charset="-122"/>
                <a:cs typeface="Microsoft YaHei" charset="-122"/>
              </a:endParaRPr>
            </a:p>
          </p:txBody>
        </p:sp>
        <p:sp>
          <p:nvSpPr>
            <p:cNvPr id="99" name="文本框 147"/>
            <p:cNvSpPr txBox="1"/>
            <p:nvPr/>
          </p:nvSpPr>
          <p:spPr>
            <a:xfrm rot="18000000">
              <a:off x="7410129" y="4977110"/>
              <a:ext cx="606781" cy="718557"/>
            </a:xfrm>
            <a:prstGeom prst="rect">
              <a:avLst/>
            </a:prstGeom>
            <a:noFill/>
            <a:sp3d extrusionH="508000"/>
          </p:spPr>
          <p:txBody>
            <a:bodyPr wrap="none">
              <a:spAutoFit/>
            </a:bodyPr>
            <a:lstStyle/>
            <a:p>
              <a:pPr defTabSz="685800" fontAlgn="auto">
                <a:spcBef>
                  <a:spcPts val="0"/>
                </a:spcBef>
                <a:spcAft>
                  <a:spcPts val="0"/>
                </a:spcAft>
                <a:defRPr/>
              </a:pPr>
              <a:r>
                <a:rPr kumimoji="0" lang="en-US" altLang="zh-CN" sz="2400" dirty="0">
                  <a:solidFill>
                    <a:prstClr val="white"/>
                  </a:solidFill>
                  <a:ea typeface="Arial" charset="0"/>
                  <a:cs typeface="Arial" charset="0"/>
                </a:rPr>
                <a:t>B</a:t>
              </a:r>
              <a:endParaRPr kumimoji="0" lang="zh-CN" altLang="en-US" sz="2400" dirty="0">
                <a:solidFill>
                  <a:prstClr val="white"/>
                </a:solidFill>
                <a:ea typeface="Arial" charset="0"/>
                <a:cs typeface="Arial" charset="0"/>
              </a:endParaRPr>
            </a:p>
          </p:txBody>
        </p:sp>
      </p:grpSp>
      <p:grpSp>
        <p:nvGrpSpPr>
          <p:cNvPr id="100" name="组合 150"/>
          <p:cNvGrpSpPr/>
          <p:nvPr/>
        </p:nvGrpSpPr>
        <p:grpSpPr>
          <a:xfrm>
            <a:off x="6033487" y="2199180"/>
            <a:ext cx="1219862" cy="1401413"/>
            <a:chOff x="5133975" y="2033589"/>
            <a:chExt cx="1898650" cy="2181225"/>
          </a:xfrm>
          <a:scene3d>
            <a:camera prst="orthographicFront">
              <a:rot lat="0" lon="20099993" rev="0"/>
            </a:camera>
            <a:lightRig rig="threePt" dir="t"/>
          </a:scene3d>
        </p:grpSpPr>
        <p:sp>
          <p:nvSpPr>
            <p:cNvPr id="108" name="任意多边形 137"/>
            <p:cNvSpPr/>
            <p:nvPr/>
          </p:nvSpPr>
          <p:spPr>
            <a:xfrm>
              <a:off x="5133975" y="2033589"/>
              <a:ext cx="1898650" cy="2181225"/>
            </a:xfrm>
            <a:custGeom>
              <a:avLst/>
              <a:gdLst>
                <a:gd name="connsiteX0" fmla="*/ 951779 w 1899546"/>
                <a:gd name="connsiteY0" fmla="*/ 0 h 2181070"/>
                <a:gd name="connsiteX1" fmla="*/ 1893201 w 1899546"/>
                <a:gd name="connsiteY1" fmla="*/ 543530 h 2181070"/>
                <a:gd name="connsiteX2" fmla="*/ 1899546 w 1899546"/>
                <a:gd name="connsiteY2" fmla="*/ 1638887 h 2181070"/>
                <a:gd name="connsiteX3" fmla="*/ 947767 w 1899546"/>
                <a:gd name="connsiteY3" fmla="*/ 2181070 h 2181070"/>
                <a:gd name="connsiteX4" fmla="*/ 6345 w 1899546"/>
                <a:gd name="connsiteY4" fmla="*/ 1637540 h 2181070"/>
                <a:gd name="connsiteX5" fmla="*/ 0 w 1899546"/>
                <a:gd name="connsiteY5" fmla="*/ 542183 h 218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546" h="2181070">
                  <a:moveTo>
                    <a:pt x="951779" y="0"/>
                  </a:moveTo>
                  <a:lnTo>
                    <a:pt x="1893201" y="543530"/>
                  </a:lnTo>
                  <a:lnTo>
                    <a:pt x="1899546" y="1638887"/>
                  </a:lnTo>
                  <a:lnTo>
                    <a:pt x="947767" y="2181070"/>
                  </a:lnTo>
                  <a:lnTo>
                    <a:pt x="6345" y="1637540"/>
                  </a:lnTo>
                  <a:lnTo>
                    <a:pt x="0" y="542183"/>
                  </a:lnTo>
                  <a:close/>
                </a:path>
              </a:pathLst>
            </a:custGeom>
            <a:solidFill>
              <a:sysClr val="window" lastClr="FFFFFF"/>
            </a:solidFill>
            <a:ln w="101600" cap="flat" cmpd="sng" algn="ctr">
              <a:solidFill>
                <a:srgbClr val="12826D"/>
              </a:solidFill>
              <a:prstDash val="solid"/>
              <a:miter lim="800000"/>
            </a:ln>
            <a:effectLst/>
            <a:sp3d extrusionH="508000"/>
          </p:spPr>
          <p:txBody>
            <a:bodyPr lIns="54000" tIns="459000" rIns="54000" bIns="540000" anchor="ctr"/>
            <a:lstStyle/>
            <a:p>
              <a:pPr algn="ctr" defTabSz="685800" fontAlgn="auto">
                <a:lnSpc>
                  <a:spcPct val="120000"/>
                </a:lnSpc>
                <a:spcBef>
                  <a:spcPts val="0"/>
                </a:spcBef>
                <a:spcAft>
                  <a:spcPts val="0"/>
                </a:spcAft>
                <a:defRPr/>
              </a:pPr>
              <a:endParaRPr kumimoji="0" lang="zh-CN" altLang="en-US" sz="1050" kern="0" dirty="0">
                <a:solidFill>
                  <a:prstClr val="white">
                    <a:lumMod val="50000"/>
                  </a:prstClr>
                </a:solidFill>
                <a:latin typeface="幼圆" panose="02010509060101010101" pitchFamily="49" charset="-122"/>
                <a:ea typeface="幼圆" panose="02010509060101010101" pitchFamily="49" charset="-122"/>
              </a:endParaRPr>
            </a:p>
          </p:txBody>
        </p:sp>
        <p:sp>
          <p:nvSpPr>
            <p:cNvPr id="109" name="等腰三角形 143"/>
            <p:cNvSpPr/>
            <p:nvPr/>
          </p:nvSpPr>
          <p:spPr>
            <a:xfrm>
              <a:off x="5246689" y="2127250"/>
              <a:ext cx="1690687" cy="482600"/>
            </a:xfrm>
            <a:prstGeom prst="triangle">
              <a:avLst/>
            </a:prstGeom>
            <a:solidFill>
              <a:srgbClr val="12826D">
                <a:alpha val="36863"/>
              </a:srgbClr>
            </a:solidFill>
            <a:ln>
              <a:noFill/>
            </a:ln>
            <a:sp3d extrusionH="508000"/>
          </p:spPr>
          <p:style>
            <a:lnRef idx="2">
              <a:schemeClr val="accent1">
                <a:shade val="50000"/>
              </a:schemeClr>
            </a:lnRef>
            <a:fillRef idx="1">
              <a:schemeClr val="accent1"/>
            </a:fillRef>
            <a:effectRef idx="0">
              <a:schemeClr val="accent1"/>
            </a:effectRef>
            <a:fontRef idx="minor">
              <a:schemeClr val="lt1"/>
            </a:fontRef>
          </p:style>
          <p:txBody>
            <a:bodyPr tIns="0" bIns="108000" anchor="ctr"/>
            <a:lstStyle/>
            <a:p>
              <a:pPr algn="ctr" defTabSz="685800" fontAlgn="auto">
                <a:spcBef>
                  <a:spcPts val="0"/>
                </a:spcBef>
                <a:spcAft>
                  <a:spcPts val="0"/>
                </a:spcAft>
                <a:defRPr/>
              </a:pPr>
              <a:endParaRPr kumimoji="0" lang="zh-CN" altLang="en-US" sz="1500" dirty="0">
                <a:solidFill>
                  <a:prstClr val="white"/>
                </a:solidFill>
                <a:latin typeface="Broadway" panose="04040905080B02020502" pitchFamily="82" charset="0"/>
                <a:ea typeface="等线" panose="02010600030101010101"/>
              </a:endParaRPr>
            </a:p>
          </p:txBody>
        </p:sp>
        <p:sp>
          <p:nvSpPr>
            <p:cNvPr id="110" name="文本框 144"/>
            <p:cNvSpPr txBox="1"/>
            <p:nvPr/>
          </p:nvSpPr>
          <p:spPr>
            <a:xfrm>
              <a:off x="5388115" y="2738772"/>
              <a:ext cx="1485017" cy="502989"/>
            </a:xfrm>
            <a:prstGeom prst="rect">
              <a:avLst/>
            </a:prstGeom>
            <a:noFill/>
            <a:sp3d extrusionH="508000"/>
          </p:spPr>
          <p:txBody>
            <a:bodyPr wrap="none">
              <a:spAutoFit/>
            </a:bodyPr>
            <a:lstStyle/>
            <a:p>
              <a:pPr defTabSz="685800" fontAlgn="auto">
                <a:spcBef>
                  <a:spcPts val="0"/>
                </a:spcBef>
                <a:spcAft>
                  <a:spcPts val="0"/>
                </a:spcAft>
                <a:defRPr/>
              </a:pPr>
              <a:r>
                <a:rPr kumimoji="0" lang="zh-CN" altLang="en-US" sz="1500" b="1" dirty="0">
                  <a:solidFill>
                    <a:prstClr val="black">
                      <a:lumMod val="75000"/>
                      <a:lumOff val="25000"/>
                    </a:prstClr>
                  </a:solidFill>
                  <a:latin typeface="Microsoft YaHei" charset="-122"/>
                  <a:ea typeface="Microsoft YaHei" charset="-122"/>
                  <a:cs typeface="Microsoft YaHei" charset="-122"/>
                </a:rPr>
                <a:t>自主行動</a:t>
              </a:r>
            </a:p>
          </p:txBody>
        </p:sp>
        <p:sp>
          <p:nvSpPr>
            <p:cNvPr id="111" name="文本框 145"/>
            <p:cNvSpPr txBox="1"/>
            <p:nvPr/>
          </p:nvSpPr>
          <p:spPr>
            <a:xfrm>
              <a:off x="5757831" y="2080644"/>
              <a:ext cx="606781" cy="718557"/>
            </a:xfrm>
            <a:prstGeom prst="rect">
              <a:avLst/>
            </a:prstGeom>
            <a:noFill/>
            <a:sp3d extrusionH="508000"/>
          </p:spPr>
          <p:txBody>
            <a:bodyPr wrap="none">
              <a:spAutoFit/>
            </a:bodyPr>
            <a:lstStyle/>
            <a:p>
              <a:pPr defTabSz="685800" fontAlgn="auto">
                <a:spcBef>
                  <a:spcPts val="0"/>
                </a:spcBef>
                <a:spcAft>
                  <a:spcPts val="0"/>
                </a:spcAft>
                <a:defRPr/>
              </a:pPr>
              <a:r>
                <a:rPr kumimoji="0" lang="en-US" altLang="zh-CN" sz="2400" dirty="0">
                  <a:solidFill>
                    <a:prstClr val="white"/>
                  </a:solidFill>
                  <a:ea typeface="Arial" charset="0"/>
                  <a:cs typeface="Arial" charset="0"/>
                </a:rPr>
                <a:t>A</a:t>
              </a:r>
              <a:endParaRPr kumimoji="0" lang="zh-CN" altLang="en-US" sz="2400" dirty="0">
                <a:solidFill>
                  <a:prstClr val="white"/>
                </a:solidFill>
                <a:ea typeface="Arial" charset="0"/>
                <a:cs typeface="Arial" charset="0"/>
              </a:endParaRPr>
            </a:p>
          </p:txBody>
        </p:sp>
      </p:grpSp>
      <p:grpSp>
        <p:nvGrpSpPr>
          <p:cNvPr id="112" name="组合 1"/>
          <p:cNvGrpSpPr/>
          <p:nvPr/>
        </p:nvGrpSpPr>
        <p:grpSpPr>
          <a:xfrm>
            <a:off x="5363380" y="3431280"/>
            <a:ext cx="1409573" cy="1390194"/>
            <a:chOff x="3938589" y="3989388"/>
            <a:chExt cx="2193925" cy="2163763"/>
          </a:xfrm>
          <a:scene3d>
            <a:camera prst="orthographicFront">
              <a:rot lat="0" lon="20099986" rev="0"/>
            </a:camera>
            <a:lightRig rig="threePt" dir="t"/>
          </a:scene3d>
        </p:grpSpPr>
        <p:sp>
          <p:nvSpPr>
            <p:cNvPr id="113" name="任意多边形 136"/>
            <p:cNvSpPr/>
            <p:nvPr/>
          </p:nvSpPr>
          <p:spPr>
            <a:xfrm rot="-1800000">
              <a:off x="3938589" y="3989388"/>
              <a:ext cx="2193925" cy="1890712"/>
            </a:xfrm>
            <a:custGeom>
              <a:avLst/>
              <a:gdLst>
                <a:gd name="connsiteX0" fmla="*/ 553174 w 2193408"/>
                <a:gd name="connsiteY0" fmla="*/ 0 h 1890868"/>
                <a:gd name="connsiteX1" fmla="*/ 1640234 w 2193408"/>
                <a:gd name="connsiteY1" fmla="*/ 0 h 1890868"/>
                <a:gd name="connsiteX2" fmla="*/ 2193408 w 2193408"/>
                <a:gd name="connsiteY2" fmla="*/ 945434 h 1890868"/>
                <a:gd name="connsiteX3" fmla="*/ 1640234 w 2193408"/>
                <a:gd name="connsiteY3" fmla="*/ 1890868 h 1890868"/>
                <a:gd name="connsiteX4" fmla="*/ 553174 w 2193408"/>
                <a:gd name="connsiteY4" fmla="*/ 1890868 h 1890868"/>
                <a:gd name="connsiteX5" fmla="*/ 0 w 2193408"/>
                <a:gd name="connsiteY5" fmla="*/ 945434 h 189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3408" h="1890868">
                  <a:moveTo>
                    <a:pt x="553174" y="0"/>
                  </a:moveTo>
                  <a:lnTo>
                    <a:pt x="1640234" y="0"/>
                  </a:lnTo>
                  <a:lnTo>
                    <a:pt x="2193408" y="945434"/>
                  </a:lnTo>
                  <a:lnTo>
                    <a:pt x="1640234" y="1890868"/>
                  </a:lnTo>
                  <a:lnTo>
                    <a:pt x="553174" y="1890868"/>
                  </a:lnTo>
                  <a:lnTo>
                    <a:pt x="0" y="945434"/>
                  </a:lnTo>
                  <a:close/>
                </a:path>
              </a:pathLst>
            </a:custGeom>
            <a:solidFill>
              <a:sysClr val="window" lastClr="FFFFFF"/>
            </a:solidFill>
            <a:ln w="101600" cap="flat" cmpd="sng" algn="ctr">
              <a:solidFill>
                <a:srgbClr val="F1A33B"/>
              </a:solidFill>
              <a:prstDash val="solid"/>
              <a:miter lim="800000"/>
            </a:ln>
            <a:effectLst/>
            <a:sp3d extrusionH="508000"/>
          </p:spPr>
          <p:txBody>
            <a:bodyPr lIns="459000" tIns="216000" rIns="459000" bIns="216000" anchor="ctr"/>
            <a:lstStyle/>
            <a:p>
              <a:pPr algn="ctr" defTabSz="685800" fontAlgn="auto">
                <a:lnSpc>
                  <a:spcPct val="120000"/>
                </a:lnSpc>
                <a:spcBef>
                  <a:spcPts val="0"/>
                </a:spcBef>
                <a:spcAft>
                  <a:spcPts val="0"/>
                </a:spcAft>
                <a:defRPr/>
              </a:pPr>
              <a:endParaRPr kumimoji="0" lang="zh-CN" altLang="en-US" sz="1050" kern="0" dirty="0">
                <a:solidFill>
                  <a:prstClr val="white">
                    <a:lumMod val="50000"/>
                  </a:prstClr>
                </a:solidFill>
                <a:latin typeface="幼圆" panose="02010509060101010101" pitchFamily="49" charset="-122"/>
                <a:ea typeface="幼圆" panose="02010509060101010101" pitchFamily="49" charset="-122"/>
              </a:endParaRPr>
            </a:p>
          </p:txBody>
        </p:sp>
        <p:sp>
          <p:nvSpPr>
            <p:cNvPr id="114" name="任意多边形 141"/>
            <p:cNvSpPr/>
            <p:nvPr/>
          </p:nvSpPr>
          <p:spPr>
            <a:xfrm rot="19803009">
              <a:off x="4132263" y="4462464"/>
              <a:ext cx="482600" cy="1690687"/>
            </a:xfrm>
            <a:custGeom>
              <a:avLst/>
              <a:gdLst>
                <a:gd name="connsiteX0" fmla="*/ 483556 w 483556"/>
                <a:gd name="connsiteY0" fmla="*/ 0 h 1691016"/>
                <a:gd name="connsiteX1" fmla="*/ 483556 w 483556"/>
                <a:gd name="connsiteY1" fmla="*/ 1691016 h 1691016"/>
                <a:gd name="connsiteX2" fmla="*/ 0 w 483556"/>
                <a:gd name="connsiteY2" fmla="*/ 845508 h 1691016"/>
              </a:gdLst>
              <a:ahLst/>
              <a:cxnLst>
                <a:cxn ang="0">
                  <a:pos x="connsiteX0" y="connsiteY0"/>
                </a:cxn>
                <a:cxn ang="0">
                  <a:pos x="connsiteX1" y="connsiteY1"/>
                </a:cxn>
                <a:cxn ang="0">
                  <a:pos x="connsiteX2" y="connsiteY2"/>
                </a:cxn>
              </a:cxnLst>
              <a:rect l="l" t="t" r="r" b="b"/>
              <a:pathLst>
                <a:path w="483556" h="1691016">
                  <a:moveTo>
                    <a:pt x="483556" y="0"/>
                  </a:moveTo>
                  <a:lnTo>
                    <a:pt x="483556" y="1691016"/>
                  </a:lnTo>
                  <a:lnTo>
                    <a:pt x="0" y="845508"/>
                  </a:lnTo>
                  <a:close/>
                </a:path>
              </a:pathLst>
            </a:custGeom>
            <a:solidFill>
              <a:srgbClr val="F1A33B">
                <a:alpha val="32941"/>
              </a:srgbClr>
            </a:solidFill>
            <a:ln w="12700" cap="flat" cmpd="sng" algn="ctr">
              <a:noFill/>
              <a:prstDash val="solid"/>
              <a:miter lim="800000"/>
            </a:ln>
            <a:effectLst/>
            <a:sp3d extrusionH="508000"/>
          </p:spPr>
          <p:txBody>
            <a:bodyPr lIns="54000" tIns="0" rIns="0" bIns="27000" anchor="ctr"/>
            <a:lstStyle/>
            <a:p>
              <a:pPr algn="ctr" defTabSz="685800" fontAlgn="auto">
                <a:spcBef>
                  <a:spcPts val="0"/>
                </a:spcBef>
                <a:spcAft>
                  <a:spcPts val="0"/>
                </a:spcAft>
                <a:defRPr/>
              </a:pPr>
              <a:endParaRPr kumimoji="0" lang="zh-CN" altLang="en-US" sz="1500" kern="0" dirty="0">
                <a:solidFill>
                  <a:prstClr val="white"/>
                </a:solidFill>
                <a:latin typeface="Broadway" panose="04040905080B02020502" pitchFamily="82" charset="0"/>
                <a:ea typeface="等线" panose="02010600030101010101"/>
              </a:endParaRPr>
            </a:p>
          </p:txBody>
        </p:sp>
        <p:sp>
          <p:nvSpPr>
            <p:cNvPr id="115" name="文本框 148"/>
            <p:cNvSpPr txBox="1"/>
            <p:nvPr/>
          </p:nvSpPr>
          <p:spPr>
            <a:xfrm rot="3600000">
              <a:off x="4206989" y="4725312"/>
              <a:ext cx="1485017" cy="502989"/>
            </a:xfrm>
            <a:prstGeom prst="rect">
              <a:avLst/>
            </a:prstGeom>
            <a:noFill/>
            <a:sp3d extrusionH="508000"/>
          </p:spPr>
          <p:txBody>
            <a:bodyPr wrap="none">
              <a:spAutoFit/>
            </a:bodyPr>
            <a:lstStyle/>
            <a:p>
              <a:pPr defTabSz="685800" fontAlgn="auto">
                <a:spcBef>
                  <a:spcPts val="0"/>
                </a:spcBef>
                <a:spcAft>
                  <a:spcPts val="0"/>
                </a:spcAft>
                <a:defRPr/>
              </a:pPr>
              <a:r>
                <a:rPr kumimoji="0" lang="zh-TW" altLang="en-US" sz="1500" b="1" dirty="0">
                  <a:solidFill>
                    <a:prstClr val="black">
                      <a:lumMod val="75000"/>
                      <a:lumOff val="25000"/>
                    </a:prstClr>
                  </a:solidFill>
                  <a:latin typeface="Microsoft YaHei" charset="-122"/>
                  <a:ea typeface="Microsoft YaHei" charset="-122"/>
                  <a:cs typeface="Microsoft YaHei" charset="-122"/>
                </a:rPr>
                <a:t>社會參與</a:t>
              </a:r>
              <a:endParaRPr kumimoji="0" lang="zh-CN" altLang="en-US" sz="1500" b="1" dirty="0">
                <a:solidFill>
                  <a:prstClr val="black">
                    <a:lumMod val="75000"/>
                    <a:lumOff val="25000"/>
                  </a:prstClr>
                </a:solidFill>
                <a:latin typeface="Microsoft YaHei" charset="-122"/>
                <a:ea typeface="Microsoft YaHei" charset="-122"/>
                <a:cs typeface="Microsoft YaHei" charset="-122"/>
              </a:endParaRPr>
            </a:p>
          </p:txBody>
        </p:sp>
        <p:sp>
          <p:nvSpPr>
            <p:cNvPr id="116" name="文本框 149"/>
            <p:cNvSpPr txBox="1"/>
            <p:nvPr/>
          </p:nvSpPr>
          <p:spPr>
            <a:xfrm rot="3600000">
              <a:off x="4086120" y="4903603"/>
              <a:ext cx="634227" cy="718557"/>
            </a:xfrm>
            <a:prstGeom prst="rect">
              <a:avLst/>
            </a:prstGeom>
            <a:noFill/>
            <a:sp3d extrusionH="508000"/>
          </p:spPr>
          <p:txBody>
            <a:bodyPr wrap="none">
              <a:spAutoFit/>
            </a:bodyPr>
            <a:lstStyle/>
            <a:p>
              <a:pPr defTabSz="685800" fontAlgn="auto">
                <a:spcBef>
                  <a:spcPts val="0"/>
                </a:spcBef>
                <a:spcAft>
                  <a:spcPts val="0"/>
                </a:spcAft>
                <a:defRPr/>
              </a:pPr>
              <a:r>
                <a:rPr kumimoji="0" lang="en-US" altLang="zh-CN" sz="2400" dirty="0">
                  <a:solidFill>
                    <a:prstClr val="white"/>
                  </a:solidFill>
                  <a:ea typeface="Arial" charset="0"/>
                  <a:cs typeface="Arial" charset="0"/>
                </a:rPr>
                <a:t>C</a:t>
              </a:r>
              <a:endParaRPr kumimoji="0" lang="zh-CN" altLang="en-US" sz="2400" dirty="0">
                <a:solidFill>
                  <a:prstClr val="white"/>
                </a:solidFill>
                <a:ea typeface="Arial" charset="0"/>
                <a:cs typeface="Arial" charset="0"/>
              </a:endParaRPr>
            </a:p>
          </p:txBody>
        </p:sp>
      </p:grpSp>
      <p:grpSp>
        <p:nvGrpSpPr>
          <p:cNvPr id="4" name="群組 3"/>
          <p:cNvGrpSpPr>
            <a:grpSpLocks/>
          </p:cNvGrpSpPr>
          <p:nvPr/>
        </p:nvGrpSpPr>
        <p:grpSpPr bwMode="auto">
          <a:xfrm>
            <a:off x="6012390" y="2919412"/>
            <a:ext cx="1156098" cy="1183481"/>
            <a:chOff x="7787338" y="2752984"/>
            <a:chExt cx="1541090" cy="1577070"/>
          </a:xfrm>
        </p:grpSpPr>
        <p:grpSp>
          <p:nvGrpSpPr>
            <p:cNvPr id="118" name="组合 153"/>
            <p:cNvGrpSpPr/>
            <p:nvPr/>
          </p:nvGrpSpPr>
          <p:grpSpPr>
            <a:xfrm>
              <a:off x="7927695" y="2929321"/>
              <a:ext cx="1400733" cy="1400733"/>
              <a:chOff x="5265739" y="3360739"/>
              <a:chExt cx="1635125" cy="1635125"/>
            </a:xfrm>
            <a:scene3d>
              <a:camera prst="orthographicFront">
                <a:rot lat="0" lon="20099993" rev="0"/>
              </a:camera>
              <a:lightRig rig="threePt" dir="t"/>
            </a:scene3d>
          </p:grpSpPr>
          <p:sp>
            <p:nvSpPr>
              <p:cNvPr id="119" name="椭圆 138"/>
              <p:cNvSpPr/>
              <p:nvPr/>
            </p:nvSpPr>
            <p:spPr>
              <a:xfrm>
                <a:off x="5265739" y="3360739"/>
                <a:ext cx="1635125" cy="1635125"/>
              </a:xfrm>
              <a:prstGeom prst="ellipse">
                <a:avLst/>
              </a:prstGeom>
              <a:solidFill>
                <a:schemeClr val="bg1">
                  <a:lumMod val="50000"/>
                </a:schemeClr>
              </a:solidFill>
              <a:ln w="25400" cap="flat" cmpd="sng" algn="ctr">
                <a:solidFill>
                  <a:sysClr val="window" lastClr="FFFFFF"/>
                </a:solidFill>
                <a:prstDash val="solid"/>
              </a:ln>
              <a:effectLst/>
              <a:sp3d extrusionH="254000"/>
            </p:spPr>
            <p:txBody>
              <a:bodyPr anchor="ctr"/>
              <a:lstStyle/>
              <a:p>
                <a:pPr algn="ctr" defTabSz="685800" fontAlgn="auto">
                  <a:spcBef>
                    <a:spcPts val="0"/>
                  </a:spcBef>
                  <a:spcAft>
                    <a:spcPts val="0"/>
                  </a:spcAft>
                  <a:defRPr/>
                </a:pPr>
                <a:endParaRPr kumimoji="0" lang="en-US" sz="1050" kern="0">
                  <a:solidFill>
                    <a:sysClr val="window" lastClr="FFFFFF"/>
                  </a:solidFill>
                  <a:latin typeface="+mn-lt"/>
                  <a:ea typeface="等线" pitchFamily="2" charset="-122"/>
                </a:endParaRPr>
              </a:p>
            </p:txBody>
          </p:sp>
          <p:sp>
            <p:nvSpPr>
              <p:cNvPr id="120" name="椭圆 140"/>
              <p:cNvSpPr/>
              <p:nvPr/>
            </p:nvSpPr>
            <p:spPr>
              <a:xfrm>
                <a:off x="5457825" y="3552825"/>
                <a:ext cx="1250950" cy="1250950"/>
              </a:xfrm>
              <a:prstGeom prst="ellipse">
                <a:avLst/>
              </a:prstGeom>
              <a:solidFill>
                <a:sysClr val="window" lastClr="FFFFFF"/>
              </a:solidFill>
              <a:ln w="25400" cap="flat" cmpd="sng" algn="ctr">
                <a:solidFill>
                  <a:sysClr val="window" lastClr="FFFFFF"/>
                </a:solidFill>
                <a:prstDash val="solid"/>
              </a:ln>
              <a:effectLst/>
              <a:sp3d extrusionH="254000"/>
            </p:spPr>
            <p:txBody>
              <a:bodyPr anchor="ctr"/>
              <a:lstStyle/>
              <a:p>
                <a:pPr algn="ctr" defTabSz="685800" fontAlgn="auto">
                  <a:spcBef>
                    <a:spcPts val="0"/>
                  </a:spcBef>
                  <a:spcAft>
                    <a:spcPts val="0"/>
                  </a:spcAft>
                  <a:defRPr/>
                </a:pPr>
                <a:endParaRPr kumimoji="0" lang="en-US" sz="1500" kern="0" dirty="0">
                  <a:solidFill>
                    <a:srgbClr val="E84C22">
                      <a:lumMod val="75000"/>
                    </a:srgbClr>
                  </a:solidFill>
                  <a:latin typeface="微软雅黑" pitchFamily="34" charset="-122"/>
                  <a:ea typeface="微软雅黑" pitchFamily="34" charset="-122"/>
                </a:endParaRPr>
              </a:p>
            </p:txBody>
          </p:sp>
          <p:sp>
            <p:nvSpPr>
              <p:cNvPr id="121" name="文本框 152"/>
              <p:cNvSpPr txBox="1"/>
              <p:nvPr/>
            </p:nvSpPr>
            <p:spPr>
              <a:xfrm>
                <a:off x="5633854" y="3889139"/>
                <a:ext cx="287454" cy="574516"/>
              </a:xfrm>
              <a:prstGeom prst="rect">
                <a:avLst/>
              </a:prstGeom>
              <a:noFill/>
              <a:sp3d extrusionH="254000"/>
            </p:spPr>
            <p:txBody>
              <a:bodyPr wrap="none">
                <a:spAutoFit/>
              </a:bodyPr>
              <a:lstStyle/>
              <a:p>
                <a:pPr defTabSz="685800" fontAlgn="auto">
                  <a:spcBef>
                    <a:spcPts val="0"/>
                  </a:spcBef>
                  <a:spcAft>
                    <a:spcPts val="0"/>
                  </a:spcAft>
                  <a:defRPr/>
                </a:pPr>
                <a:endParaRPr kumimoji="0" lang="zh-CN" altLang="en-US" dirty="0">
                  <a:solidFill>
                    <a:prstClr val="black"/>
                  </a:solidFill>
                  <a:latin typeface="Microsoft YaHei" charset="-122"/>
                  <a:ea typeface="Microsoft YaHei" charset="-122"/>
                  <a:cs typeface="Microsoft YaHei" charset="-122"/>
                </a:endParaRPr>
              </a:p>
            </p:txBody>
          </p:sp>
        </p:grpSp>
        <p:grpSp>
          <p:nvGrpSpPr>
            <p:cNvPr id="122" name="组合 153"/>
            <p:cNvGrpSpPr/>
            <p:nvPr/>
          </p:nvGrpSpPr>
          <p:grpSpPr>
            <a:xfrm>
              <a:off x="7787338" y="2752984"/>
              <a:ext cx="1440477" cy="1400733"/>
              <a:chOff x="5265739" y="3360739"/>
              <a:chExt cx="1681520" cy="1635125"/>
            </a:xfrm>
            <a:noFill/>
            <a:scene3d>
              <a:camera prst="orthographicFront">
                <a:rot lat="0" lon="20099993" rev="0"/>
              </a:camera>
              <a:lightRig rig="threePt" dir="t"/>
            </a:scene3d>
          </p:grpSpPr>
          <p:sp>
            <p:nvSpPr>
              <p:cNvPr id="123" name="椭圆 138"/>
              <p:cNvSpPr/>
              <p:nvPr/>
            </p:nvSpPr>
            <p:spPr>
              <a:xfrm>
                <a:off x="5265739" y="3360739"/>
                <a:ext cx="1635125" cy="1635125"/>
              </a:xfrm>
              <a:prstGeom prst="ellipse">
                <a:avLst/>
              </a:prstGeom>
              <a:grpFill/>
              <a:ln w="25400" cap="flat" cmpd="sng" algn="ctr">
                <a:noFill/>
                <a:prstDash val="solid"/>
              </a:ln>
              <a:effectLst/>
              <a:sp3d extrusionH="254000"/>
            </p:spPr>
            <p:txBody>
              <a:bodyPr anchor="ctr"/>
              <a:lstStyle/>
              <a:p>
                <a:pPr algn="ctr" defTabSz="685800" fontAlgn="auto">
                  <a:spcBef>
                    <a:spcPts val="0"/>
                  </a:spcBef>
                  <a:spcAft>
                    <a:spcPts val="0"/>
                  </a:spcAft>
                  <a:defRPr/>
                </a:pPr>
                <a:endParaRPr kumimoji="0" lang="en-US" sz="1050" kern="0">
                  <a:solidFill>
                    <a:sysClr val="window" lastClr="FFFFFF"/>
                  </a:solidFill>
                  <a:latin typeface="+mn-lt"/>
                  <a:ea typeface="等线" pitchFamily="2" charset="-122"/>
                </a:endParaRPr>
              </a:p>
            </p:txBody>
          </p:sp>
          <p:sp>
            <p:nvSpPr>
              <p:cNvPr id="124" name="椭圆 140"/>
              <p:cNvSpPr/>
              <p:nvPr/>
            </p:nvSpPr>
            <p:spPr>
              <a:xfrm>
                <a:off x="5457825" y="3552825"/>
                <a:ext cx="1250950" cy="1250950"/>
              </a:xfrm>
              <a:prstGeom prst="ellipse">
                <a:avLst/>
              </a:prstGeom>
              <a:grpFill/>
              <a:ln w="25400" cap="flat" cmpd="sng" algn="ctr">
                <a:noFill/>
                <a:prstDash val="solid"/>
              </a:ln>
              <a:effectLst/>
              <a:sp3d extrusionH="254000"/>
            </p:spPr>
            <p:txBody>
              <a:bodyPr anchor="ctr"/>
              <a:lstStyle/>
              <a:p>
                <a:pPr algn="ctr" defTabSz="685800" fontAlgn="auto">
                  <a:spcBef>
                    <a:spcPts val="0"/>
                  </a:spcBef>
                  <a:spcAft>
                    <a:spcPts val="0"/>
                  </a:spcAft>
                  <a:defRPr/>
                </a:pPr>
                <a:endParaRPr kumimoji="0" lang="en-US" sz="1500" kern="0" dirty="0">
                  <a:solidFill>
                    <a:srgbClr val="E84C22">
                      <a:lumMod val="75000"/>
                    </a:srgbClr>
                  </a:solidFill>
                  <a:latin typeface="微软雅黑" pitchFamily="34" charset="-122"/>
                  <a:ea typeface="微软雅黑" pitchFamily="34" charset="-122"/>
                </a:endParaRPr>
              </a:p>
            </p:txBody>
          </p:sp>
          <p:sp>
            <p:nvSpPr>
              <p:cNvPr id="125" name="文本框 152"/>
              <p:cNvSpPr txBox="1"/>
              <p:nvPr/>
            </p:nvSpPr>
            <p:spPr>
              <a:xfrm>
                <a:off x="5582332" y="3889139"/>
                <a:ext cx="1364927" cy="1005404"/>
              </a:xfrm>
              <a:prstGeom prst="rect">
                <a:avLst/>
              </a:prstGeom>
              <a:grpFill/>
              <a:ln>
                <a:noFill/>
              </a:ln>
              <a:sp3d extrusionH="254000"/>
            </p:spPr>
            <p:txBody>
              <a:bodyPr wrap="none">
                <a:spAutoFit/>
              </a:bodyPr>
              <a:lstStyle/>
              <a:p>
                <a:pPr algn="ctr" defTabSz="685800" fontAlgn="auto">
                  <a:spcBef>
                    <a:spcPts val="0"/>
                  </a:spcBef>
                  <a:spcAft>
                    <a:spcPts val="0"/>
                  </a:spcAft>
                  <a:defRPr/>
                </a:pPr>
                <a:r>
                  <a:rPr kumimoji="0" lang="zh-TW" altLang="en-US" b="1" dirty="0">
                    <a:solidFill>
                      <a:prstClr val="black"/>
                    </a:solidFill>
                    <a:latin typeface="Microsoft YaHei" charset="-122"/>
                    <a:ea typeface="Microsoft YaHei" charset="-122"/>
                    <a:cs typeface="Microsoft YaHei" charset="-122"/>
                  </a:rPr>
                  <a:t>終身</a:t>
                </a:r>
                <a:endParaRPr kumimoji="0" lang="en-US" altLang="zh-TW" b="1" dirty="0">
                  <a:solidFill>
                    <a:prstClr val="black"/>
                  </a:solidFill>
                  <a:latin typeface="Microsoft YaHei" charset="-122"/>
                  <a:ea typeface="Microsoft YaHei" charset="-122"/>
                  <a:cs typeface="Microsoft YaHei" charset="-122"/>
                </a:endParaRPr>
              </a:p>
              <a:p>
                <a:pPr algn="ctr" defTabSz="685800" fontAlgn="auto">
                  <a:spcBef>
                    <a:spcPts val="0"/>
                  </a:spcBef>
                  <a:spcAft>
                    <a:spcPts val="0"/>
                  </a:spcAft>
                  <a:defRPr/>
                </a:pPr>
                <a:r>
                  <a:rPr kumimoji="0" lang="zh-TW" altLang="en-US" b="1" dirty="0">
                    <a:solidFill>
                      <a:prstClr val="black"/>
                    </a:solidFill>
                    <a:latin typeface="Microsoft YaHei" charset="-122"/>
                    <a:ea typeface="Microsoft YaHei" charset="-122"/>
                    <a:cs typeface="Microsoft YaHei" charset="-122"/>
                  </a:rPr>
                  <a:t>學習者</a:t>
                </a:r>
                <a:endParaRPr kumimoji="0" lang="zh-CN" altLang="en-US" b="1" dirty="0">
                  <a:solidFill>
                    <a:prstClr val="black"/>
                  </a:solidFill>
                  <a:latin typeface="Microsoft YaHei" charset="-122"/>
                  <a:ea typeface="Microsoft YaHei" charset="-122"/>
                  <a:cs typeface="Microsoft YaHei" charset="-122"/>
                </a:endParaRPr>
              </a:p>
            </p:txBody>
          </p:sp>
        </p:grpSp>
      </p:grpSp>
      <p:sp>
        <p:nvSpPr>
          <p:cNvPr id="10" name="矩形 9"/>
          <p:cNvSpPr>
            <a:spLocks noChangeArrowheads="1"/>
          </p:cNvSpPr>
          <p:nvPr/>
        </p:nvSpPr>
        <p:spPr bwMode="auto">
          <a:xfrm>
            <a:off x="6193387" y="4880024"/>
            <a:ext cx="353287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buSzPct val="25000"/>
            </a:pPr>
            <a:r>
              <a:rPr kumimoji="0" lang="zh-TW" altLang="en-US" sz="2000" b="1">
                <a:solidFill>
                  <a:srgbClr val="F33B48"/>
                </a:solidFill>
                <a:latin typeface="Microsoft YaHei" pitchFamily="34" charset="-122"/>
                <a:ea typeface="Microsoft YaHei" pitchFamily="34" charset="-122"/>
                <a:sym typeface="Arial" pitchFamily="34" charset="0"/>
              </a:rPr>
              <a:t>能活用符號 </a:t>
            </a:r>
            <a:r>
              <a:rPr kumimoji="0" lang="en-US" altLang="zh-TW" sz="2000" b="1">
                <a:solidFill>
                  <a:srgbClr val="F33B48"/>
                </a:solidFill>
                <a:latin typeface="Microsoft YaHei" pitchFamily="34" charset="-122"/>
                <a:ea typeface="Microsoft YaHei" pitchFamily="34" charset="-122"/>
                <a:sym typeface="Arial" pitchFamily="34" charset="0"/>
              </a:rPr>
              <a:t>活用學習</a:t>
            </a:r>
          </a:p>
          <a:p>
            <a:pPr defTabSz="685800">
              <a:buSzPct val="25000"/>
            </a:pPr>
            <a:r>
              <a:rPr kumimoji="0" lang="zh-TW" altLang="en-US" sz="2000" b="1">
                <a:solidFill>
                  <a:srgbClr val="1565C0"/>
                </a:solidFill>
                <a:latin typeface="Microsoft YaHei" pitchFamily="34" charset="-122"/>
                <a:ea typeface="Microsoft YaHei" pitchFamily="34" charset="-122"/>
                <a:sym typeface="Arial" pitchFamily="34" charset="0"/>
              </a:rPr>
              <a:t>能與別人、社會、環境互動</a:t>
            </a:r>
            <a:r>
              <a:rPr kumimoji="0" lang="zh-TW" altLang="en-US" sz="2000" b="1">
                <a:solidFill>
                  <a:prstClr val="black"/>
                </a:solidFill>
                <a:latin typeface="Microsoft YaHei" pitchFamily="34" charset="-122"/>
                <a:ea typeface="Microsoft YaHei" pitchFamily="34" charset="-122"/>
                <a:sym typeface="Arial" pitchFamily="34" charset="0"/>
              </a:rPr>
              <a:t>，</a:t>
            </a:r>
            <a:endParaRPr kumimoji="0" lang="en-US" altLang="zh-TW" sz="2000" b="1">
              <a:solidFill>
                <a:prstClr val="black"/>
              </a:solidFill>
              <a:latin typeface="Microsoft YaHei" pitchFamily="34" charset="-122"/>
              <a:ea typeface="Microsoft YaHei" pitchFamily="34" charset="-122"/>
              <a:sym typeface="Arial" pitchFamily="34" charset="0"/>
            </a:endParaRPr>
          </a:p>
          <a:p>
            <a:pPr defTabSz="685800">
              <a:buSzPct val="25000"/>
            </a:pPr>
            <a:r>
              <a:rPr kumimoji="0" lang="zh-TW" altLang="en-US" sz="2000" b="1">
                <a:solidFill>
                  <a:prstClr val="black"/>
                </a:solidFill>
                <a:latin typeface="Microsoft YaHei" pitchFamily="34" charset="-122"/>
                <a:ea typeface="Microsoft YaHei" pitchFamily="34" charset="-122"/>
                <a:sym typeface="Arial" pitchFamily="34" charset="0"/>
              </a:rPr>
              <a:t>才能強化溝通互動</a:t>
            </a:r>
            <a:endParaRPr kumimoji="0" lang="en-US" altLang="zh-TW" sz="2000" b="1">
              <a:solidFill>
                <a:prstClr val="black"/>
              </a:solidFill>
              <a:latin typeface="Microsoft YaHei" pitchFamily="34" charset="-122"/>
              <a:ea typeface="Microsoft YaHei" pitchFamily="34" charset="-122"/>
              <a:sym typeface="Arial" pitchFamily="34" charset="0"/>
            </a:endParaRPr>
          </a:p>
        </p:txBody>
      </p:sp>
      <p:sp>
        <p:nvSpPr>
          <p:cNvPr id="11" name="矩形 10"/>
          <p:cNvSpPr>
            <a:spLocks noChangeArrowheads="1"/>
          </p:cNvSpPr>
          <p:nvPr/>
        </p:nvSpPr>
        <p:spPr bwMode="auto">
          <a:xfrm>
            <a:off x="5237365" y="926354"/>
            <a:ext cx="272634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buSzPct val="25000"/>
            </a:pPr>
            <a:r>
              <a:rPr kumimoji="0" lang="zh-TW" altLang="en-US" sz="2000" b="1">
                <a:solidFill>
                  <a:srgbClr val="F33B48"/>
                </a:solidFill>
                <a:latin typeface="Microsoft YaHei" pitchFamily="34" charset="-122"/>
                <a:ea typeface="Microsoft YaHei" pitchFamily="34" charset="-122"/>
                <a:sym typeface="Arial" pitchFamily="34" charset="0"/>
              </a:rPr>
              <a:t>能提高</a:t>
            </a:r>
            <a:r>
              <a:rPr kumimoji="0" lang="en-US" altLang="zh-TW" sz="2000" b="1">
                <a:solidFill>
                  <a:srgbClr val="F33B48"/>
                </a:solidFill>
                <a:latin typeface="Microsoft YaHei" pitchFamily="34" charset="-122"/>
                <a:ea typeface="Microsoft YaHei" pitchFamily="34" charset="-122"/>
                <a:sym typeface="Arial" pitchFamily="34" charset="0"/>
              </a:rPr>
              <a:t>學習意願</a:t>
            </a:r>
            <a:r>
              <a:rPr kumimoji="0" lang="zh-TW" altLang="en-US" sz="2000" b="1">
                <a:solidFill>
                  <a:srgbClr val="F33B48"/>
                </a:solidFill>
                <a:latin typeface="Microsoft YaHei" pitchFamily="34" charset="-122"/>
                <a:ea typeface="Microsoft YaHei" pitchFamily="34" charset="-122"/>
                <a:sym typeface="Arial" pitchFamily="34" charset="0"/>
              </a:rPr>
              <a:t>與自信</a:t>
            </a:r>
            <a:endParaRPr kumimoji="0" lang="en-US" altLang="zh-TW" sz="2000" b="1">
              <a:solidFill>
                <a:srgbClr val="F33B48"/>
              </a:solidFill>
              <a:latin typeface="Microsoft YaHei" pitchFamily="34" charset="-122"/>
              <a:ea typeface="Microsoft YaHei" pitchFamily="34" charset="-122"/>
              <a:sym typeface="Arial" pitchFamily="34" charset="0"/>
            </a:endParaRPr>
          </a:p>
          <a:p>
            <a:pPr algn="ctr" defTabSz="685800">
              <a:buSzPct val="25000"/>
            </a:pPr>
            <a:r>
              <a:rPr kumimoji="0" lang="zh-TW" altLang="en-US" sz="2000" b="1">
                <a:solidFill>
                  <a:srgbClr val="1565C0"/>
                </a:solidFill>
                <a:latin typeface="Microsoft YaHei" pitchFamily="34" charset="-122"/>
                <a:ea typeface="Microsoft YaHei" pitchFamily="34" charset="-122"/>
                <a:sym typeface="Arial" pitchFamily="34" charset="0"/>
              </a:rPr>
              <a:t>能強化學習方法</a:t>
            </a:r>
            <a:endParaRPr kumimoji="0" lang="en-US" altLang="zh-TW" sz="2000" b="1">
              <a:solidFill>
                <a:srgbClr val="1565C0"/>
              </a:solidFill>
              <a:latin typeface="Microsoft YaHei" pitchFamily="34" charset="-122"/>
              <a:ea typeface="Microsoft YaHei" pitchFamily="34" charset="-122"/>
              <a:sym typeface="Arial" pitchFamily="34" charset="0"/>
            </a:endParaRPr>
          </a:p>
          <a:p>
            <a:pPr algn="ctr" defTabSz="685800">
              <a:buSzPct val="25000"/>
            </a:pPr>
            <a:r>
              <a:rPr kumimoji="0" lang="zh-TW" altLang="en-US" sz="2000" b="1">
                <a:solidFill>
                  <a:prstClr val="black"/>
                </a:solidFill>
                <a:latin typeface="Microsoft YaHei" pitchFamily="34" charset="-122"/>
                <a:ea typeface="Microsoft YaHei" pitchFamily="34" charset="-122"/>
                <a:sym typeface="Arial" pitchFamily="34" charset="0"/>
              </a:rPr>
              <a:t>才能自主學習</a:t>
            </a:r>
            <a:endParaRPr kumimoji="0" lang="en-US" altLang="zh-TW" sz="2000" b="1">
              <a:solidFill>
                <a:srgbClr val="000000"/>
              </a:solidFill>
              <a:latin typeface="標楷體" pitchFamily="65" charset="-120"/>
              <a:ea typeface="標楷體" pitchFamily="65" charset="-120"/>
              <a:cs typeface="Arial" pitchFamily="34" charset="0"/>
              <a:sym typeface="Arial" pitchFamily="34" charset="0"/>
            </a:endParaRPr>
          </a:p>
        </p:txBody>
      </p:sp>
      <p:sp>
        <p:nvSpPr>
          <p:cNvPr id="13" name="矩形 12"/>
          <p:cNvSpPr>
            <a:spLocks noChangeArrowheads="1"/>
          </p:cNvSpPr>
          <p:nvPr/>
        </p:nvSpPr>
        <p:spPr bwMode="auto">
          <a:xfrm>
            <a:off x="2339752" y="4842986"/>
            <a:ext cx="351957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r" defTabSz="685800">
              <a:buSzPct val="25000"/>
            </a:pPr>
            <a:r>
              <a:rPr kumimoji="0" lang="zh-TW" altLang="en-US" sz="2000" b="1">
                <a:solidFill>
                  <a:srgbClr val="F33B48"/>
                </a:solidFill>
                <a:latin typeface="Microsoft YaHei" pitchFamily="34" charset="-122"/>
                <a:ea typeface="Microsoft YaHei" pitchFamily="34" charset="-122"/>
                <a:sym typeface="Arial" pitchFamily="34" charset="0"/>
              </a:rPr>
              <a:t>能積極分享表達、有品德</a:t>
            </a:r>
            <a:endParaRPr kumimoji="0" lang="en-US" altLang="zh-TW" sz="2000" b="1">
              <a:solidFill>
                <a:srgbClr val="F33B48"/>
              </a:solidFill>
              <a:latin typeface="Microsoft YaHei" pitchFamily="34" charset="-122"/>
              <a:ea typeface="Microsoft YaHei" pitchFamily="34" charset="-122"/>
              <a:sym typeface="Arial" pitchFamily="34" charset="0"/>
            </a:endParaRPr>
          </a:p>
          <a:p>
            <a:pPr algn="r" defTabSz="685800">
              <a:buSzPct val="25000"/>
            </a:pPr>
            <a:r>
              <a:rPr kumimoji="0" lang="zh-TW" altLang="en-US" sz="2000" b="1">
                <a:solidFill>
                  <a:srgbClr val="1565C0"/>
                </a:solidFill>
                <a:latin typeface="Microsoft YaHei" pitchFamily="34" charset="-122"/>
                <a:ea typeface="Microsoft YaHei" pitchFamily="34" charset="-122"/>
                <a:sym typeface="Arial" pitchFamily="34" charset="0"/>
              </a:rPr>
              <a:t>能經營團隊</a:t>
            </a:r>
            <a:endParaRPr kumimoji="0" lang="en-US" altLang="zh-TW" sz="2000" b="1">
              <a:solidFill>
                <a:srgbClr val="1565C0"/>
              </a:solidFill>
              <a:latin typeface="Microsoft YaHei" pitchFamily="34" charset="-122"/>
              <a:ea typeface="Microsoft YaHei" pitchFamily="34" charset="-122"/>
              <a:sym typeface="Arial" pitchFamily="34" charset="0"/>
            </a:endParaRPr>
          </a:p>
          <a:p>
            <a:pPr algn="r" defTabSz="685800">
              <a:buSzPct val="25000"/>
            </a:pPr>
            <a:r>
              <a:rPr kumimoji="0" lang="zh-TW" altLang="en-US" sz="2000" b="1">
                <a:solidFill>
                  <a:prstClr val="black"/>
                </a:solidFill>
                <a:latin typeface="Microsoft YaHei" pitchFamily="34" charset="-122"/>
                <a:ea typeface="Microsoft YaHei" pitchFamily="34" charset="-122"/>
                <a:sym typeface="Arial" pitchFamily="34" charset="0"/>
              </a:rPr>
              <a:t>才能社會參與，發展未來</a:t>
            </a:r>
            <a:endParaRPr kumimoji="0" lang="en-US" altLang="zh-TW" sz="2000" b="1">
              <a:solidFill>
                <a:prstClr val="black"/>
              </a:solidFill>
              <a:latin typeface="Microsoft YaHei" pitchFamily="34" charset="-122"/>
              <a:ea typeface="Microsoft YaHei" pitchFamily="34" charset="-122"/>
              <a:sym typeface="Arial" pitchFamily="34" charset="0"/>
            </a:endParaRPr>
          </a:p>
        </p:txBody>
      </p:sp>
      <p:sp>
        <p:nvSpPr>
          <p:cNvPr id="2049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fld id="{0D60969F-14DE-4094-B1AD-52B004A5E888}" type="slidenum">
              <a:rPr kumimoji="0" lang="zh-CN" altLang="en-US">
                <a:solidFill>
                  <a:prstClr val="white"/>
                </a:solidFill>
              </a:rPr>
              <a:pPr defTabSz="685800"/>
              <a:t>20</a:t>
            </a:fld>
            <a:endParaRPr kumimoji="0" lang="zh-CN" altLang="en-US">
              <a:solidFill>
                <a:prstClr val="white"/>
              </a:solidFill>
            </a:endParaRPr>
          </a:p>
        </p:txBody>
      </p:sp>
    </p:spTree>
    <p:extLst>
      <p:ext uri="{BB962C8B-B14F-4D97-AF65-F5344CB8AC3E}">
        <p14:creationId xmlns:p14="http://schemas.microsoft.com/office/powerpoint/2010/main" val="15304753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wipe(down)">
                                      <p:cBhvr>
                                        <p:cTn id="11" dur="500"/>
                                        <p:tgtEl>
                                          <p:spTgt spid="100"/>
                                        </p:tgtEl>
                                      </p:cBhvr>
                                    </p:animEffect>
                                  </p:childTnLst>
                                </p:cTn>
                              </p:par>
                            </p:childTnLst>
                          </p:cTn>
                        </p:par>
                        <p:par>
                          <p:cTn id="12" fill="hold" nodeType="afterGroup">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wipe(left)">
                                      <p:cBhvr>
                                        <p:cTn id="19" dur="500"/>
                                        <p:tgtEl>
                                          <p:spTgt spid="95"/>
                                        </p:tgtEl>
                                      </p:cBhvr>
                                    </p:animEffect>
                                  </p:childTnLst>
                                </p:cTn>
                              </p:par>
                            </p:childTnLst>
                          </p:cTn>
                        </p:par>
                        <p:par>
                          <p:cTn id="20" fill="hold" nodeType="afterGroup">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par>
                          <p:cTn id="24" fill="hold" nodeType="afterGroup">
                            <p:stCondLst>
                              <p:cond delay="2500"/>
                            </p:stCondLst>
                            <p:childTnLst>
                              <p:par>
                                <p:cTn id="25" presetID="22" presetClass="entr" presetSubtype="2" fill="hold" nodeType="afterEffect">
                                  <p:stCondLst>
                                    <p:cond delay="0"/>
                                  </p:stCondLst>
                                  <p:childTnLst>
                                    <p:set>
                                      <p:cBhvr>
                                        <p:cTn id="26" dur="1" fill="hold">
                                          <p:stCondLst>
                                            <p:cond delay="0"/>
                                          </p:stCondLst>
                                        </p:cTn>
                                        <p:tgtEl>
                                          <p:spTgt spid="112"/>
                                        </p:tgtEl>
                                        <p:attrNameLst>
                                          <p:attrName>style.visibility</p:attrName>
                                        </p:attrNameLst>
                                      </p:cBhvr>
                                      <p:to>
                                        <p:strVal val="visible"/>
                                      </p:to>
                                    </p:set>
                                    <p:animEffect transition="in" filter="wipe(right)">
                                      <p:cBhvr>
                                        <p:cTn id="27" dur="500"/>
                                        <p:tgtEl>
                                          <p:spTgt spid="112"/>
                                        </p:tgtEl>
                                      </p:cBhvr>
                                    </p:animEffect>
                                  </p:childTnLst>
                                </p:cTn>
                              </p:par>
                            </p:childTnLst>
                          </p:cTn>
                        </p:par>
                        <p:par>
                          <p:cTn id="28" fill="hold" nodeType="afterGroup">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a:grpSpLocks/>
          </p:cNvGrpSpPr>
          <p:nvPr/>
        </p:nvGrpSpPr>
        <p:grpSpPr bwMode="auto">
          <a:xfrm>
            <a:off x="2357437" y="3209925"/>
            <a:ext cx="6492479" cy="2551625"/>
            <a:chOff x="1651291" y="3155643"/>
            <a:chExt cx="8656490" cy="3402681"/>
          </a:xfrm>
        </p:grpSpPr>
        <p:sp>
          <p:nvSpPr>
            <p:cNvPr id="53" name="椭圆 8"/>
            <p:cNvSpPr/>
            <p:nvPr/>
          </p:nvSpPr>
          <p:spPr>
            <a:xfrm>
              <a:off x="1651291" y="3155643"/>
              <a:ext cx="8656490" cy="281982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zh-CN" altLang="en-US" sz="1350">
                <a:solidFill>
                  <a:prstClr val="white">
                    <a:lumMod val="95000"/>
                  </a:prstClr>
                </a:solidFill>
                <a:ea typeface="等线" panose="02010600030101010101"/>
              </a:endParaRPr>
            </a:p>
          </p:txBody>
        </p:sp>
        <p:sp>
          <p:nvSpPr>
            <p:cNvPr id="21536" name="文字方塊 34"/>
            <p:cNvSpPr txBox="1">
              <a:spLocks noChangeArrowheads="1"/>
            </p:cNvSpPr>
            <p:nvPr/>
          </p:nvSpPr>
          <p:spPr bwMode="auto">
            <a:xfrm>
              <a:off x="2505059" y="3210569"/>
              <a:ext cx="605283" cy="5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自</a:t>
              </a:r>
            </a:p>
          </p:txBody>
        </p:sp>
        <p:sp>
          <p:nvSpPr>
            <p:cNvPr id="21537" name="文字方塊 35"/>
            <p:cNvSpPr txBox="1">
              <a:spLocks noChangeArrowheads="1"/>
            </p:cNvSpPr>
            <p:nvPr/>
          </p:nvSpPr>
          <p:spPr bwMode="auto">
            <a:xfrm>
              <a:off x="5928098" y="3210569"/>
              <a:ext cx="605283" cy="5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動</a:t>
              </a:r>
            </a:p>
          </p:txBody>
        </p:sp>
        <p:sp>
          <p:nvSpPr>
            <p:cNvPr id="21538" name="文字方塊 36"/>
            <p:cNvSpPr txBox="1">
              <a:spLocks noChangeArrowheads="1"/>
            </p:cNvSpPr>
            <p:nvPr/>
          </p:nvSpPr>
          <p:spPr bwMode="auto">
            <a:xfrm>
              <a:off x="8875898" y="3210569"/>
              <a:ext cx="605283" cy="5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好</a:t>
              </a:r>
            </a:p>
          </p:txBody>
        </p:sp>
        <p:pic>
          <p:nvPicPr>
            <p:cNvPr id="21539" name="Shape 472"/>
            <p:cNvPicPr preferRelativeResize="0">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84094" y="3745964"/>
              <a:ext cx="2284962" cy="210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0" name="Shape 472"/>
            <p:cNvPicPr preferRelativeResize="0">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40103" y="3745964"/>
              <a:ext cx="2235274" cy="210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1" name="Shape 472"/>
            <p:cNvPicPr preferRelativeResize="0">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746422" y="3745964"/>
              <a:ext cx="2284962" cy="210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42" name="文字方塊 11"/>
            <p:cNvSpPr txBox="1">
              <a:spLocks noChangeArrowheads="1"/>
            </p:cNvSpPr>
            <p:nvPr/>
          </p:nvSpPr>
          <p:spPr bwMode="auto">
            <a:xfrm>
              <a:off x="2980296" y="3210569"/>
              <a:ext cx="605283" cy="5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發</a:t>
              </a:r>
            </a:p>
          </p:txBody>
        </p:sp>
        <p:sp>
          <p:nvSpPr>
            <p:cNvPr id="21543" name="文字方塊 56"/>
            <p:cNvSpPr txBox="1">
              <a:spLocks noChangeArrowheads="1"/>
            </p:cNvSpPr>
            <p:nvPr/>
          </p:nvSpPr>
          <p:spPr bwMode="auto">
            <a:xfrm>
              <a:off x="5425106" y="3210569"/>
              <a:ext cx="605283" cy="5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互</a:t>
              </a:r>
            </a:p>
          </p:txBody>
        </p:sp>
        <p:sp>
          <p:nvSpPr>
            <p:cNvPr id="21544" name="文字方塊 60"/>
            <p:cNvSpPr txBox="1">
              <a:spLocks noChangeArrowheads="1"/>
            </p:cNvSpPr>
            <p:nvPr/>
          </p:nvSpPr>
          <p:spPr bwMode="auto">
            <a:xfrm>
              <a:off x="8372908" y="3210569"/>
              <a:ext cx="605283" cy="5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共</a:t>
              </a:r>
            </a:p>
          </p:txBody>
        </p:sp>
        <p:sp>
          <p:nvSpPr>
            <p:cNvPr id="21545" name="文字方塊 61"/>
            <p:cNvSpPr txBox="1">
              <a:spLocks noChangeArrowheads="1"/>
            </p:cNvSpPr>
            <p:nvPr/>
          </p:nvSpPr>
          <p:spPr bwMode="auto">
            <a:xfrm>
              <a:off x="1926145" y="6031125"/>
              <a:ext cx="2400616" cy="49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0B0099"/>
                  </a:solidFill>
                  <a:latin typeface="Microsoft YaHei" pitchFamily="34" charset="-122"/>
                  <a:ea typeface="Microsoft YaHei" pitchFamily="34" charset="-122"/>
                </a:rPr>
                <a:t>有意願，有方法</a:t>
              </a:r>
            </a:p>
          </p:txBody>
        </p:sp>
        <p:sp>
          <p:nvSpPr>
            <p:cNvPr id="21546" name="文字方塊 63"/>
            <p:cNvSpPr txBox="1">
              <a:spLocks noChangeArrowheads="1"/>
            </p:cNvSpPr>
            <p:nvPr/>
          </p:nvSpPr>
          <p:spPr bwMode="auto">
            <a:xfrm>
              <a:off x="4664762" y="6050418"/>
              <a:ext cx="2708387" cy="49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8D8E0B"/>
                  </a:solidFill>
                  <a:latin typeface="Microsoft YaHei" pitchFamily="34" charset="-122"/>
                  <a:ea typeface="Microsoft YaHei" pitchFamily="34" charset="-122"/>
                </a:rPr>
                <a:t>精熟知識，能活用</a:t>
              </a:r>
            </a:p>
          </p:txBody>
        </p:sp>
        <p:sp>
          <p:nvSpPr>
            <p:cNvPr id="21547" name="文字方塊 64"/>
            <p:cNvSpPr txBox="1">
              <a:spLocks noChangeArrowheads="1"/>
            </p:cNvSpPr>
            <p:nvPr/>
          </p:nvSpPr>
          <p:spPr bwMode="auto">
            <a:xfrm>
              <a:off x="7867574" y="6065807"/>
              <a:ext cx="2400616" cy="49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C10000"/>
                  </a:solidFill>
                  <a:latin typeface="Microsoft YaHei" pitchFamily="34" charset="-122"/>
                  <a:ea typeface="Microsoft YaHei" pitchFamily="34" charset="-122"/>
                </a:rPr>
                <a:t>善合群，能共享</a:t>
              </a:r>
            </a:p>
          </p:txBody>
        </p:sp>
      </p:grpSp>
      <p:sp>
        <p:nvSpPr>
          <p:cNvPr id="21507" name="Text Placeholder 33"/>
          <p:cNvSpPr txBox="1">
            <a:spLocks/>
          </p:cNvSpPr>
          <p:nvPr/>
        </p:nvSpPr>
        <p:spPr bwMode="auto">
          <a:xfrm>
            <a:off x="5053013" y="1831181"/>
            <a:ext cx="1743075" cy="22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sz="1500" b="1">
                <a:solidFill>
                  <a:srgbClr val="FFFFFF"/>
                </a:solidFill>
                <a:latin typeface="Microsoft YaHei" pitchFamily="34" charset="-122"/>
                <a:ea typeface="Microsoft YaHei" pitchFamily="34" charset="-122"/>
              </a:rPr>
              <a:t>因沒有英雄年代</a:t>
            </a:r>
            <a:endParaRPr kumimoji="0" lang="en-AU" altLang="zh-TW" sz="1500" b="1">
              <a:solidFill>
                <a:srgbClr val="FFFFFF"/>
              </a:solidFill>
              <a:latin typeface="Microsoft YaHei" pitchFamily="34" charset="-122"/>
              <a:ea typeface="Microsoft YaHei" pitchFamily="34" charset="-122"/>
            </a:endParaRPr>
          </a:p>
        </p:txBody>
      </p:sp>
      <p:sp>
        <p:nvSpPr>
          <p:cNvPr id="21508" name="Text Placeholder 33"/>
          <p:cNvSpPr txBox="1">
            <a:spLocks/>
          </p:cNvSpPr>
          <p:nvPr/>
        </p:nvSpPr>
        <p:spPr bwMode="auto">
          <a:xfrm>
            <a:off x="872729" y="1835944"/>
            <a:ext cx="17430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sz="1500" b="1">
                <a:solidFill>
                  <a:srgbClr val="FFFFFF"/>
                </a:solidFill>
                <a:latin typeface="Microsoft YaHei" pitchFamily="34" charset="-122"/>
                <a:ea typeface="Microsoft YaHei" pitchFamily="34" charset="-122"/>
              </a:rPr>
              <a:t>因知識半衰期短</a:t>
            </a:r>
            <a:endParaRPr kumimoji="0" lang="en-AU" altLang="zh-TW" sz="1500" b="1">
              <a:solidFill>
                <a:srgbClr val="FFFFFF"/>
              </a:solidFill>
              <a:latin typeface="Microsoft YaHei" pitchFamily="34" charset="-122"/>
              <a:ea typeface="Microsoft YaHei" pitchFamily="34" charset="-122"/>
            </a:endParaRPr>
          </a:p>
        </p:txBody>
      </p:sp>
      <p:sp>
        <p:nvSpPr>
          <p:cNvPr id="4" name="矩形 3"/>
          <p:cNvSpPr>
            <a:spLocks noChangeArrowheads="1"/>
          </p:cNvSpPr>
          <p:nvPr/>
        </p:nvSpPr>
        <p:spPr bwMode="auto">
          <a:xfrm>
            <a:off x="5273279" y="1461239"/>
            <a:ext cx="3416320" cy="9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lnSpc>
                <a:spcPct val="130000"/>
              </a:lnSpc>
            </a:pPr>
            <a:r>
              <a:rPr kumimoji="0" lang="zh-TW" altLang="en-US" sz="2100" b="1" dirty="0">
                <a:solidFill>
                  <a:prstClr val="black"/>
                </a:solidFill>
                <a:latin typeface="Microsoft YaHei" pitchFamily="34" charset="-122"/>
                <a:ea typeface="Microsoft YaHei" pitchFamily="34" charset="-122"/>
              </a:rPr>
              <a:t>自、動、好 </a:t>
            </a:r>
            <a:r>
              <a:rPr kumimoji="0" lang="en-US" altLang="zh-TW" sz="2100" b="1" dirty="0">
                <a:solidFill>
                  <a:prstClr val="black"/>
                </a:solidFill>
                <a:latin typeface="Microsoft YaHei" pitchFamily="34" charset="-122"/>
                <a:ea typeface="Microsoft YaHei" pitchFamily="34" charset="-122"/>
              </a:rPr>
              <a:t>-</a:t>
            </a:r>
          </a:p>
          <a:p>
            <a:pPr defTabSz="685800">
              <a:lnSpc>
                <a:spcPct val="130000"/>
              </a:lnSpc>
            </a:pPr>
            <a:r>
              <a:rPr kumimoji="0" lang="zh-TW" altLang="en-US" sz="2100" b="1" dirty="0">
                <a:solidFill>
                  <a:prstClr val="black"/>
                </a:solidFill>
                <a:latin typeface="Microsoft YaHei" pitchFamily="34" charset="-122"/>
                <a:ea typeface="Microsoft YaHei" pitchFamily="34" charset="-122"/>
              </a:rPr>
              <a:t>這樣的孩子未來才有競爭力</a:t>
            </a:r>
          </a:p>
        </p:txBody>
      </p:sp>
      <p:sp>
        <p:nvSpPr>
          <p:cNvPr id="9" name="文字方塊 8"/>
          <p:cNvSpPr txBox="1">
            <a:spLocks noChangeArrowheads="1"/>
          </p:cNvSpPr>
          <p:nvPr/>
        </p:nvSpPr>
        <p:spPr bwMode="auto">
          <a:xfrm>
            <a:off x="2939653" y="3242072"/>
            <a:ext cx="453970"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srgbClr val="0B0099"/>
                </a:solidFill>
                <a:latin typeface="Microsoft YaHei" pitchFamily="34" charset="-122"/>
                <a:ea typeface="Microsoft YaHei" pitchFamily="34" charset="-122"/>
              </a:rPr>
              <a:t>自</a:t>
            </a:r>
          </a:p>
        </p:txBody>
      </p:sp>
      <p:sp>
        <p:nvSpPr>
          <p:cNvPr id="54" name="文字方塊 53"/>
          <p:cNvSpPr txBox="1">
            <a:spLocks noChangeArrowheads="1"/>
          </p:cNvSpPr>
          <p:nvPr/>
        </p:nvSpPr>
        <p:spPr bwMode="auto">
          <a:xfrm>
            <a:off x="5604272" y="3242072"/>
            <a:ext cx="453970"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srgbClr val="8D8E0B"/>
                </a:solidFill>
                <a:latin typeface="Microsoft YaHei" pitchFamily="34" charset="-122"/>
                <a:ea typeface="Microsoft YaHei" pitchFamily="34" charset="-122"/>
              </a:rPr>
              <a:t>動</a:t>
            </a:r>
          </a:p>
        </p:txBody>
      </p:sp>
      <p:sp>
        <p:nvSpPr>
          <p:cNvPr id="60" name="文字方塊 59"/>
          <p:cNvSpPr txBox="1">
            <a:spLocks noChangeArrowheads="1"/>
          </p:cNvSpPr>
          <p:nvPr/>
        </p:nvSpPr>
        <p:spPr bwMode="auto">
          <a:xfrm>
            <a:off x="7791450" y="3255169"/>
            <a:ext cx="453970"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srgbClr val="C10000"/>
                </a:solidFill>
                <a:latin typeface="Microsoft YaHei" pitchFamily="34" charset="-122"/>
                <a:ea typeface="Microsoft YaHei" pitchFamily="34" charset="-122"/>
              </a:rPr>
              <a:t>好</a:t>
            </a:r>
          </a:p>
        </p:txBody>
      </p:sp>
      <p:sp>
        <p:nvSpPr>
          <p:cNvPr id="2151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fld id="{3D28F956-EDE6-471C-B401-B0B5DDAD0AF5}" type="slidenum">
              <a:rPr kumimoji="0" lang="zh-CN" altLang="en-US">
                <a:solidFill>
                  <a:prstClr val="white"/>
                </a:solidFill>
              </a:rPr>
              <a:pPr defTabSz="685800"/>
              <a:t>21</a:t>
            </a:fld>
            <a:endParaRPr kumimoji="0" lang="zh-CN" altLang="en-US">
              <a:solidFill>
                <a:prstClr val="white"/>
              </a:solidFill>
            </a:endParaRPr>
          </a:p>
        </p:txBody>
      </p:sp>
      <p:sp>
        <p:nvSpPr>
          <p:cNvPr id="8" name="文字方塊 7"/>
          <p:cNvSpPr txBox="1">
            <a:spLocks noChangeArrowheads="1"/>
          </p:cNvSpPr>
          <p:nvPr/>
        </p:nvSpPr>
        <p:spPr bwMode="auto">
          <a:xfrm>
            <a:off x="7706916" y="2607469"/>
            <a:ext cx="1107996" cy="369332"/>
          </a:xfrm>
          <a:prstGeom prst="rect">
            <a:avLst/>
          </a:prstGeom>
          <a:noFill/>
          <a:ln w="9525">
            <a:solidFill>
              <a:srgbClr val="DD3644"/>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DD3644"/>
                </a:solidFill>
                <a:latin typeface="Microsoft YaHei" pitchFamily="34" charset="-122"/>
                <a:ea typeface="Microsoft YaHei" pitchFamily="34" charset="-122"/>
              </a:rPr>
              <a:t>一字箴言</a:t>
            </a:r>
          </a:p>
        </p:txBody>
      </p:sp>
      <p:sp>
        <p:nvSpPr>
          <p:cNvPr id="33" name="文字方塊 32"/>
          <p:cNvSpPr txBox="1">
            <a:spLocks noChangeArrowheads="1"/>
          </p:cNvSpPr>
          <p:nvPr/>
        </p:nvSpPr>
        <p:spPr bwMode="auto">
          <a:xfrm>
            <a:off x="6265069" y="2607469"/>
            <a:ext cx="1107996" cy="369332"/>
          </a:xfrm>
          <a:prstGeom prst="rect">
            <a:avLst/>
          </a:prstGeom>
          <a:noFill/>
          <a:ln w="9525">
            <a:solidFill>
              <a:srgbClr val="DD3644"/>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DD3644"/>
                </a:solidFill>
                <a:latin typeface="Microsoft YaHei" pitchFamily="34" charset="-122"/>
                <a:ea typeface="Microsoft YaHei" pitchFamily="34" charset="-122"/>
              </a:rPr>
              <a:t>二字箴言</a:t>
            </a:r>
          </a:p>
        </p:txBody>
      </p:sp>
      <p:sp>
        <p:nvSpPr>
          <p:cNvPr id="21517" name="文字方塊 33"/>
          <p:cNvSpPr txBox="1">
            <a:spLocks noChangeArrowheads="1"/>
          </p:cNvSpPr>
          <p:nvPr/>
        </p:nvSpPr>
        <p:spPr bwMode="auto">
          <a:xfrm>
            <a:off x="4605338" y="2596754"/>
            <a:ext cx="1107996" cy="369332"/>
          </a:xfrm>
          <a:prstGeom prst="rect">
            <a:avLst/>
          </a:prstGeom>
          <a:noFill/>
          <a:ln w="9525">
            <a:solidFill>
              <a:srgbClr val="DD3644"/>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DD3644"/>
                </a:solidFill>
                <a:latin typeface="Microsoft YaHei" pitchFamily="34" charset="-122"/>
                <a:ea typeface="Microsoft YaHei" pitchFamily="34" charset="-122"/>
              </a:rPr>
              <a:t>四字箴言</a:t>
            </a:r>
          </a:p>
        </p:txBody>
      </p:sp>
      <p:grpSp>
        <p:nvGrpSpPr>
          <p:cNvPr id="21518" name="群組 7"/>
          <p:cNvGrpSpPr>
            <a:grpSpLocks/>
          </p:cNvGrpSpPr>
          <p:nvPr/>
        </p:nvGrpSpPr>
        <p:grpSpPr bwMode="auto">
          <a:xfrm>
            <a:off x="-103585" y="860823"/>
            <a:ext cx="4675585" cy="2526506"/>
            <a:chOff x="496361" y="1197975"/>
            <a:chExt cx="7105061" cy="4763207"/>
          </a:xfrm>
        </p:grpSpPr>
        <p:sp>
          <p:nvSpPr>
            <p:cNvPr id="21520" name="Freeform 14"/>
            <p:cNvSpPr>
              <a:spLocks/>
            </p:cNvSpPr>
            <p:nvPr/>
          </p:nvSpPr>
          <p:spPr bwMode="auto">
            <a:xfrm>
              <a:off x="496361" y="1197975"/>
              <a:ext cx="726798" cy="1749104"/>
            </a:xfrm>
            <a:custGeom>
              <a:avLst/>
              <a:gdLst>
                <a:gd name="T0" fmla="*/ 2147483647 w 819"/>
                <a:gd name="T1" fmla="*/ 2147483647 h 902"/>
                <a:gd name="T2" fmla="*/ 0 w 819"/>
                <a:gd name="T3" fmla="*/ 2147483647 h 902"/>
                <a:gd name="T4" fmla="*/ 0 w 819"/>
                <a:gd name="T5" fmla="*/ 0 h 902"/>
                <a:gd name="T6" fmla="*/ 2147483647 w 819"/>
                <a:gd name="T7" fmla="*/ 2147483647 h 902"/>
                <a:gd name="T8" fmla="*/ 2147483647 w 819"/>
                <a:gd name="T9" fmla="*/ 2147483647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902"/>
                  </a:moveTo>
                  <a:lnTo>
                    <a:pt x="0" y="783"/>
                  </a:lnTo>
                  <a:lnTo>
                    <a:pt x="0" y="0"/>
                  </a:lnTo>
                  <a:lnTo>
                    <a:pt x="819" y="237"/>
                  </a:lnTo>
                  <a:lnTo>
                    <a:pt x="819" y="902"/>
                  </a:lnTo>
                  <a:close/>
                </a:path>
              </a:pathLst>
            </a:custGeom>
            <a:solidFill>
              <a:srgbClr val="126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hangingPunct="0"/>
              <a:endParaRPr kumimoji="0" lang="zh-TW" altLang="en-US" sz="1350">
                <a:solidFill>
                  <a:prstClr val="black"/>
                </a:solidFill>
              </a:endParaRPr>
            </a:p>
          </p:txBody>
        </p:sp>
        <p:sp>
          <p:nvSpPr>
            <p:cNvPr id="40" name="Pentagon 21"/>
            <p:cNvSpPr/>
            <p:nvPr/>
          </p:nvSpPr>
          <p:spPr>
            <a:xfrm>
              <a:off x="1221627" y="1655889"/>
              <a:ext cx="3225954" cy="1290689"/>
            </a:xfrm>
            <a:prstGeom prst="homePlate">
              <a:avLst>
                <a:gd name="adj" fmla="val 29877"/>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id-ID" sz="1350">
                <a:solidFill>
                  <a:prstClr val="white"/>
                </a:solidFill>
              </a:endParaRPr>
            </a:p>
          </p:txBody>
        </p:sp>
        <p:sp>
          <p:nvSpPr>
            <p:cNvPr id="21522" name="Freeform 15"/>
            <p:cNvSpPr>
              <a:spLocks/>
            </p:cNvSpPr>
            <p:nvPr/>
          </p:nvSpPr>
          <p:spPr bwMode="auto">
            <a:xfrm>
              <a:off x="496362" y="2703880"/>
              <a:ext cx="726798" cy="1749104"/>
            </a:xfrm>
            <a:custGeom>
              <a:avLst/>
              <a:gdLst>
                <a:gd name="T0" fmla="*/ 2147483647 w 819"/>
                <a:gd name="T1" fmla="*/ 2147483647 h 902"/>
                <a:gd name="T2" fmla="*/ 0 w 819"/>
                <a:gd name="T3" fmla="*/ 2147483647 h 902"/>
                <a:gd name="T4" fmla="*/ 0 w 819"/>
                <a:gd name="T5" fmla="*/ 0 h 902"/>
                <a:gd name="T6" fmla="*/ 2147483647 w 819"/>
                <a:gd name="T7" fmla="*/ 2147483647 h 902"/>
                <a:gd name="T8" fmla="*/ 2147483647 w 819"/>
                <a:gd name="T9" fmla="*/ 2147483647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783"/>
                  </a:moveTo>
                  <a:lnTo>
                    <a:pt x="0" y="902"/>
                  </a:lnTo>
                  <a:lnTo>
                    <a:pt x="0" y="0"/>
                  </a:lnTo>
                  <a:lnTo>
                    <a:pt x="819" y="119"/>
                  </a:lnTo>
                  <a:lnTo>
                    <a:pt x="819" y="783"/>
                  </a:lnTo>
                  <a:close/>
                </a:path>
              </a:pathLst>
            </a:custGeom>
            <a:solidFill>
              <a:srgbClr val="AB6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hangingPunct="0"/>
              <a:endParaRPr kumimoji="0" lang="zh-TW" altLang="en-US" sz="1350">
                <a:solidFill>
                  <a:prstClr val="black"/>
                </a:solidFill>
              </a:endParaRPr>
            </a:p>
          </p:txBody>
        </p:sp>
        <p:sp>
          <p:nvSpPr>
            <p:cNvPr id="42" name="Pentagon 1161"/>
            <p:cNvSpPr/>
            <p:nvPr/>
          </p:nvSpPr>
          <p:spPr>
            <a:xfrm>
              <a:off x="1223695" y="2933110"/>
              <a:ext cx="3566099" cy="1290691"/>
            </a:xfrm>
            <a:prstGeom prst="homePlate">
              <a:avLst>
                <a:gd name="adj" fmla="val 29877"/>
              </a:avLst>
            </a:prstGeom>
            <a:solidFill>
              <a:srgbClr val="E288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id-ID" sz="1350">
                <a:solidFill>
                  <a:prstClr val="white"/>
                </a:solidFill>
              </a:endParaRPr>
            </a:p>
          </p:txBody>
        </p:sp>
        <p:sp>
          <p:nvSpPr>
            <p:cNvPr id="21524" name="Freeform 16"/>
            <p:cNvSpPr>
              <a:spLocks/>
            </p:cNvSpPr>
            <p:nvPr/>
          </p:nvSpPr>
          <p:spPr bwMode="auto">
            <a:xfrm>
              <a:off x="496361" y="4212078"/>
              <a:ext cx="726798" cy="1749104"/>
            </a:xfrm>
            <a:custGeom>
              <a:avLst/>
              <a:gdLst>
                <a:gd name="T0" fmla="*/ 2147483647 w 819"/>
                <a:gd name="T1" fmla="*/ 2147483647 h 902"/>
                <a:gd name="T2" fmla="*/ 0 w 819"/>
                <a:gd name="T3" fmla="*/ 2147483647 h 902"/>
                <a:gd name="T4" fmla="*/ 0 w 819"/>
                <a:gd name="T5" fmla="*/ 2147483647 h 902"/>
                <a:gd name="T6" fmla="*/ 2147483647 w 819"/>
                <a:gd name="T7" fmla="*/ 0 h 902"/>
                <a:gd name="T8" fmla="*/ 2147483647 w 819"/>
                <a:gd name="T9" fmla="*/ 2147483647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665"/>
                  </a:moveTo>
                  <a:lnTo>
                    <a:pt x="0" y="902"/>
                  </a:lnTo>
                  <a:lnTo>
                    <a:pt x="0" y="119"/>
                  </a:lnTo>
                  <a:lnTo>
                    <a:pt x="819" y="0"/>
                  </a:lnTo>
                  <a:lnTo>
                    <a:pt x="819" y="665"/>
                  </a:lnTo>
                  <a:close/>
                </a:path>
              </a:pathLst>
            </a:custGeom>
            <a:solidFill>
              <a:srgbClr val="B97D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hangingPunct="0"/>
              <a:endParaRPr kumimoji="0" lang="zh-TW" altLang="en-US" sz="1350">
                <a:solidFill>
                  <a:prstClr val="black"/>
                </a:solidFill>
              </a:endParaRPr>
            </a:p>
          </p:txBody>
        </p:sp>
        <p:sp>
          <p:nvSpPr>
            <p:cNvPr id="44" name="Pentagon 1162"/>
            <p:cNvSpPr/>
            <p:nvPr/>
          </p:nvSpPr>
          <p:spPr>
            <a:xfrm>
              <a:off x="1223695" y="4210333"/>
              <a:ext cx="3225954" cy="1288445"/>
            </a:xfrm>
            <a:prstGeom prst="homePlate">
              <a:avLst>
                <a:gd name="adj" fmla="val 29877"/>
              </a:avLst>
            </a:prstGeom>
            <a:solidFill>
              <a:srgbClr val="F1A3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id-ID" sz="1350">
                <a:solidFill>
                  <a:prstClr val="white"/>
                </a:solidFill>
              </a:endParaRPr>
            </a:p>
          </p:txBody>
        </p:sp>
        <p:sp>
          <p:nvSpPr>
            <p:cNvPr id="21526" name="Text Placeholder 33"/>
            <p:cNvSpPr txBox="1">
              <a:spLocks/>
            </p:cNvSpPr>
            <p:nvPr/>
          </p:nvSpPr>
          <p:spPr bwMode="auto">
            <a:xfrm>
              <a:off x="1494502" y="1795992"/>
              <a:ext cx="2685121" cy="33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b="1">
                  <a:solidFill>
                    <a:srgbClr val="FFFFFF"/>
                  </a:solidFill>
                  <a:latin typeface="Microsoft YaHei" pitchFamily="34" charset="-122"/>
                  <a:ea typeface="Microsoft YaHei" pitchFamily="34" charset="-122"/>
                </a:rPr>
                <a:t>因知識半衰期短</a:t>
              </a:r>
              <a:endParaRPr kumimoji="0" lang="en-AU" altLang="zh-TW" b="1">
                <a:solidFill>
                  <a:srgbClr val="FFFFFF"/>
                </a:solidFill>
                <a:latin typeface="Microsoft YaHei" pitchFamily="34" charset="-122"/>
                <a:ea typeface="Microsoft YaHei" pitchFamily="34" charset="-122"/>
              </a:endParaRPr>
            </a:p>
          </p:txBody>
        </p:sp>
        <p:sp>
          <p:nvSpPr>
            <p:cNvPr id="21527" name="矩形 2"/>
            <p:cNvSpPr>
              <a:spLocks noChangeArrowheads="1"/>
            </p:cNvSpPr>
            <p:nvPr/>
          </p:nvSpPr>
          <p:spPr bwMode="auto">
            <a:xfrm>
              <a:off x="1849035" y="2314569"/>
              <a:ext cx="2068913" cy="6527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kumimoji="0" lang="zh-TW" altLang="en-US" sz="1650" b="1">
                  <a:solidFill>
                    <a:srgbClr val="12826D"/>
                  </a:solidFill>
                  <a:latin typeface="Microsoft YaHei" pitchFamily="34" charset="-122"/>
                  <a:ea typeface="Microsoft YaHei" pitchFamily="34" charset="-122"/>
                </a:rPr>
                <a:t>需終身學習 </a:t>
              </a:r>
              <a:endParaRPr kumimoji="0" lang="zh-TW" altLang="en-US" sz="1650">
                <a:solidFill>
                  <a:srgbClr val="12826D"/>
                </a:solidFill>
                <a:latin typeface="Microsoft YaHei" pitchFamily="34" charset="-122"/>
                <a:ea typeface="Microsoft YaHei" pitchFamily="34" charset="-122"/>
              </a:endParaRPr>
            </a:p>
          </p:txBody>
        </p:sp>
        <p:sp>
          <p:nvSpPr>
            <p:cNvPr id="47" name="矩形 46"/>
            <p:cNvSpPr/>
            <p:nvPr/>
          </p:nvSpPr>
          <p:spPr>
            <a:xfrm>
              <a:off x="4789794" y="2181145"/>
              <a:ext cx="2811628" cy="783336"/>
            </a:xfrm>
            <a:prstGeom prst="rect">
              <a:avLst/>
            </a:prstGeom>
          </p:spPr>
          <p:txBody>
            <a:bodyPr>
              <a:spAutoFit/>
            </a:bodyPr>
            <a:lstStyle/>
            <a:p>
              <a:pPr defTabSz="685800" fontAlgn="auto">
                <a:spcBef>
                  <a:spcPts val="0"/>
                </a:spcBef>
                <a:spcAft>
                  <a:spcPts val="0"/>
                </a:spcAft>
                <a:defRPr/>
              </a:pPr>
              <a:r>
                <a:rPr kumimoji="0" lang="zh-TW" altLang="en-US" sz="2100" b="1" dirty="0">
                  <a:solidFill>
                    <a:prstClr val="black">
                      <a:lumMod val="50000"/>
                      <a:lumOff val="50000"/>
                    </a:prstClr>
                  </a:solidFill>
                  <a:latin typeface="Microsoft YaHei" charset="-122"/>
                  <a:ea typeface="Microsoft YaHei" charset="-122"/>
                  <a:cs typeface="Microsoft YaHei" charset="-122"/>
                </a:rPr>
                <a:t>就要</a:t>
              </a:r>
              <a:r>
                <a:rPr kumimoji="0" lang="zh-TW" altLang="en-US" sz="2100" b="1" dirty="0">
                  <a:solidFill>
                    <a:srgbClr val="12826D"/>
                  </a:solidFill>
                  <a:latin typeface="Microsoft YaHei" charset="-122"/>
                  <a:ea typeface="Microsoft YaHei" charset="-122"/>
                  <a:cs typeface="Microsoft YaHei" charset="-122"/>
                </a:rPr>
                <a:t>自主行動</a:t>
              </a:r>
              <a:endParaRPr kumimoji="0" lang="zh-TW" altLang="en-US" sz="2100" dirty="0">
                <a:solidFill>
                  <a:srgbClr val="12826D"/>
                </a:solidFill>
                <a:latin typeface="Microsoft YaHei" charset="-122"/>
                <a:ea typeface="Microsoft YaHei" charset="-122"/>
                <a:cs typeface="Microsoft YaHei" charset="-122"/>
              </a:endParaRPr>
            </a:p>
          </p:txBody>
        </p:sp>
        <p:sp>
          <p:nvSpPr>
            <p:cNvPr id="21529" name="Text Placeholder 33"/>
            <p:cNvSpPr txBox="1">
              <a:spLocks/>
            </p:cNvSpPr>
            <p:nvPr/>
          </p:nvSpPr>
          <p:spPr bwMode="auto">
            <a:xfrm>
              <a:off x="1494502" y="3050152"/>
              <a:ext cx="2685121" cy="33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b="1">
                  <a:solidFill>
                    <a:srgbClr val="FFFFFF"/>
                  </a:solidFill>
                  <a:latin typeface="Microsoft YaHei" pitchFamily="34" charset="-122"/>
                  <a:ea typeface="Microsoft YaHei" pitchFamily="34" charset="-122"/>
                </a:rPr>
                <a:t>因資訊容易取得</a:t>
              </a:r>
              <a:endParaRPr kumimoji="0" lang="en-AU" altLang="zh-TW" b="1">
                <a:solidFill>
                  <a:srgbClr val="FFFFFF"/>
                </a:solidFill>
                <a:latin typeface="Microsoft YaHei" pitchFamily="34" charset="-122"/>
                <a:ea typeface="Microsoft YaHei" pitchFamily="34" charset="-122"/>
              </a:endParaRPr>
            </a:p>
          </p:txBody>
        </p:sp>
        <p:sp>
          <p:nvSpPr>
            <p:cNvPr id="21530" name="矩形 69"/>
            <p:cNvSpPr>
              <a:spLocks noChangeArrowheads="1"/>
            </p:cNvSpPr>
            <p:nvPr/>
          </p:nvSpPr>
          <p:spPr bwMode="auto">
            <a:xfrm>
              <a:off x="1815069" y="3561806"/>
              <a:ext cx="2068913" cy="6527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kumimoji="0" lang="zh-TW" altLang="en-US" sz="1650" b="1">
                  <a:solidFill>
                    <a:srgbClr val="E2887E"/>
                  </a:solidFill>
                  <a:latin typeface="Microsoft YaHei" pitchFamily="34" charset="-122"/>
                  <a:ea typeface="Microsoft YaHei" pitchFamily="34" charset="-122"/>
                </a:rPr>
                <a:t>需活用所學 </a:t>
              </a:r>
              <a:endParaRPr kumimoji="0" lang="zh-TW" altLang="en-US" sz="1650">
                <a:solidFill>
                  <a:srgbClr val="E2887E"/>
                </a:solidFill>
                <a:latin typeface="Microsoft YaHei" pitchFamily="34" charset="-122"/>
                <a:ea typeface="Microsoft YaHei" pitchFamily="34" charset="-122"/>
              </a:endParaRPr>
            </a:p>
          </p:txBody>
        </p:sp>
        <p:sp>
          <p:nvSpPr>
            <p:cNvPr id="51" name="矩形 50"/>
            <p:cNvSpPr/>
            <p:nvPr/>
          </p:nvSpPr>
          <p:spPr>
            <a:xfrm>
              <a:off x="4789794" y="3332663"/>
              <a:ext cx="2811628" cy="783336"/>
            </a:xfrm>
            <a:prstGeom prst="rect">
              <a:avLst/>
            </a:prstGeom>
          </p:spPr>
          <p:txBody>
            <a:bodyPr>
              <a:spAutoFit/>
            </a:bodyPr>
            <a:lstStyle/>
            <a:p>
              <a:pPr defTabSz="685800" fontAlgn="auto">
                <a:spcBef>
                  <a:spcPts val="0"/>
                </a:spcBef>
                <a:spcAft>
                  <a:spcPts val="0"/>
                </a:spcAft>
                <a:defRPr/>
              </a:pPr>
              <a:r>
                <a:rPr kumimoji="0" lang="zh-TW" altLang="en-US" sz="2100" b="1" dirty="0">
                  <a:solidFill>
                    <a:prstClr val="black">
                      <a:lumMod val="50000"/>
                      <a:lumOff val="50000"/>
                    </a:prstClr>
                  </a:solidFill>
                  <a:latin typeface="Microsoft YaHei" charset="-122"/>
                  <a:ea typeface="Microsoft YaHei" charset="-122"/>
                  <a:cs typeface="Microsoft YaHei" charset="-122"/>
                </a:rPr>
                <a:t>就要</a:t>
              </a:r>
              <a:r>
                <a:rPr kumimoji="0" lang="zh-TW" altLang="en-US" sz="2100" b="1" dirty="0">
                  <a:solidFill>
                    <a:srgbClr val="E2887E"/>
                  </a:solidFill>
                  <a:latin typeface="Microsoft YaHei" charset="-122"/>
                  <a:ea typeface="Microsoft YaHei" charset="-122"/>
                  <a:cs typeface="Microsoft YaHei" charset="-122"/>
                </a:rPr>
                <a:t>溝通互動</a:t>
              </a:r>
              <a:endParaRPr kumimoji="0" lang="zh-TW" altLang="en-US" sz="2100" dirty="0">
                <a:solidFill>
                  <a:srgbClr val="E2887E"/>
                </a:solidFill>
                <a:latin typeface="Microsoft YaHei" charset="-122"/>
                <a:ea typeface="Microsoft YaHei" charset="-122"/>
                <a:cs typeface="Microsoft YaHei" charset="-122"/>
              </a:endParaRPr>
            </a:p>
          </p:txBody>
        </p:sp>
        <p:sp>
          <p:nvSpPr>
            <p:cNvPr id="21532" name="Text Placeholder 33"/>
            <p:cNvSpPr txBox="1">
              <a:spLocks/>
            </p:cNvSpPr>
            <p:nvPr/>
          </p:nvSpPr>
          <p:spPr bwMode="auto">
            <a:xfrm>
              <a:off x="1490184" y="4303749"/>
              <a:ext cx="2685121" cy="33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b="1">
                  <a:solidFill>
                    <a:srgbClr val="FFFFFF"/>
                  </a:solidFill>
                  <a:latin typeface="Microsoft YaHei" pitchFamily="34" charset="-122"/>
                  <a:ea typeface="Microsoft YaHei" pitchFamily="34" charset="-122"/>
                </a:rPr>
                <a:t>因沒有英雄年代</a:t>
              </a:r>
              <a:endParaRPr kumimoji="0" lang="en-AU" altLang="zh-TW" b="1">
                <a:solidFill>
                  <a:srgbClr val="FFFFFF"/>
                </a:solidFill>
                <a:latin typeface="Microsoft YaHei" pitchFamily="34" charset="-122"/>
                <a:ea typeface="Microsoft YaHei" pitchFamily="34" charset="-122"/>
              </a:endParaRPr>
            </a:p>
          </p:txBody>
        </p:sp>
        <p:sp>
          <p:nvSpPr>
            <p:cNvPr id="21533" name="矩形 72"/>
            <p:cNvSpPr>
              <a:spLocks noChangeArrowheads="1"/>
            </p:cNvSpPr>
            <p:nvPr/>
          </p:nvSpPr>
          <p:spPr bwMode="auto">
            <a:xfrm>
              <a:off x="1815069" y="4823694"/>
              <a:ext cx="2068913" cy="6527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kumimoji="0" lang="zh-TW" altLang="en-US" sz="1650" b="1">
                  <a:solidFill>
                    <a:srgbClr val="F1A33B"/>
                  </a:solidFill>
                  <a:latin typeface="Microsoft YaHei" pitchFamily="34" charset="-122"/>
                  <a:ea typeface="Microsoft YaHei" pitchFamily="34" charset="-122"/>
                </a:rPr>
                <a:t>需團隊作業 </a:t>
              </a:r>
              <a:endParaRPr kumimoji="0" lang="zh-TW" altLang="en-US" sz="1650">
                <a:solidFill>
                  <a:srgbClr val="F1A33B"/>
                </a:solidFill>
                <a:latin typeface="Microsoft YaHei" pitchFamily="34" charset="-122"/>
                <a:ea typeface="Microsoft YaHei" pitchFamily="34" charset="-122"/>
              </a:endParaRPr>
            </a:p>
          </p:txBody>
        </p:sp>
        <p:sp>
          <p:nvSpPr>
            <p:cNvPr id="57" name="矩形 56"/>
            <p:cNvSpPr/>
            <p:nvPr/>
          </p:nvSpPr>
          <p:spPr>
            <a:xfrm>
              <a:off x="4719231" y="4490916"/>
              <a:ext cx="2770015" cy="783336"/>
            </a:xfrm>
            <a:prstGeom prst="rect">
              <a:avLst/>
            </a:prstGeom>
          </p:spPr>
          <p:txBody>
            <a:bodyPr>
              <a:spAutoFit/>
            </a:bodyPr>
            <a:lstStyle/>
            <a:p>
              <a:pPr defTabSz="685800" fontAlgn="auto">
                <a:spcBef>
                  <a:spcPts val="0"/>
                </a:spcBef>
                <a:spcAft>
                  <a:spcPts val="0"/>
                </a:spcAft>
                <a:defRPr/>
              </a:pPr>
              <a:r>
                <a:rPr kumimoji="0" lang="zh-TW" altLang="en-US" sz="2100" b="1" dirty="0">
                  <a:solidFill>
                    <a:prstClr val="black">
                      <a:lumMod val="50000"/>
                      <a:lumOff val="50000"/>
                    </a:prstClr>
                  </a:solidFill>
                  <a:latin typeface="Microsoft YaHei" charset="-122"/>
                  <a:ea typeface="Microsoft YaHei" charset="-122"/>
                  <a:cs typeface="Microsoft YaHei" charset="-122"/>
                </a:rPr>
                <a:t>就要</a:t>
              </a:r>
              <a:r>
                <a:rPr kumimoji="0" lang="zh-TW" altLang="en-US" sz="2100" b="1" dirty="0">
                  <a:solidFill>
                    <a:srgbClr val="F1A33B"/>
                  </a:solidFill>
                  <a:latin typeface="Microsoft YaHei" charset="-122"/>
                  <a:ea typeface="Microsoft YaHei" charset="-122"/>
                  <a:cs typeface="Microsoft YaHei" charset="-122"/>
                </a:rPr>
                <a:t>社會參與</a:t>
              </a:r>
            </a:p>
          </p:txBody>
        </p:sp>
      </p:grpSp>
    </p:spTree>
    <p:extLst>
      <p:ext uri="{BB962C8B-B14F-4D97-AF65-F5344CB8AC3E}">
        <p14:creationId xmlns:p14="http://schemas.microsoft.com/office/powerpoint/2010/main" val="4390210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500"/>
                                        <p:tgtEl>
                                          <p:spTgt spid="33"/>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anim calcmode="lin" valueType="num">
                                      <p:cBhvr>
                                        <p:cTn id="24" dur="500" fill="hold"/>
                                        <p:tgtEl>
                                          <p:spTgt spid="54"/>
                                        </p:tgtEl>
                                        <p:attrNameLst>
                                          <p:attrName>ppt_x</p:attrName>
                                        </p:attrNameLst>
                                      </p:cBhvr>
                                      <p:tavLst>
                                        <p:tav tm="0">
                                          <p:val>
                                            <p:strVal val="#ppt_x"/>
                                          </p:val>
                                        </p:tav>
                                        <p:tav tm="100000">
                                          <p:val>
                                            <p:strVal val="#ppt_x"/>
                                          </p:val>
                                        </p:tav>
                                      </p:tavLst>
                                    </p:anim>
                                    <p:anim calcmode="lin" valueType="num">
                                      <p:cBhvr>
                                        <p:cTn id="25" dur="500" fill="hold"/>
                                        <p:tgtEl>
                                          <p:spTgt spid="5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anim calcmode="lin" valueType="num">
                                      <p:cBhvr>
                                        <p:cTn id="29" dur="500" fill="hold"/>
                                        <p:tgtEl>
                                          <p:spTgt spid="60"/>
                                        </p:tgtEl>
                                        <p:attrNameLst>
                                          <p:attrName>ppt_x</p:attrName>
                                        </p:attrNameLst>
                                      </p:cBhvr>
                                      <p:tavLst>
                                        <p:tav tm="0">
                                          <p:val>
                                            <p:strVal val="#ppt_x"/>
                                          </p:val>
                                        </p:tav>
                                        <p:tav tm="100000">
                                          <p:val>
                                            <p:strVal val="#ppt_x"/>
                                          </p:val>
                                        </p:tav>
                                      </p:tavLst>
                                    </p:anim>
                                    <p:anim calcmode="lin" valueType="num">
                                      <p:cBhvr>
                                        <p:cTn id="30" dur="500" fill="hold"/>
                                        <p:tgtEl>
                                          <p:spTgt spid="60"/>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500"/>
                            </p:stCondLst>
                            <p:childTnLst>
                              <p:par>
                                <p:cTn id="32" presetID="6" presetClass="entr" presetSubtype="16"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54" grpId="0" animBg="1"/>
      <p:bldP spid="60" grpId="0" animBg="1"/>
      <p:bldP spid="8" grpId="0" animBg="1"/>
      <p:bldP spid="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橢圓 1"/>
          <p:cNvSpPr/>
          <p:nvPr/>
        </p:nvSpPr>
        <p:spPr>
          <a:xfrm>
            <a:off x="1533734" y="2360520"/>
            <a:ext cx="6162465" cy="1327850"/>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86369" name="Shape 505"/>
          <p:cNvSpPr>
            <a:spLocks noChangeArrowheads="1"/>
          </p:cNvSpPr>
          <p:nvPr/>
        </p:nvSpPr>
        <p:spPr bwMode="auto">
          <a:xfrm>
            <a:off x="2268538" y="1638300"/>
            <a:ext cx="5268912" cy="1625600"/>
          </a:xfrm>
          <a:prstGeom prst="ellipse">
            <a:avLst/>
          </a:prstGeom>
          <a:noFill/>
          <a:ln w="9525">
            <a:noFill/>
            <a:round/>
            <a:headEnd/>
            <a:tailEnd/>
          </a:ln>
        </p:spPr>
        <p:txBody>
          <a:bodyPr lIns="91425" tIns="91425" rIns="91425" bIns="91425" anchor="ctr"/>
          <a:lstStyle/>
          <a:p>
            <a:endParaRPr lang="zh-TW" altLang="en-US" b="1">
              <a:latin typeface="標楷體" pitchFamily="65" charset="-120"/>
              <a:ea typeface="標楷體" pitchFamily="65" charset="-120"/>
            </a:endParaRPr>
          </a:p>
        </p:txBody>
      </p:sp>
      <p:sp>
        <p:nvSpPr>
          <p:cNvPr id="247816" name="Shape 506"/>
          <p:cNvSpPr>
            <a:spLocks noChangeArrowheads="1"/>
          </p:cNvSpPr>
          <p:nvPr/>
        </p:nvSpPr>
        <p:spPr bwMode="auto">
          <a:xfrm>
            <a:off x="4211638" y="5513388"/>
            <a:ext cx="785812" cy="579437"/>
          </a:xfrm>
          <a:prstGeom prst="downArrow">
            <a:avLst>
              <a:gd name="adj1" fmla="val 50000"/>
              <a:gd name="adj2" fmla="val 50000"/>
            </a:avLst>
          </a:prstGeom>
          <a:solidFill>
            <a:srgbClr val="7030A0"/>
          </a:solidFill>
          <a:ln w="25400">
            <a:solidFill>
              <a:schemeClr val="bg1"/>
            </a:solidFill>
            <a:round/>
            <a:headEnd/>
            <a:tailEnd/>
          </a:ln>
        </p:spPr>
        <p:txBody>
          <a:bodyPr lIns="91425" tIns="91425" rIns="91425" bIns="91425" anchor="ctr"/>
          <a:lstStyle/>
          <a:p>
            <a:endParaRPr lang="zh-TW" altLang="en-US" b="1">
              <a:latin typeface="標楷體" pitchFamily="65" charset="-120"/>
              <a:ea typeface="標楷體" pitchFamily="65" charset="-120"/>
            </a:endParaRPr>
          </a:p>
        </p:txBody>
      </p:sp>
      <p:sp>
        <p:nvSpPr>
          <p:cNvPr id="247818" name="Shape 508"/>
          <p:cNvSpPr txBox="1">
            <a:spLocks noChangeArrowheads="1"/>
          </p:cNvSpPr>
          <p:nvPr/>
        </p:nvSpPr>
        <p:spPr bwMode="auto">
          <a:xfrm>
            <a:off x="2051050" y="5805488"/>
            <a:ext cx="5257800" cy="1089025"/>
          </a:xfrm>
          <a:prstGeom prst="rect">
            <a:avLst/>
          </a:prstGeom>
          <a:noFill/>
          <a:ln w="9525">
            <a:noFill/>
            <a:miter lim="800000"/>
            <a:headEnd/>
            <a:tailEnd/>
          </a:ln>
        </p:spPr>
        <p:txBody>
          <a:bodyPr lIns="256025" tIns="256025" rIns="256025" bIns="256025" anchor="ctr"/>
          <a:lstStyle/>
          <a:p>
            <a:pPr algn="ctr">
              <a:lnSpc>
                <a:spcPct val="90000"/>
              </a:lnSpc>
              <a:buSzPct val="25000"/>
            </a:pPr>
            <a:r>
              <a:rPr lang="zh-TW" altLang="en-US" sz="3600" b="1">
                <a:solidFill>
                  <a:srgbClr val="621996"/>
                </a:solidFill>
                <a:latin typeface="微軟正黑體" panose="020B0604030504040204" pitchFamily="34" charset="-120"/>
                <a:ea typeface="微軟正黑體" panose="020B0604030504040204" pitchFamily="34" charset="-120"/>
                <a:cs typeface="Arial" charset="0"/>
                <a:sym typeface="Arial" charset="0"/>
              </a:rPr>
              <a:t>以人為本的</a:t>
            </a:r>
            <a:r>
              <a:rPr lang="en-US" altLang="zh-TW" sz="3600" b="1">
                <a:solidFill>
                  <a:srgbClr val="621996"/>
                </a:solidFill>
                <a:latin typeface="微軟正黑體" panose="020B0604030504040204" pitchFamily="34" charset="-120"/>
                <a:ea typeface="微軟正黑體" panose="020B0604030504040204" pitchFamily="34" charset="-120"/>
                <a:cs typeface="Arial" charset="0"/>
                <a:sym typeface="Arial" charset="0"/>
              </a:rPr>
              <a:t>終身學習者</a:t>
            </a:r>
          </a:p>
        </p:txBody>
      </p:sp>
      <p:sp>
        <p:nvSpPr>
          <p:cNvPr id="186372" name="Shape 510"/>
          <p:cNvSpPr txBox="1">
            <a:spLocks noChangeArrowheads="1"/>
          </p:cNvSpPr>
          <p:nvPr/>
        </p:nvSpPr>
        <p:spPr bwMode="auto">
          <a:xfrm>
            <a:off x="4221163" y="3497263"/>
            <a:ext cx="1281112" cy="1474787"/>
          </a:xfrm>
          <a:prstGeom prst="rect">
            <a:avLst/>
          </a:prstGeom>
          <a:noFill/>
          <a:ln w="9525">
            <a:noFill/>
            <a:miter lim="800000"/>
            <a:headEnd/>
            <a:tailEnd/>
          </a:ln>
        </p:spPr>
        <p:txBody>
          <a:bodyPr lIns="45700" tIns="45700" rIns="45700" bIns="45700" anchor="ctr"/>
          <a:lstStyle/>
          <a:p>
            <a:pPr algn="ctr">
              <a:lnSpc>
                <a:spcPct val="90000"/>
              </a:lnSpc>
              <a:buSzPct val="25000"/>
            </a:pPr>
            <a:r>
              <a:rPr lang="en-US" altLang="zh-TW" sz="3600" b="1">
                <a:solidFill>
                  <a:srgbClr val="FFFFFF"/>
                </a:solidFill>
                <a:latin typeface="標楷體" pitchFamily="65" charset="-120"/>
                <a:ea typeface="標楷體" pitchFamily="65" charset="-120"/>
                <a:cs typeface="Arial" charset="0"/>
                <a:sym typeface="Arial" charset="0"/>
              </a:rPr>
              <a:t>社會參與</a:t>
            </a:r>
          </a:p>
        </p:txBody>
      </p:sp>
      <p:sp>
        <p:nvSpPr>
          <p:cNvPr id="186373" name="Shape 515"/>
          <p:cNvSpPr>
            <a:spLocks noChangeArrowheads="1"/>
          </p:cNvSpPr>
          <p:nvPr/>
        </p:nvSpPr>
        <p:spPr bwMode="auto">
          <a:xfrm>
            <a:off x="1403350" y="2205038"/>
            <a:ext cx="6437313" cy="3240087"/>
          </a:xfrm>
          <a:custGeom>
            <a:avLst/>
            <a:gdLst>
              <a:gd name="T0" fmla="*/ 2147483647 w 120000"/>
              <a:gd name="T1" fmla="*/ 2147483647 h 120000"/>
              <a:gd name="T2" fmla="*/ 2147483647 w 120000"/>
              <a:gd name="T3" fmla="*/ 2147483647 h 120000"/>
              <a:gd name="T4" fmla="*/ 2147483647 w 120000"/>
              <a:gd name="T5" fmla="*/ 2147483647 h 120000"/>
              <a:gd name="T6" fmla="*/ 2147483647 w 120000"/>
              <a:gd name="T7" fmla="*/ 2147483647 h 120000"/>
              <a:gd name="T8" fmla="*/ 2147483647 w 120000"/>
              <a:gd name="T9" fmla="*/ 2147483647 h 120000"/>
              <a:gd name="T10" fmla="*/ 2147483647 w 120000"/>
              <a:gd name="T11" fmla="*/ 2147483647 h 120000"/>
              <a:gd name="T12" fmla="*/ 2147483647 w 120000"/>
              <a:gd name="T13" fmla="*/ 2147483647 h 120000"/>
              <a:gd name="T14" fmla="*/ 2147483647 w 120000"/>
              <a:gd name="T15" fmla="*/ 2147483647 h 120000"/>
              <a:gd name="T16" fmla="*/ 2147483647 w 120000"/>
              <a:gd name="T17" fmla="*/ 2147483647 h 120000"/>
              <a:gd name="T18" fmla="*/ 2147483647 w 120000"/>
              <a:gd name="T19" fmla="*/ 2147483647 h 120000"/>
              <a:gd name="T20" fmla="*/ 2147483647 w 120000"/>
              <a:gd name="T21" fmla="*/ 2147483647 h 120000"/>
              <a:gd name="T22" fmla="*/ 2147483647 w 120000"/>
              <a:gd name="T23" fmla="*/ 2147483647 h 120000"/>
              <a:gd name="T24" fmla="*/ 2147483647 w 120000"/>
              <a:gd name="T25" fmla="*/ 2147483647 h 120000"/>
              <a:gd name="T26" fmla="*/ 2147483647 w 120000"/>
              <a:gd name="T27" fmla="*/ 2147483647 h 1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000"/>
              <a:gd name="T43" fmla="*/ 0 h 120000"/>
              <a:gd name="T44" fmla="*/ 120000 w 120000"/>
              <a:gd name="T45" fmla="*/ 120000 h 1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000" h="120000" extrusionOk="0">
                <a:moveTo>
                  <a:pt x="583" y="34175"/>
                </a:moveTo>
                <a:cubicBezTo>
                  <a:pt x="-2678" y="22567"/>
                  <a:pt x="7879" y="11072"/>
                  <a:pt x="27614" y="4745"/>
                </a:cubicBezTo>
                <a:cubicBezTo>
                  <a:pt x="47350" y="-1581"/>
                  <a:pt x="72649" y="-1581"/>
                  <a:pt x="92385" y="4745"/>
                </a:cubicBezTo>
                <a:cubicBezTo>
                  <a:pt x="112120" y="11072"/>
                  <a:pt x="122678" y="22567"/>
                  <a:pt x="119416" y="34175"/>
                </a:cubicBezTo>
                <a:lnTo>
                  <a:pt x="74854" y="113543"/>
                </a:lnTo>
                <a:cubicBezTo>
                  <a:pt x="73813" y="117246"/>
                  <a:pt x="67477" y="120000"/>
                  <a:pt x="60000" y="120000"/>
                </a:cubicBezTo>
                <a:cubicBezTo>
                  <a:pt x="52522" y="120000"/>
                  <a:pt x="46186" y="117246"/>
                  <a:pt x="45145" y="113543"/>
                </a:cubicBezTo>
                <a:lnTo>
                  <a:pt x="583" y="34175"/>
                </a:lnTo>
                <a:close/>
                <a:moveTo>
                  <a:pt x="3279" y="30000"/>
                </a:moveTo>
                <a:cubicBezTo>
                  <a:pt x="3279" y="43254"/>
                  <a:pt x="28674" y="53999"/>
                  <a:pt x="60000" y="53999"/>
                </a:cubicBezTo>
                <a:cubicBezTo>
                  <a:pt x="91325" y="53999"/>
                  <a:pt x="116720" y="43254"/>
                  <a:pt x="116720" y="29999"/>
                </a:cubicBezTo>
                <a:cubicBezTo>
                  <a:pt x="116720" y="16745"/>
                  <a:pt x="91325" y="5999"/>
                  <a:pt x="60000" y="5999"/>
                </a:cubicBezTo>
                <a:cubicBezTo>
                  <a:pt x="28674" y="5999"/>
                  <a:pt x="3279" y="16745"/>
                  <a:pt x="3279" y="29999"/>
                </a:cubicBezTo>
                <a:lnTo>
                  <a:pt x="3279" y="30000"/>
                </a:lnTo>
                <a:close/>
              </a:path>
            </a:pathLst>
          </a:custGeom>
          <a:gradFill rotWithShape="0">
            <a:gsLst>
              <a:gs pos="0">
                <a:srgbClr val="FF3399"/>
              </a:gs>
              <a:gs pos="25000">
                <a:srgbClr val="FF6633"/>
              </a:gs>
              <a:gs pos="50000">
                <a:srgbClr val="FFFF00"/>
              </a:gs>
              <a:gs pos="75000">
                <a:srgbClr val="01A78F"/>
              </a:gs>
              <a:gs pos="100000">
                <a:srgbClr val="3366FF"/>
              </a:gs>
            </a:gsLst>
            <a:lin ang="5400000"/>
          </a:gradFill>
          <a:ln w="9525">
            <a:noFill/>
            <a:round/>
            <a:headEnd/>
            <a:tailEnd/>
          </a:ln>
        </p:spPr>
        <p:txBody>
          <a:bodyPr lIns="91425" tIns="91425" rIns="91425" bIns="91425" anchor="ctr"/>
          <a:lstStyle/>
          <a:p>
            <a:endParaRPr lang="zh-TW" altLang="en-US"/>
          </a:p>
        </p:txBody>
      </p:sp>
      <p:sp>
        <p:nvSpPr>
          <p:cNvPr id="247810" name="Shape 517"/>
          <p:cNvSpPr txBox="1">
            <a:spLocks noChangeArrowheads="1"/>
          </p:cNvSpPr>
          <p:nvPr/>
        </p:nvSpPr>
        <p:spPr bwMode="auto">
          <a:xfrm>
            <a:off x="1908175" y="3038475"/>
            <a:ext cx="1643063" cy="461963"/>
          </a:xfrm>
          <a:prstGeom prst="rect">
            <a:avLst/>
          </a:prstGeom>
          <a:noFill/>
          <a:ln w="9525">
            <a:noFill/>
            <a:miter lim="800000"/>
            <a:headEnd/>
            <a:tailEnd/>
          </a:ln>
        </p:spPr>
        <p:txBody>
          <a:bodyPr lIns="91425" tIns="45700" rIns="91425" bIns="45700"/>
          <a:lstStyle/>
          <a:p>
            <a:pPr>
              <a:buSzPct val="25000"/>
            </a:pPr>
            <a:r>
              <a:rPr lang="en-US" altLang="zh-TW" sz="2400" b="1">
                <a:solidFill>
                  <a:srgbClr val="000000"/>
                </a:solidFill>
                <a:latin typeface="標楷體" pitchFamily="65" charset="-120"/>
                <a:ea typeface="標楷體" pitchFamily="65" charset="-120"/>
                <a:cs typeface="Arial" charset="0"/>
                <a:sym typeface="Arial" charset="0"/>
              </a:rPr>
              <a:t>學習</a:t>
            </a:r>
            <a:r>
              <a:rPr lang="zh-TW" altLang="en-US" sz="2400" b="1">
                <a:solidFill>
                  <a:srgbClr val="000000"/>
                </a:solidFill>
                <a:latin typeface="標楷體" pitchFamily="65" charset="-120"/>
                <a:ea typeface="標楷體" pitchFamily="65" charset="-120"/>
                <a:cs typeface="Arial" charset="0"/>
                <a:sym typeface="Arial" charset="0"/>
              </a:rPr>
              <a:t>意願</a:t>
            </a:r>
            <a:endParaRPr lang="en-US" altLang="zh-TW" sz="2400" b="1">
              <a:solidFill>
                <a:srgbClr val="000000"/>
              </a:solidFill>
              <a:latin typeface="標楷體" pitchFamily="65" charset="-120"/>
              <a:ea typeface="標楷體" pitchFamily="65" charset="-120"/>
              <a:cs typeface="Arial" charset="0"/>
              <a:sym typeface="Arial" charset="0"/>
            </a:endParaRPr>
          </a:p>
        </p:txBody>
      </p:sp>
      <p:sp>
        <p:nvSpPr>
          <p:cNvPr id="247811" name="Shape 518"/>
          <p:cNvSpPr txBox="1">
            <a:spLocks noChangeArrowheads="1"/>
          </p:cNvSpPr>
          <p:nvPr/>
        </p:nvSpPr>
        <p:spPr bwMode="auto">
          <a:xfrm>
            <a:off x="3924300" y="3759200"/>
            <a:ext cx="1643063" cy="461963"/>
          </a:xfrm>
          <a:prstGeom prst="rect">
            <a:avLst/>
          </a:prstGeom>
          <a:noFill/>
          <a:ln w="9525">
            <a:noFill/>
            <a:miter lim="800000"/>
            <a:headEnd/>
            <a:tailEnd/>
          </a:ln>
        </p:spPr>
        <p:txBody>
          <a:bodyPr lIns="91425" tIns="45700" rIns="91425" bIns="45700"/>
          <a:lstStyle/>
          <a:p>
            <a:pPr algn="ctr">
              <a:buSzPct val="25000"/>
            </a:pPr>
            <a:r>
              <a:rPr lang="en-US" altLang="zh-TW" sz="2400" b="1">
                <a:solidFill>
                  <a:srgbClr val="000000"/>
                </a:solidFill>
                <a:latin typeface="標楷體" pitchFamily="65" charset="-120"/>
                <a:ea typeface="標楷體" pitchFamily="65" charset="-120"/>
                <a:cs typeface="Arial" charset="0"/>
                <a:sym typeface="Arial" charset="0"/>
              </a:rPr>
              <a:t>學習方法</a:t>
            </a:r>
          </a:p>
        </p:txBody>
      </p:sp>
      <p:sp>
        <p:nvSpPr>
          <p:cNvPr id="247812" name="Shape 519"/>
          <p:cNvSpPr txBox="1">
            <a:spLocks noChangeArrowheads="1"/>
          </p:cNvSpPr>
          <p:nvPr/>
        </p:nvSpPr>
        <p:spPr bwMode="auto">
          <a:xfrm>
            <a:off x="6053138" y="2998788"/>
            <a:ext cx="1643062" cy="461962"/>
          </a:xfrm>
          <a:prstGeom prst="rect">
            <a:avLst/>
          </a:prstGeom>
          <a:noFill/>
          <a:ln w="9525">
            <a:noFill/>
            <a:miter lim="800000"/>
            <a:headEnd/>
            <a:tailEnd/>
          </a:ln>
        </p:spPr>
        <p:txBody>
          <a:bodyPr lIns="91425" tIns="45700" rIns="91425" bIns="45700"/>
          <a:lstStyle/>
          <a:p>
            <a:pPr>
              <a:buSzPct val="25000"/>
            </a:pPr>
            <a:r>
              <a:rPr lang="en-US" altLang="zh-TW" sz="2400" b="1">
                <a:solidFill>
                  <a:srgbClr val="000000"/>
                </a:solidFill>
                <a:latin typeface="標楷體" pitchFamily="65" charset="-120"/>
                <a:ea typeface="標楷體" pitchFamily="65" charset="-120"/>
                <a:cs typeface="Arial" charset="0"/>
                <a:sym typeface="Arial" charset="0"/>
              </a:rPr>
              <a:t>活用學習</a:t>
            </a:r>
          </a:p>
        </p:txBody>
      </p:sp>
      <p:pic>
        <p:nvPicPr>
          <p:cNvPr id="186378" name="圖片 20"/>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21025" y="996950"/>
            <a:ext cx="3251200" cy="3251200"/>
          </a:xfrm>
          <a:prstGeom prst="rect">
            <a:avLst/>
          </a:prstGeom>
          <a:noFill/>
          <a:ln w="9525">
            <a:noFill/>
            <a:miter lim="800000"/>
            <a:headEnd/>
            <a:tailEnd/>
          </a:ln>
        </p:spPr>
      </p:pic>
      <p:pic>
        <p:nvPicPr>
          <p:cNvPr id="186386" name="圖片 19"/>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116013" y="465138"/>
            <a:ext cx="3250737" cy="3251200"/>
          </a:xfrm>
          <a:prstGeom prst="rect">
            <a:avLst/>
          </a:prstGeom>
          <a:noFill/>
          <a:ln w="9525">
            <a:noFill/>
            <a:miter lim="800000"/>
            <a:headEnd/>
            <a:tailEnd/>
          </a:ln>
        </p:spPr>
      </p:pic>
      <p:sp>
        <p:nvSpPr>
          <p:cNvPr id="186387" name="Shape 512"/>
          <p:cNvSpPr txBox="1">
            <a:spLocks noChangeArrowheads="1"/>
          </p:cNvSpPr>
          <p:nvPr/>
        </p:nvSpPr>
        <p:spPr bwMode="auto">
          <a:xfrm>
            <a:off x="3995923" y="1916138"/>
            <a:ext cx="1373002" cy="1464302"/>
          </a:xfrm>
          <a:prstGeom prst="rect">
            <a:avLst/>
          </a:prstGeom>
          <a:noFill/>
          <a:ln w="9525">
            <a:noFill/>
            <a:miter lim="800000"/>
            <a:headEnd/>
            <a:tailEnd/>
          </a:ln>
        </p:spPr>
        <p:txBody>
          <a:bodyPr lIns="43175" tIns="43175" rIns="43175" bIns="43175" anchor="ctr"/>
          <a:lstStyle/>
          <a:p>
            <a:pPr algn="ctr">
              <a:lnSpc>
                <a:spcPct val="90000"/>
              </a:lnSpc>
              <a:buSzPct val="25000"/>
            </a:pPr>
            <a:r>
              <a:rPr lang="zh-TW" altLang="en-US" sz="3400" b="1">
                <a:latin typeface="微軟正黑體" panose="020B0604030504040204" pitchFamily="34" charset="-120"/>
                <a:ea typeface="微軟正黑體" panose="020B0604030504040204" pitchFamily="34" charset="-120"/>
                <a:cs typeface="Arial" charset="0"/>
                <a:sym typeface="Arial" charset="0"/>
              </a:rPr>
              <a:t>溝通互動</a:t>
            </a:r>
            <a:endParaRPr lang="en-US" altLang="zh-TW" sz="3400" b="1">
              <a:latin typeface="微軟正黑體" panose="020B0604030504040204" pitchFamily="34" charset="-120"/>
              <a:ea typeface="微軟正黑體" panose="020B0604030504040204" pitchFamily="34" charset="-120"/>
              <a:cs typeface="Arial" charset="0"/>
              <a:sym typeface="Arial" charset="0"/>
            </a:endParaRPr>
          </a:p>
        </p:txBody>
      </p:sp>
      <p:grpSp>
        <p:nvGrpSpPr>
          <p:cNvPr id="4" name="群組 27"/>
          <p:cNvGrpSpPr>
            <a:grpSpLocks/>
          </p:cNvGrpSpPr>
          <p:nvPr/>
        </p:nvGrpSpPr>
        <p:grpSpPr bwMode="auto">
          <a:xfrm>
            <a:off x="5137150" y="404813"/>
            <a:ext cx="3251200" cy="3251200"/>
            <a:chOff x="3203848" y="1625551"/>
            <a:chExt cx="3251200" cy="3251200"/>
          </a:xfrm>
        </p:grpSpPr>
        <p:pic>
          <p:nvPicPr>
            <p:cNvPr id="186384" name="圖片 18"/>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203848" y="1625551"/>
              <a:ext cx="3251200" cy="3251200"/>
            </a:xfrm>
            <a:prstGeom prst="rect">
              <a:avLst/>
            </a:prstGeom>
            <a:noFill/>
            <a:ln w="9525">
              <a:noFill/>
              <a:miter lim="800000"/>
              <a:headEnd/>
              <a:tailEnd/>
            </a:ln>
          </p:spPr>
        </p:pic>
        <p:sp>
          <p:nvSpPr>
            <p:cNvPr id="186385" name="Shape 512"/>
            <p:cNvSpPr txBox="1">
              <a:spLocks noChangeArrowheads="1"/>
            </p:cNvSpPr>
            <p:nvPr/>
          </p:nvSpPr>
          <p:spPr bwMode="auto">
            <a:xfrm>
              <a:off x="4120000" y="2561655"/>
              <a:ext cx="1373198" cy="1464302"/>
            </a:xfrm>
            <a:prstGeom prst="rect">
              <a:avLst/>
            </a:prstGeom>
            <a:noFill/>
            <a:ln w="9525">
              <a:noFill/>
              <a:miter lim="800000"/>
              <a:headEnd/>
              <a:tailEnd/>
            </a:ln>
          </p:spPr>
          <p:txBody>
            <a:bodyPr lIns="43175" tIns="43175" rIns="43175" bIns="43175" anchor="ctr"/>
            <a:lstStyle/>
            <a:p>
              <a:pPr algn="ctr">
                <a:lnSpc>
                  <a:spcPct val="90000"/>
                </a:lnSpc>
                <a:buSzPct val="25000"/>
              </a:pPr>
              <a:r>
                <a:rPr lang="zh-TW" altLang="en-US" sz="3400" b="1">
                  <a:latin typeface="微軟正黑體" panose="020B0604030504040204" pitchFamily="34" charset="-120"/>
                  <a:ea typeface="微軟正黑體" panose="020B0604030504040204" pitchFamily="34" charset="-120"/>
                  <a:cs typeface="Arial" charset="0"/>
                  <a:sym typeface="Arial" charset="0"/>
                </a:rPr>
                <a:t>社會參與</a:t>
              </a:r>
              <a:endParaRPr lang="en-US" altLang="zh-TW" sz="3400" b="1">
                <a:latin typeface="微軟正黑體" panose="020B0604030504040204" pitchFamily="34" charset="-120"/>
                <a:ea typeface="微軟正黑體" panose="020B0604030504040204" pitchFamily="34" charset="-120"/>
                <a:cs typeface="Arial" charset="0"/>
                <a:sym typeface="Arial" charset="0"/>
              </a:endParaRPr>
            </a:p>
          </p:txBody>
        </p:sp>
      </p:grpSp>
      <p:sp>
        <p:nvSpPr>
          <p:cNvPr id="186383" name="Shape 512"/>
          <p:cNvSpPr txBox="1">
            <a:spLocks noChangeArrowheads="1"/>
          </p:cNvSpPr>
          <p:nvPr/>
        </p:nvSpPr>
        <p:spPr bwMode="auto">
          <a:xfrm>
            <a:off x="1979613" y="1341438"/>
            <a:ext cx="1373187" cy="1463675"/>
          </a:xfrm>
          <a:prstGeom prst="rect">
            <a:avLst/>
          </a:prstGeom>
          <a:noFill/>
          <a:ln w="9525">
            <a:noFill/>
            <a:miter lim="800000"/>
            <a:headEnd/>
            <a:tailEnd/>
          </a:ln>
        </p:spPr>
        <p:txBody>
          <a:bodyPr lIns="43175" tIns="43175" rIns="43175" bIns="43175" anchor="ctr"/>
          <a:lstStyle/>
          <a:p>
            <a:pPr algn="ctr">
              <a:lnSpc>
                <a:spcPct val="90000"/>
              </a:lnSpc>
              <a:buSzPct val="25000"/>
            </a:pPr>
            <a:r>
              <a:rPr lang="zh-TW" altLang="en-US" sz="3400" b="1">
                <a:latin typeface="微軟正黑體" panose="020B0604030504040204" pitchFamily="34" charset="-120"/>
                <a:ea typeface="微軟正黑體" panose="020B0604030504040204" pitchFamily="34" charset="-120"/>
                <a:cs typeface="Arial" charset="0"/>
                <a:sym typeface="Arial" charset="0"/>
              </a:rPr>
              <a:t>自主行動</a:t>
            </a:r>
            <a:endParaRPr lang="en-US" altLang="zh-TW" sz="3400" b="1">
              <a:latin typeface="微軟正黑體" panose="020B0604030504040204" pitchFamily="34" charset="-120"/>
              <a:ea typeface="微軟正黑體" panose="020B0604030504040204" pitchFamily="34" charset="-120"/>
              <a:cs typeface="Arial" charset="0"/>
              <a:sym typeface="Arial" charset="0"/>
            </a:endParaRPr>
          </a:p>
        </p:txBody>
      </p:sp>
      <p:sp>
        <p:nvSpPr>
          <p:cNvPr id="21" name="矩形 20"/>
          <p:cNvSpPr/>
          <p:nvPr/>
        </p:nvSpPr>
        <p:spPr>
          <a:xfrm>
            <a:off x="468313" y="4429125"/>
            <a:ext cx="8207375" cy="1016000"/>
          </a:xfrm>
          <a:prstGeom prst="rect">
            <a:avLst/>
          </a:prstGeom>
          <a:solidFill>
            <a:schemeClr val="bg1"/>
          </a:solidFill>
          <a:ln w="28575">
            <a:solidFill>
              <a:schemeClr val="bg1">
                <a:lumMod val="95000"/>
              </a:schemeClr>
            </a:solidFill>
          </a:ln>
        </p:spPr>
        <p:txBody>
          <a:bodyPr>
            <a:spAutoFit/>
          </a:bodyPr>
          <a:lstStyle/>
          <a:p>
            <a:pPr eaLnBrk="0" hangingPunct="0">
              <a:defRPr/>
            </a:pPr>
            <a:r>
              <a:rPr lang="zh-TW" altLang="zh-TW" sz="2000" dirty="0">
                <a:latin typeface="微軟正黑體" panose="020B0604030504040204" pitchFamily="34" charset="-120"/>
                <a:ea typeface="微軟正黑體" panose="020B0604030504040204" pitchFamily="34" charset="-120"/>
              </a:rPr>
              <a:t>「核心素養」是指一個人為適應現在生活及面對未來挑戰，所應具備的</a:t>
            </a:r>
            <a:r>
              <a:rPr lang="zh-TW" altLang="zh-TW" sz="2000" b="1" dirty="0">
                <a:solidFill>
                  <a:srgbClr val="FF0000"/>
                </a:solidFill>
                <a:latin typeface="微軟正黑體" panose="020B0604030504040204" pitchFamily="34" charset="-120"/>
                <a:ea typeface="微軟正黑體" panose="020B0604030504040204" pitchFamily="34" charset="-120"/>
              </a:rPr>
              <a:t>知識、能力與態度</a:t>
            </a:r>
            <a:r>
              <a:rPr lang="zh-TW" altLang="zh-TW" sz="2000" dirty="0">
                <a:latin typeface="微軟正黑體" panose="020B0604030504040204" pitchFamily="34" charset="-120"/>
                <a:ea typeface="微軟正黑體" panose="020B0604030504040204" pitchFamily="34" charset="-120"/>
              </a:rPr>
              <a:t>。「核心素養」強調學習不宜以學科知識及技能為限，而應</a:t>
            </a:r>
            <a:r>
              <a:rPr lang="zh-TW" altLang="zh-TW" sz="2000" b="1" dirty="0">
                <a:solidFill>
                  <a:srgbClr val="0000FF"/>
                </a:solidFill>
                <a:latin typeface="微軟正黑體" panose="020B0604030504040204" pitchFamily="34" charset="-120"/>
                <a:ea typeface="微軟正黑體" panose="020B0604030504040204" pitchFamily="34" charset="-120"/>
              </a:rPr>
              <a:t>關注學習與生活的結合</a:t>
            </a:r>
            <a:r>
              <a:rPr lang="zh-TW" altLang="zh-TW" sz="2000" dirty="0">
                <a:latin typeface="微軟正黑體" panose="020B0604030504040204" pitchFamily="34" charset="-120"/>
                <a:ea typeface="微軟正黑體" panose="020B0604030504040204" pitchFamily="34" charset="-120"/>
              </a:rPr>
              <a:t>，</a:t>
            </a:r>
            <a:r>
              <a:rPr lang="zh-TW" altLang="zh-TW" sz="2000" b="1" dirty="0">
                <a:solidFill>
                  <a:srgbClr val="0000FF"/>
                </a:solidFill>
                <a:latin typeface="微軟正黑體" panose="020B0604030504040204" pitchFamily="34" charset="-120"/>
                <a:ea typeface="微軟正黑體" panose="020B0604030504040204" pitchFamily="34" charset="-120"/>
              </a:rPr>
              <a:t>透過實踐力行而彰顯學習者的全人發展</a:t>
            </a:r>
            <a:endParaRPr lang="zh-TW" altLang="en-US" sz="2000" b="1" dirty="0">
              <a:solidFill>
                <a:srgbClr val="0000FF"/>
              </a:solidFill>
              <a:latin typeface="Arial" pitchFamily="34" charset="0"/>
              <a:ea typeface="新細明體" pitchFamily="18" charset="-120"/>
            </a:endParaRPr>
          </a:p>
        </p:txBody>
      </p:sp>
      <p:sp>
        <p:nvSpPr>
          <p:cNvPr id="5" name="投影片編號版面配置區 4"/>
          <p:cNvSpPr>
            <a:spLocks noGrp="1"/>
          </p:cNvSpPr>
          <p:nvPr>
            <p:ph type="sldNum" sz="quarter" idx="12"/>
          </p:nvPr>
        </p:nvSpPr>
        <p:spPr/>
        <p:txBody>
          <a:bodyPr/>
          <a:lstStyle/>
          <a:p>
            <a:pPr>
              <a:defRPr/>
            </a:pPr>
            <a:fld id="{8598CAF7-0B11-4355-B351-D1350E429BEE}" type="slidenum">
              <a:rPr lang="zh-TW" altLang="en-US" smtClean="0"/>
              <a:pPr>
                <a:defRPr/>
              </a:pPr>
              <a:t>22</a:t>
            </a:fld>
            <a:endParaRPr lang="zh-TW" altLang="en-US"/>
          </a:p>
        </p:txBody>
      </p:sp>
      <p:sp>
        <p:nvSpPr>
          <p:cNvPr id="31" name="文字方塊 30"/>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3-4</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32"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四、核心素養</a:t>
            </a:r>
          </a:p>
        </p:txBody>
      </p:sp>
    </p:spTree>
    <p:extLst>
      <p:ext uri="{BB962C8B-B14F-4D97-AF65-F5344CB8AC3E}">
        <p14:creationId xmlns:p14="http://schemas.microsoft.com/office/powerpoint/2010/main" val="233829079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0100" name="群組 7"/>
          <p:cNvGrpSpPr>
            <a:grpSpLocks/>
          </p:cNvGrpSpPr>
          <p:nvPr/>
        </p:nvGrpSpPr>
        <p:grpSpPr bwMode="auto">
          <a:xfrm>
            <a:off x="2639301" y="2365258"/>
            <a:ext cx="4133966" cy="4135343"/>
            <a:chOff x="1696373" y="267408"/>
            <a:chExt cx="4769854" cy="4769751"/>
          </a:xfrm>
        </p:grpSpPr>
        <p:sp>
          <p:nvSpPr>
            <p:cNvPr id="9" name="橢圓 8"/>
            <p:cNvSpPr/>
            <p:nvPr/>
          </p:nvSpPr>
          <p:spPr>
            <a:xfrm>
              <a:off x="1696373" y="267408"/>
              <a:ext cx="4769854" cy="4769751"/>
            </a:xfrm>
            <a:prstGeom prst="ellipse">
              <a:avLst/>
            </a:prstGeom>
            <a:solidFill>
              <a:srgbClr val="7B1FA2"/>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0" name="橢圓 4"/>
            <p:cNvSpPr/>
            <p:nvPr/>
          </p:nvSpPr>
          <p:spPr>
            <a:xfrm>
              <a:off x="2056811" y="1143582"/>
              <a:ext cx="4320497" cy="3372952"/>
            </a:xfrm>
            <a:prstGeom prst="rect">
              <a:avLst/>
            </a:prstGeom>
          </p:spPr>
          <p:style>
            <a:lnRef idx="0">
              <a:scrgbClr r="0" g="0" b="0"/>
            </a:lnRef>
            <a:fillRef idx="0">
              <a:scrgbClr r="0" g="0" b="0"/>
            </a:fillRef>
            <a:effectRef idx="0">
              <a:scrgbClr r="0" g="0" b="0"/>
            </a:effectRef>
            <a:fontRef idx="minor">
              <a:schemeClr val="lt1"/>
            </a:fontRef>
          </p:style>
          <p:txBody>
            <a:bodyPr lIns="99060" tIns="99060" rIns="99060" bIns="99060" spcCol="1270" anchor="ctr"/>
            <a:lstStyle/>
            <a:p>
              <a:pPr defTabSz="1155700" eaLnBrk="0" hangingPunct="0">
                <a:lnSpc>
                  <a:spcPct val="90000"/>
                </a:lnSpc>
                <a:spcAft>
                  <a:spcPts val="0"/>
                </a:spcAft>
                <a:defRPr/>
              </a:pPr>
              <a:r>
                <a:rPr lang="zh-TW" altLang="zh-TW" sz="2800" b="1" dirty="0">
                  <a:latin typeface="微軟正黑體" panose="020B0604030504040204" pitchFamily="34" charset="-120"/>
                  <a:ea typeface="微軟正黑體" panose="020B0604030504040204" pitchFamily="34" charset="-120"/>
                </a:rPr>
                <a:t>課綱研修具有延續性，亦需與時俱進</a:t>
              </a:r>
              <a:r>
                <a:rPr lang="zh-TW" altLang="en-US" sz="2800" b="1" dirty="0">
                  <a:latin typeface="微軟正黑體" panose="020B0604030504040204" pitchFamily="34" charset="-120"/>
                  <a:ea typeface="微軟正黑體" panose="020B0604030504040204" pitchFamily="34" charset="-120"/>
                </a:rPr>
                <a:t>。</a:t>
              </a:r>
              <a:endParaRPr lang="en-US" altLang="zh-TW" sz="2800" b="1" dirty="0">
                <a:latin typeface="微軟正黑體" panose="020B0604030504040204" pitchFamily="34" charset="-120"/>
                <a:ea typeface="微軟正黑體" panose="020B0604030504040204" pitchFamily="34" charset="-120"/>
              </a:endParaRPr>
            </a:p>
            <a:p>
              <a:pPr defTabSz="1155700" eaLnBrk="0" hangingPunct="0">
                <a:lnSpc>
                  <a:spcPct val="90000"/>
                </a:lnSpc>
                <a:spcAft>
                  <a:spcPts val="0"/>
                </a:spcAft>
                <a:defRPr/>
              </a:pPr>
              <a:r>
                <a:rPr lang="zh-TW" altLang="zh-TW" sz="2800" b="1" dirty="0">
                  <a:latin typeface="微軟正黑體" panose="020B0604030504040204" pitchFamily="34" charset="-120"/>
                  <a:ea typeface="微軟正黑體" panose="020B0604030504040204" pitchFamily="34" charset="-120"/>
                </a:rPr>
                <a:t>「素養」就似「能力」的升級進化版</a:t>
              </a:r>
              <a:r>
                <a:rPr lang="zh-TW" altLang="en-US" sz="2800" b="1" dirty="0">
                  <a:latin typeface="微軟正黑體" panose="020B0604030504040204" pitchFamily="34" charset="-120"/>
                  <a:ea typeface="微軟正黑體" panose="020B0604030504040204" pitchFamily="34" charset="-120"/>
                </a:rPr>
                <a:t>； </a:t>
              </a:r>
              <a:endParaRPr lang="en-US" altLang="zh-TW" sz="2800" b="1" dirty="0">
                <a:latin typeface="微軟正黑體" panose="020B0604030504040204" pitchFamily="34" charset="-120"/>
                <a:ea typeface="微軟正黑體" panose="020B0604030504040204" pitchFamily="34" charset="-120"/>
              </a:endParaRPr>
            </a:p>
            <a:p>
              <a:pPr defTabSz="1155700" eaLnBrk="0" hangingPunct="0">
                <a:lnSpc>
                  <a:spcPct val="90000"/>
                </a:lnSpc>
                <a:spcAft>
                  <a:spcPts val="0"/>
                </a:spcAft>
                <a:defRPr/>
              </a:pPr>
              <a:r>
                <a:rPr lang="zh-TW" altLang="en-US" sz="2800" b="1" dirty="0">
                  <a:solidFill>
                    <a:srgbClr val="FFFF00"/>
                  </a:solidFill>
                  <a:latin typeface="微軟正黑體" panose="020B0604030504040204" pitchFamily="34" charset="-120"/>
                  <a:ea typeface="微軟正黑體" panose="020B0604030504040204" pitchFamily="34" charset="-120"/>
                </a:rPr>
                <a:t>「素養」豐富與落實</a:t>
              </a:r>
              <a:r>
                <a:rPr lang="en-US" altLang="zh-TW" sz="2800" b="1" dirty="0">
                  <a:solidFill>
                    <a:srgbClr val="FFFF00"/>
                  </a:solidFill>
                  <a:latin typeface="微軟正黑體" panose="020B0604030504040204" pitchFamily="34" charset="-120"/>
                  <a:ea typeface="微軟正黑體" panose="020B0604030504040204" pitchFamily="34" charset="-120"/>
                </a:rPr>
                <a:t/>
              </a:r>
              <a:br>
                <a:rPr lang="en-US" altLang="zh-TW" sz="2800" b="1" dirty="0">
                  <a:solidFill>
                    <a:srgbClr val="FFFF00"/>
                  </a:solidFill>
                  <a:latin typeface="微軟正黑體" panose="020B0604030504040204" pitchFamily="34" charset="-120"/>
                  <a:ea typeface="微軟正黑體" panose="020B0604030504040204" pitchFamily="34" charset="-120"/>
                </a:rPr>
              </a:br>
              <a:r>
                <a:rPr lang="zh-TW" altLang="en-US" sz="2800" b="1" dirty="0">
                  <a:solidFill>
                    <a:srgbClr val="FFFF00"/>
                  </a:solidFill>
                  <a:latin typeface="微軟正黑體" panose="020B0604030504040204" pitchFamily="34" charset="-120"/>
                  <a:ea typeface="微軟正黑體" panose="020B0604030504040204" pitchFamily="34" charset="-120"/>
                </a:rPr>
                <a:t>「能力」的內涵。</a:t>
              </a:r>
              <a:endParaRPr lang="zh-TW" altLang="en-US" sz="2800" dirty="0">
                <a:solidFill>
                  <a:srgbClr val="FFFF00"/>
                </a:solidFill>
                <a:latin typeface="微軟正黑體" panose="020B0604030504040204" pitchFamily="34" charset="-120"/>
                <a:ea typeface="微軟正黑體" panose="020B0604030504040204" pitchFamily="34" charset="-120"/>
              </a:endParaRPr>
            </a:p>
          </p:txBody>
        </p:sp>
      </p:grpSp>
      <p:sp>
        <p:nvSpPr>
          <p:cNvPr id="11" name="橢圓 10"/>
          <p:cNvSpPr/>
          <p:nvPr/>
        </p:nvSpPr>
        <p:spPr>
          <a:xfrm>
            <a:off x="5322801" y="2802875"/>
            <a:ext cx="459635" cy="459635"/>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 name="橢圓 11"/>
          <p:cNvSpPr/>
          <p:nvPr/>
        </p:nvSpPr>
        <p:spPr>
          <a:xfrm>
            <a:off x="2763155" y="5798762"/>
            <a:ext cx="333029" cy="333029"/>
          </a:xfrm>
          <a:prstGeom prst="ellipse">
            <a:avLst/>
          </a:prstGeom>
        </p:spPr>
        <p:style>
          <a:lnRef idx="2">
            <a:schemeClr val="lt1">
              <a:hueOff val="0"/>
              <a:satOff val="0"/>
              <a:lumOff val="0"/>
              <a:alphaOff val="0"/>
            </a:schemeClr>
          </a:lnRef>
          <a:fillRef idx="1">
            <a:schemeClr val="accent5">
              <a:hueOff val="-827823"/>
              <a:satOff val="3318"/>
              <a:lumOff val="719"/>
              <a:alphaOff val="0"/>
            </a:schemeClr>
          </a:fillRef>
          <a:effectRef idx="0">
            <a:schemeClr val="accent5">
              <a:hueOff val="-827823"/>
              <a:satOff val="3318"/>
              <a:lumOff val="719"/>
              <a:alphaOff val="0"/>
            </a:schemeClr>
          </a:effectRef>
          <a:fontRef idx="minor">
            <a:schemeClr val="lt1"/>
          </a:fontRef>
        </p:style>
      </p:sp>
      <p:sp>
        <p:nvSpPr>
          <p:cNvPr id="13" name="橢圓 12"/>
          <p:cNvSpPr/>
          <p:nvPr/>
        </p:nvSpPr>
        <p:spPr>
          <a:xfrm>
            <a:off x="7444830" y="3800587"/>
            <a:ext cx="333029" cy="333029"/>
          </a:xfrm>
          <a:prstGeom prst="ellipse">
            <a:avLst/>
          </a:prstGeom>
        </p:spPr>
        <p:style>
          <a:lnRef idx="2">
            <a:schemeClr val="lt1">
              <a:hueOff val="0"/>
              <a:satOff val="0"/>
              <a:lumOff val="0"/>
              <a:alphaOff val="0"/>
            </a:schemeClr>
          </a:lnRef>
          <a:fillRef idx="1">
            <a:schemeClr val="accent5">
              <a:hueOff val="-1655646"/>
              <a:satOff val="6635"/>
              <a:lumOff val="1438"/>
              <a:alphaOff val="0"/>
            </a:schemeClr>
          </a:fillRef>
          <a:effectRef idx="0">
            <a:schemeClr val="accent5">
              <a:hueOff val="-1655646"/>
              <a:satOff val="6635"/>
              <a:lumOff val="1438"/>
              <a:alphaOff val="0"/>
            </a:schemeClr>
          </a:effectRef>
          <a:fontRef idx="minor">
            <a:schemeClr val="lt1"/>
          </a:fontRef>
        </p:style>
      </p:sp>
      <p:sp>
        <p:nvSpPr>
          <p:cNvPr id="14" name="橢圓 13"/>
          <p:cNvSpPr/>
          <p:nvPr/>
        </p:nvSpPr>
        <p:spPr>
          <a:xfrm>
            <a:off x="5571885" y="6111149"/>
            <a:ext cx="461012" cy="459635"/>
          </a:xfrm>
          <a:prstGeom prst="ellipse">
            <a:avLst/>
          </a:prstGeom>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sp>
      <p:sp>
        <p:nvSpPr>
          <p:cNvPr id="15" name="橢圓 14"/>
          <p:cNvSpPr/>
          <p:nvPr/>
        </p:nvSpPr>
        <p:spPr>
          <a:xfrm>
            <a:off x="4136556" y="2552415"/>
            <a:ext cx="333029" cy="333029"/>
          </a:xfrm>
          <a:prstGeom prst="ellipse">
            <a:avLst/>
          </a:prstGeom>
        </p:spPr>
        <p:style>
          <a:lnRef idx="2">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sp>
      <p:sp>
        <p:nvSpPr>
          <p:cNvPr id="16" name="橢圓 15"/>
          <p:cNvSpPr/>
          <p:nvPr/>
        </p:nvSpPr>
        <p:spPr>
          <a:xfrm>
            <a:off x="2701227" y="4278112"/>
            <a:ext cx="286240" cy="284864"/>
          </a:xfrm>
          <a:prstGeom prst="ellipse">
            <a:avLst/>
          </a:prstGeom>
          <a:solidFill>
            <a:srgbClr val="FF99FF"/>
          </a:solidFill>
        </p:spPr>
        <p:style>
          <a:lnRef idx="2">
            <a:schemeClr val="lt1">
              <a:hueOff val="0"/>
              <a:satOff val="0"/>
              <a:lumOff val="0"/>
              <a:alphaOff val="0"/>
            </a:schemeClr>
          </a:lnRef>
          <a:fillRef idx="1">
            <a:scrgbClr r="0" g="0" b="0"/>
          </a:fillRef>
          <a:effectRef idx="0">
            <a:schemeClr val="accent5">
              <a:hueOff val="-4139115"/>
              <a:satOff val="16588"/>
              <a:lumOff val="3595"/>
              <a:alphaOff val="0"/>
            </a:schemeClr>
          </a:effectRef>
          <a:fontRef idx="minor">
            <a:schemeClr val="lt1"/>
          </a:fontRef>
        </p:style>
      </p:sp>
      <p:sp>
        <p:nvSpPr>
          <p:cNvPr id="17" name="橢圓 16"/>
          <p:cNvSpPr/>
          <p:nvPr/>
        </p:nvSpPr>
        <p:spPr>
          <a:xfrm>
            <a:off x="7389784" y="4872610"/>
            <a:ext cx="308258" cy="309635"/>
          </a:xfrm>
          <a:prstGeom prst="ellipse">
            <a:avLst/>
          </a:prstGeom>
        </p:spPr>
        <p:style>
          <a:lnRef idx="2">
            <a:schemeClr val="lt1">
              <a:hueOff val="0"/>
              <a:satOff val="0"/>
              <a:lumOff val="0"/>
              <a:alphaOff val="0"/>
            </a:schemeClr>
          </a:lnRef>
          <a:fillRef idx="1">
            <a:schemeClr val="accent5">
              <a:hueOff val="-5794761"/>
              <a:satOff val="23223"/>
              <a:lumOff val="5033"/>
              <a:alphaOff val="0"/>
            </a:schemeClr>
          </a:fillRef>
          <a:effectRef idx="0">
            <a:schemeClr val="accent5">
              <a:hueOff val="-5794761"/>
              <a:satOff val="23223"/>
              <a:lumOff val="5033"/>
              <a:alphaOff val="0"/>
            </a:schemeClr>
          </a:effectRef>
          <a:fontRef idx="minor">
            <a:schemeClr val="lt1"/>
          </a:fontRef>
        </p:style>
      </p:sp>
      <p:sp>
        <p:nvSpPr>
          <p:cNvPr id="18" name="橢圓 17"/>
          <p:cNvSpPr/>
          <p:nvPr/>
        </p:nvSpPr>
        <p:spPr>
          <a:xfrm>
            <a:off x="1574158" y="4618022"/>
            <a:ext cx="831197" cy="831197"/>
          </a:xfrm>
          <a:prstGeom prst="ellipse">
            <a:avLst/>
          </a:prstGeom>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sp>
      <p:sp>
        <p:nvSpPr>
          <p:cNvPr id="19" name="橢圓 18"/>
          <p:cNvSpPr/>
          <p:nvPr/>
        </p:nvSpPr>
        <p:spPr>
          <a:xfrm>
            <a:off x="6009501" y="2365258"/>
            <a:ext cx="459635" cy="459635"/>
          </a:xfrm>
          <a:prstGeom prst="ellipse">
            <a:avLst/>
          </a:prstGeom>
        </p:spPr>
        <p:style>
          <a:lnRef idx="2">
            <a:schemeClr val="lt1">
              <a:hueOff val="0"/>
              <a:satOff val="0"/>
              <a:lumOff val="0"/>
              <a:alphaOff val="0"/>
            </a:schemeClr>
          </a:lnRef>
          <a:fillRef idx="1">
            <a:schemeClr val="accent5">
              <a:hueOff val="-8278230"/>
              <a:satOff val="33176"/>
              <a:lumOff val="7190"/>
              <a:alphaOff val="0"/>
            </a:schemeClr>
          </a:fillRef>
          <a:effectRef idx="0">
            <a:schemeClr val="accent5">
              <a:hueOff val="-8278230"/>
              <a:satOff val="33176"/>
              <a:lumOff val="7190"/>
              <a:alphaOff val="0"/>
            </a:schemeClr>
          </a:effectRef>
          <a:fontRef idx="minor">
            <a:schemeClr val="lt1"/>
          </a:fontRef>
        </p:style>
      </p:sp>
      <p:sp>
        <p:nvSpPr>
          <p:cNvPr id="20" name="橢圓 19"/>
          <p:cNvSpPr/>
          <p:nvPr/>
        </p:nvSpPr>
        <p:spPr>
          <a:xfrm>
            <a:off x="6383815" y="5361145"/>
            <a:ext cx="333029" cy="333029"/>
          </a:xfrm>
          <a:prstGeom prst="ellipse">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grpSp>
        <p:nvGrpSpPr>
          <p:cNvPr id="260111" name="群組 20"/>
          <p:cNvGrpSpPr>
            <a:grpSpLocks/>
          </p:cNvGrpSpPr>
          <p:nvPr/>
        </p:nvGrpSpPr>
        <p:grpSpPr bwMode="auto">
          <a:xfrm>
            <a:off x="6319137" y="2034981"/>
            <a:ext cx="2141295" cy="2142672"/>
            <a:chOff x="6632042" y="-3628"/>
            <a:chExt cx="2470886" cy="2471027"/>
          </a:xfrm>
        </p:grpSpPr>
        <p:sp>
          <p:nvSpPr>
            <p:cNvPr id="22" name="橢圓 21"/>
            <p:cNvSpPr/>
            <p:nvPr/>
          </p:nvSpPr>
          <p:spPr>
            <a:xfrm>
              <a:off x="6632042" y="-3628"/>
              <a:ext cx="2470886" cy="2471027"/>
            </a:xfrm>
            <a:prstGeom prst="ellipse">
              <a:avLst/>
            </a:prstGeom>
            <a:solidFill>
              <a:srgbClr val="FFE0B2"/>
            </a:solidFill>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sp>
        <p:sp>
          <p:nvSpPr>
            <p:cNvPr id="23" name="橢圓 4"/>
            <p:cNvSpPr/>
            <p:nvPr/>
          </p:nvSpPr>
          <p:spPr>
            <a:xfrm>
              <a:off x="6994100" y="358218"/>
              <a:ext cx="2030977" cy="1747335"/>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anchor="ctr"/>
            <a:lstStyle/>
            <a:p>
              <a:pPr algn="ctr" defTabSz="800100" eaLnBrk="0" hangingPunct="0">
                <a:lnSpc>
                  <a:spcPct val="90000"/>
                </a:lnSpc>
                <a:spcAft>
                  <a:spcPct val="35000"/>
                </a:spcAft>
                <a:defRPr/>
              </a:pPr>
              <a:r>
                <a:rPr lang="zh-TW" altLang="en-US" sz="1600" b="1">
                  <a:solidFill>
                    <a:srgbClr val="7030A0"/>
                  </a:solidFill>
                  <a:latin typeface="微軟正黑體" panose="020B0604030504040204" pitchFamily="34" charset="-120"/>
                  <a:ea typeface="微軟正黑體" panose="020B0604030504040204" pitchFamily="34" charset="-120"/>
                </a:rPr>
                <a:t>落實</a:t>
              </a:r>
              <a:endParaRPr lang="en-US" altLang="zh-TW" sz="1600" b="1">
                <a:solidFill>
                  <a:srgbClr val="7030A0"/>
                </a:solidFill>
                <a:latin typeface="微軟正黑體" panose="020B0604030504040204" pitchFamily="34" charset="-120"/>
                <a:ea typeface="微軟正黑體" panose="020B0604030504040204" pitchFamily="34" charset="-120"/>
              </a:endParaRPr>
            </a:p>
            <a:p>
              <a:pPr defTabSz="800100" eaLnBrk="0" hangingPunct="0">
                <a:lnSpc>
                  <a:spcPct val="90000"/>
                </a:lnSpc>
                <a:spcAft>
                  <a:spcPct val="35000"/>
                </a:spcAft>
                <a:defRPr/>
              </a:pPr>
              <a:r>
                <a:rPr lang="zh-TW" altLang="en-US" sz="1600">
                  <a:solidFill>
                    <a:schemeClr val="tx1"/>
                  </a:solidFill>
                  <a:latin typeface="微軟正黑體" panose="020B0604030504040204" pitchFamily="34" charset="-120"/>
                  <a:ea typeface="微軟正黑體" panose="020B0604030504040204" pitchFamily="34" charset="-120"/>
                </a:rPr>
                <a:t>透過總綱核心素養、領綱學習重點的設計以及配套措施等規劃，落實於課程及教學中。</a:t>
              </a:r>
              <a:endParaRPr lang="en-US" altLang="zh-TW" sz="1600">
                <a:solidFill>
                  <a:schemeClr val="tx1"/>
                </a:solidFill>
                <a:latin typeface="微軟正黑體" panose="020B0604030504040204" pitchFamily="34" charset="-120"/>
                <a:ea typeface="微軟正黑體" panose="020B0604030504040204" pitchFamily="34" charset="-120"/>
              </a:endParaRPr>
            </a:p>
            <a:p>
              <a:pPr algn="ctr" defTabSz="800100" eaLnBrk="0" hangingPunct="0">
                <a:lnSpc>
                  <a:spcPct val="90000"/>
                </a:lnSpc>
                <a:spcAft>
                  <a:spcPct val="35000"/>
                </a:spcAft>
                <a:defRPr/>
              </a:pPr>
              <a:endParaRPr lang="zh-TW" altLang="en-US" sz="1100">
                <a:solidFill>
                  <a:srgbClr val="FFFFFF"/>
                </a:solidFill>
                <a:latin typeface="微軟正黑體" panose="020B0604030504040204" pitchFamily="34" charset="-120"/>
                <a:ea typeface="微軟正黑體" panose="020B0604030504040204" pitchFamily="34" charset="-120"/>
              </a:endParaRPr>
            </a:p>
          </p:txBody>
        </p:sp>
      </p:grpSp>
      <p:grpSp>
        <p:nvGrpSpPr>
          <p:cNvPr id="260112" name="群組 23"/>
          <p:cNvGrpSpPr>
            <a:grpSpLocks/>
          </p:cNvGrpSpPr>
          <p:nvPr/>
        </p:nvGrpSpPr>
        <p:grpSpPr bwMode="auto">
          <a:xfrm>
            <a:off x="846172" y="4150130"/>
            <a:ext cx="2146800" cy="2105515"/>
            <a:chOff x="-62532" y="883184"/>
            <a:chExt cx="2476374" cy="2428786"/>
          </a:xfrm>
        </p:grpSpPr>
        <p:sp>
          <p:nvSpPr>
            <p:cNvPr id="25" name="橢圓 24"/>
            <p:cNvSpPr/>
            <p:nvPr/>
          </p:nvSpPr>
          <p:spPr>
            <a:xfrm>
              <a:off x="-62532" y="883184"/>
              <a:ext cx="2476374" cy="2428786"/>
            </a:xfrm>
            <a:prstGeom prst="ellipse">
              <a:avLst/>
            </a:prstGeom>
            <a:solidFill>
              <a:srgbClr val="C8E6C9"/>
            </a:solidFill>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26" name="橢圓 4"/>
            <p:cNvSpPr/>
            <p:nvPr/>
          </p:nvSpPr>
          <p:spPr>
            <a:xfrm>
              <a:off x="299398" y="1238771"/>
              <a:ext cx="1947764" cy="1717612"/>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anchor="ctr"/>
            <a:lstStyle/>
            <a:p>
              <a:pPr algn="ctr" defTabSz="800100" eaLnBrk="0" hangingPunct="0">
                <a:lnSpc>
                  <a:spcPct val="90000"/>
                </a:lnSpc>
                <a:spcAft>
                  <a:spcPct val="35000"/>
                </a:spcAft>
                <a:defRPr/>
              </a:pPr>
              <a:r>
                <a:rPr lang="zh-TW" altLang="en-US" sz="1600" b="1">
                  <a:solidFill>
                    <a:srgbClr val="7030A0"/>
                  </a:solidFill>
                  <a:latin typeface="微軟正黑體" panose="020B0604030504040204" pitchFamily="34" charset="-120"/>
                  <a:ea typeface="微軟正黑體" panose="020B0604030504040204" pitchFamily="34" charset="-120"/>
                </a:rPr>
                <a:t>豐富</a:t>
              </a:r>
              <a:endParaRPr lang="en-US" altLang="zh-TW" sz="1600" b="1">
                <a:solidFill>
                  <a:srgbClr val="7030A0"/>
                </a:solidFill>
                <a:latin typeface="微軟正黑體" panose="020B0604030504040204" pitchFamily="34" charset="-120"/>
                <a:ea typeface="微軟正黑體" panose="020B0604030504040204" pitchFamily="34" charset="-120"/>
              </a:endParaRPr>
            </a:p>
            <a:p>
              <a:pPr defTabSz="800100" eaLnBrk="0" hangingPunct="0">
                <a:lnSpc>
                  <a:spcPct val="90000"/>
                </a:lnSpc>
                <a:spcAft>
                  <a:spcPct val="35000"/>
                </a:spcAft>
                <a:defRPr/>
              </a:pPr>
              <a:r>
                <a:rPr lang="zh-TW" altLang="en-US" sz="1600">
                  <a:solidFill>
                    <a:schemeClr val="tx1"/>
                  </a:solidFill>
                  <a:latin typeface="微軟正黑體" panose="020B0604030504040204" pitchFamily="34" charset="-120"/>
                  <a:ea typeface="微軟正黑體" panose="020B0604030504040204" pitchFamily="34" charset="-120"/>
                </a:rPr>
                <a:t>拓展了學習主體、情意態度、情境學習、學習策略、整合活用等層面</a:t>
              </a:r>
              <a:endParaRPr lang="en-US" altLang="zh-TW" sz="1600">
                <a:solidFill>
                  <a:schemeClr val="tx1"/>
                </a:solidFill>
                <a:latin typeface="微軟正黑體" panose="020B0604030504040204" pitchFamily="34" charset="-120"/>
                <a:ea typeface="微軟正黑體" panose="020B0604030504040204" pitchFamily="34" charset="-120"/>
              </a:endParaRPr>
            </a:p>
            <a:p>
              <a:pPr algn="ctr" defTabSz="800100" eaLnBrk="0" hangingPunct="0">
                <a:lnSpc>
                  <a:spcPct val="90000"/>
                </a:lnSpc>
                <a:spcAft>
                  <a:spcPct val="35000"/>
                </a:spcAft>
                <a:defRPr/>
              </a:pPr>
              <a:endParaRPr lang="zh-TW" altLang="en-US" sz="900">
                <a:solidFill>
                  <a:schemeClr val="tx1"/>
                </a:solidFill>
                <a:latin typeface="微軟正黑體" panose="020B0604030504040204" pitchFamily="34" charset="-120"/>
                <a:ea typeface="微軟正黑體" panose="020B0604030504040204" pitchFamily="34" charset="-120"/>
              </a:endParaRPr>
            </a:p>
          </p:txBody>
        </p:sp>
      </p:grpSp>
      <p:grpSp>
        <p:nvGrpSpPr>
          <p:cNvPr id="50" name="群組 49"/>
          <p:cNvGrpSpPr/>
          <p:nvPr/>
        </p:nvGrpSpPr>
        <p:grpSpPr>
          <a:xfrm>
            <a:off x="4422321" y="1988840"/>
            <a:ext cx="527107" cy="366003"/>
            <a:chOff x="4187222" y="395028"/>
            <a:chExt cx="1944212" cy="1349989"/>
          </a:xfrm>
          <a:solidFill>
            <a:schemeClr val="bg1"/>
          </a:solidFill>
        </p:grpSpPr>
        <p:sp>
          <p:nvSpPr>
            <p:cNvPr id="51"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2"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6"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23</a:t>
            </a:fld>
            <a:endParaRPr lang="zh-TW" altLang="en-US"/>
          </a:p>
        </p:txBody>
      </p:sp>
      <p:sp>
        <p:nvSpPr>
          <p:cNvPr id="36" name="標題 2"/>
          <p:cNvSpPr txBox="1">
            <a:spLocks/>
          </p:cNvSpPr>
          <p:nvPr/>
        </p:nvSpPr>
        <p:spPr bwMode="auto">
          <a:xfrm>
            <a:off x="766763" y="192161"/>
            <a:ext cx="7909693"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lvl="0" algn="l" eaLnBrk="1" hangingPunct="1"/>
            <a:r>
              <a:rPr kumimoji="0" lang="en-US" altLang="zh-TW" sz="3600" b="1" dirty="0" smtClean="0">
                <a:solidFill>
                  <a:schemeClr val="bg1"/>
                </a:solidFill>
                <a:cs typeface="Times New Roman" pitchFamily="18" charset="0"/>
              </a:rPr>
              <a:t>4.1</a:t>
            </a:r>
            <a:r>
              <a:rPr kumimoji="0" lang="zh-TW" altLang="en-US" sz="3600" b="1" dirty="0" smtClean="0">
                <a:solidFill>
                  <a:schemeClr val="bg1"/>
                </a:solidFill>
                <a:cs typeface="Times New Roman" pitchFamily="18" charset="0"/>
              </a:rPr>
              <a:t> 素養</a:t>
            </a:r>
            <a:r>
              <a:rPr kumimoji="0" lang="zh-TW" altLang="en-US" sz="3600" b="1" smtClean="0">
                <a:solidFill>
                  <a:schemeClr val="bg1"/>
                </a:solidFill>
                <a:cs typeface="Times New Roman" pitchFamily="18" charset="0"/>
              </a:rPr>
              <a:t>教學</a:t>
            </a:r>
            <a:r>
              <a:rPr kumimoji="0" lang="en-US" altLang="zh-TW" sz="3600" b="1" smtClean="0">
                <a:solidFill>
                  <a:schemeClr val="bg1"/>
                </a:solidFill>
                <a:cs typeface="Times New Roman" pitchFamily="18" charset="0"/>
              </a:rPr>
              <a:t>-</a:t>
            </a:r>
            <a:r>
              <a:rPr kumimoji="0" lang="zh-TW" altLang="en-US" sz="3600" b="1">
                <a:solidFill>
                  <a:schemeClr val="bg1"/>
                </a:solidFill>
                <a:cs typeface="Times New Roman" pitchFamily="18" charset="0"/>
              </a:rPr>
              <a:t>能力的升級版</a:t>
            </a:r>
          </a:p>
        </p:txBody>
      </p:sp>
      <p:sp>
        <p:nvSpPr>
          <p:cNvPr id="38" name="文字方塊 37"/>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3E5F5"/>
                </a:solidFill>
              </a:rPr>
              <a:t>5-1-2</a:t>
            </a:r>
            <a:r>
              <a:rPr lang="zh-TW" altLang="en-US" sz="1200">
                <a:solidFill>
                  <a:srgbClr val="F3E5F5"/>
                </a:solidFill>
              </a:rPr>
              <a:t>   </a:t>
            </a:r>
            <a:r>
              <a:rPr lang="en-US" altLang="zh-TW" sz="1200">
                <a:solidFill>
                  <a:srgbClr val="F3E5F5"/>
                </a:solidFill>
              </a:rPr>
              <a:t>/</a:t>
            </a:r>
            <a:r>
              <a:rPr lang="zh-TW" altLang="en-US" sz="1200">
                <a:solidFill>
                  <a:srgbClr val="F3E5F5"/>
                </a:solidFill>
              </a:rPr>
              <a:t> </a:t>
            </a:r>
          </a:p>
        </p:txBody>
      </p:sp>
    </p:spTree>
    <p:extLst>
      <p:ext uri="{BB962C8B-B14F-4D97-AF65-F5344CB8AC3E}">
        <p14:creationId xmlns:p14="http://schemas.microsoft.com/office/powerpoint/2010/main" val="157102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0100"/>
                                        </p:tgtEl>
                                        <p:attrNameLst>
                                          <p:attrName>style.visibility</p:attrName>
                                        </p:attrNameLst>
                                      </p:cBhvr>
                                      <p:to>
                                        <p:strVal val="visible"/>
                                      </p:to>
                                    </p:set>
                                    <p:animEffect transition="in" filter="fade">
                                      <p:cBhvr>
                                        <p:cTn id="7" dur="500"/>
                                        <p:tgtEl>
                                          <p:spTgt spid="26010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nodeType="withEffect">
                                  <p:stCondLst>
                                    <p:cond delay="0"/>
                                  </p:stCondLst>
                                  <p:childTnLst>
                                    <p:set>
                                      <p:cBhvr>
                                        <p:cTn id="31" dur="1" fill="hold">
                                          <p:stCondLst>
                                            <p:cond delay="0"/>
                                          </p:stCondLst>
                                        </p:cTn>
                                        <p:tgtEl>
                                          <p:spTgt spid="260111"/>
                                        </p:tgtEl>
                                        <p:attrNameLst>
                                          <p:attrName>style.visibility</p:attrName>
                                        </p:attrNameLst>
                                      </p:cBhvr>
                                      <p:to>
                                        <p:strVal val="visible"/>
                                      </p:to>
                                    </p:set>
                                    <p:animEffect transition="in" filter="fade">
                                      <p:cBhvr>
                                        <p:cTn id="32" dur="500"/>
                                        <p:tgtEl>
                                          <p:spTgt spid="260111"/>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nodeType="withEffect">
                                  <p:stCondLst>
                                    <p:cond delay="0"/>
                                  </p:stCondLst>
                                  <p:childTnLst>
                                    <p:set>
                                      <p:cBhvr>
                                        <p:cTn id="41" dur="1" fill="hold">
                                          <p:stCondLst>
                                            <p:cond delay="0"/>
                                          </p:stCondLst>
                                        </p:cTn>
                                        <p:tgtEl>
                                          <p:spTgt spid="260112"/>
                                        </p:tgtEl>
                                        <p:attrNameLst>
                                          <p:attrName>style.visibility</p:attrName>
                                        </p:attrNameLst>
                                      </p:cBhvr>
                                      <p:to>
                                        <p:strVal val="visible"/>
                                      </p:to>
                                    </p:set>
                                    <p:animEffect transition="in" filter="fade">
                                      <p:cBhvr>
                                        <p:cTn id="42" dur="500"/>
                                        <p:tgtEl>
                                          <p:spTgt spid="260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群組 11"/>
          <p:cNvGrpSpPr/>
          <p:nvPr/>
        </p:nvGrpSpPr>
        <p:grpSpPr>
          <a:xfrm>
            <a:off x="2495434" y="1813312"/>
            <a:ext cx="2343396" cy="4257591"/>
            <a:chOff x="5782331" y="2263080"/>
            <a:chExt cx="2916720" cy="4404057"/>
          </a:xfrm>
        </p:grpSpPr>
        <p:sp>
          <p:nvSpPr>
            <p:cNvPr id="96" name="圓角矩形 95"/>
            <p:cNvSpPr/>
            <p:nvPr/>
          </p:nvSpPr>
          <p:spPr>
            <a:xfrm>
              <a:off x="5782331" y="2274649"/>
              <a:ext cx="2915817" cy="4392488"/>
            </a:xfrm>
            <a:prstGeom prst="roundRect">
              <a:avLst>
                <a:gd name="adj" fmla="val 3996"/>
              </a:avLst>
            </a:prstGeom>
            <a:solidFill>
              <a:srgbClr val="F9F9F9"/>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00" name="圓角化同側角落矩形 99"/>
            <p:cNvSpPr/>
            <p:nvPr/>
          </p:nvSpPr>
          <p:spPr>
            <a:xfrm>
              <a:off x="5782331" y="2263080"/>
              <a:ext cx="2916720" cy="1902967"/>
            </a:xfrm>
            <a:prstGeom prst="round2SameRect">
              <a:avLst>
                <a:gd name="adj1" fmla="val 5537"/>
                <a:gd name="adj2" fmla="val 0"/>
              </a:avLst>
            </a:prstGeom>
            <a:solidFill>
              <a:srgbClr val="FFC000"/>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6158305" y="5131795"/>
              <a:ext cx="2509803" cy="1323439"/>
            </a:xfrm>
            <a:prstGeom prst="rect">
              <a:avLst/>
            </a:prstGeom>
          </p:spPr>
          <p:txBody>
            <a:bodyPr wrap="square">
              <a:spAutoFit/>
            </a:bodyPr>
            <a:lstStyle/>
            <a:p>
              <a:r>
                <a:rPr lang="zh-TW" altLang="en-US" sz="2000">
                  <a:solidFill>
                    <a:schemeClr val="tx1">
                      <a:lumMod val="65000"/>
                      <a:lumOff val="35000"/>
                    </a:schemeClr>
                  </a:solidFill>
                  <a:latin typeface="微軟正黑體" panose="020B0604030504040204" pitchFamily="34" charset="-120"/>
                  <a:ea typeface="微軟正黑體" panose="020B0604030504040204" pitchFamily="34" charset="-120"/>
                </a:rPr>
                <a:t>視教材為權威，</a:t>
              </a:r>
              <a:endParaRPr lang="en-US" altLang="zh-TW" sz="2000">
                <a:solidFill>
                  <a:schemeClr val="tx1">
                    <a:lumMod val="65000"/>
                    <a:lumOff val="35000"/>
                  </a:schemeClr>
                </a:solidFill>
                <a:latin typeface="微軟正黑體" panose="020B0604030504040204" pitchFamily="34" charset="-120"/>
                <a:ea typeface="微軟正黑體" panose="020B0604030504040204" pitchFamily="34" charset="-120"/>
              </a:endParaRPr>
            </a:p>
            <a:p>
              <a:r>
                <a:rPr lang="zh-TW" altLang="en-US" sz="2000">
                  <a:solidFill>
                    <a:schemeClr val="tx1">
                      <a:lumMod val="65000"/>
                      <a:lumOff val="35000"/>
                    </a:schemeClr>
                  </a:solidFill>
                  <a:latin typeface="微軟正黑體" panose="020B0604030504040204" pitchFamily="34" charset="-120"/>
                  <a:ea typeface="微軟正黑體" panose="020B0604030504040204" pitchFamily="34" charset="-120"/>
                </a:rPr>
                <a:t>以學科知識的學習為主，教材內容亦是考試重點</a:t>
              </a:r>
            </a:p>
          </p:txBody>
        </p:sp>
        <p:grpSp>
          <p:nvGrpSpPr>
            <p:cNvPr id="7" name="群組 6"/>
            <p:cNvGrpSpPr/>
            <p:nvPr/>
          </p:nvGrpSpPr>
          <p:grpSpPr>
            <a:xfrm>
              <a:off x="6695131" y="2422786"/>
              <a:ext cx="1331521" cy="1623819"/>
              <a:chOff x="3906238" y="2188689"/>
              <a:chExt cx="1331521" cy="1623819"/>
            </a:xfrm>
          </p:grpSpPr>
          <p:sp>
            <p:nvSpPr>
              <p:cNvPr id="262154" name="平行四邊形 262153"/>
              <p:cNvSpPr/>
              <p:nvPr/>
            </p:nvSpPr>
            <p:spPr>
              <a:xfrm>
                <a:off x="3906238" y="2188689"/>
                <a:ext cx="1331521" cy="1623819"/>
              </a:xfrm>
              <a:prstGeom prst="parallelogram">
                <a:avLst>
                  <a:gd name="adj" fmla="val 13516"/>
                </a:avLst>
              </a:prstGeom>
              <a:solidFill>
                <a:schemeClr val="bg1">
                  <a:lumMod val="9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02" name="書卷 (垂直) 201"/>
              <p:cNvSpPr/>
              <p:nvPr/>
            </p:nvSpPr>
            <p:spPr>
              <a:xfrm>
                <a:off x="4380028" y="2316839"/>
                <a:ext cx="396232" cy="591857"/>
              </a:xfrm>
              <a:prstGeom prst="verticalScroll">
                <a:avLst/>
              </a:prstGeom>
              <a:solidFill>
                <a:srgbClr val="FFC000"/>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nvGrpSpPr>
              <p:cNvPr id="262157" name="群組 262156"/>
              <p:cNvGrpSpPr/>
              <p:nvPr/>
            </p:nvGrpSpPr>
            <p:grpSpPr>
              <a:xfrm>
                <a:off x="4067944" y="3082279"/>
                <a:ext cx="857652" cy="662634"/>
                <a:chOff x="-5077072" y="7520727"/>
                <a:chExt cx="2590487" cy="2001447"/>
              </a:xfrm>
              <a:solidFill>
                <a:srgbClr val="7030A0"/>
              </a:solidFill>
            </p:grpSpPr>
            <p:grpSp>
              <p:nvGrpSpPr>
                <p:cNvPr id="203" name="群組 202"/>
                <p:cNvGrpSpPr/>
                <p:nvPr/>
              </p:nvGrpSpPr>
              <p:grpSpPr>
                <a:xfrm>
                  <a:off x="-3720619" y="7520727"/>
                  <a:ext cx="1234034" cy="2001447"/>
                  <a:chOff x="-3122181" y="2317152"/>
                  <a:chExt cx="1234034" cy="2001447"/>
                </a:xfrm>
                <a:grpFill/>
              </p:grpSpPr>
              <p:grpSp>
                <p:nvGrpSpPr>
                  <p:cNvPr id="204" name="群組 203"/>
                  <p:cNvGrpSpPr/>
                  <p:nvPr/>
                </p:nvGrpSpPr>
                <p:grpSpPr>
                  <a:xfrm>
                    <a:off x="-3078509" y="2317152"/>
                    <a:ext cx="1190362" cy="2001447"/>
                    <a:chOff x="3457972" y="1196752"/>
                    <a:chExt cx="2895227" cy="4867968"/>
                  </a:xfrm>
                  <a:grpFill/>
                </p:grpSpPr>
                <p:sp>
                  <p:nvSpPr>
                    <p:cNvPr id="206" name="流程圖: 接點 205"/>
                    <p:cNvSpPr/>
                    <p:nvPr/>
                  </p:nvSpPr>
                  <p:spPr>
                    <a:xfrm>
                      <a:off x="4776583" y="1196752"/>
                      <a:ext cx="936104" cy="936104"/>
                    </a:xfrm>
                    <a:prstGeom prst="flowChartConnector">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7" name="圓角矩形 206"/>
                    <p:cNvSpPr/>
                    <p:nvPr/>
                  </p:nvSpPr>
                  <p:spPr>
                    <a:xfrm>
                      <a:off x="4776583" y="2240296"/>
                      <a:ext cx="1123528" cy="1708760"/>
                    </a:xfrm>
                    <a:prstGeom prst="roundRect">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8" name="圓角矩形 207"/>
                    <p:cNvSpPr/>
                    <p:nvPr/>
                  </p:nvSpPr>
                  <p:spPr>
                    <a:xfrm>
                      <a:off x="5410379" y="3544440"/>
                      <a:ext cx="489732" cy="2520280"/>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9" name="圓角矩形 208"/>
                    <p:cNvSpPr/>
                    <p:nvPr/>
                  </p:nvSpPr>
                  <p:spPr>
                    <a:xfrm>
                      <a:off x="4789175" y="3544440"/>
                      <a:ext cx="489732" cy="2520280"/>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0"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211" name="群組 210"/>
                    <p:cNvGrpSpPr/>
                    <p:nvPr/>
                  </p:nvGrpSpPr>
                  <p:grpSpPr>
                    <a:xfrm>
                      <a:off x="3457972" y="2264172"/>
                      <a:ext cx="1591573" cy="453107"/>
                      <a:chOff x="723609" y="2530960"/>
                      <a:chExt cx="1591573" cy="453107"/>
                    </a:xfrm>
                    <a:grpFill/>
                  </p:grpSpPr>
                  <p:sp>
                    <p:nvSpPr>
                      <p:cNvPr id="212" name="圓角矩形 211"/>
                      <p:cNvSpPr/>
                      <p:nvPr/>
                    </p:nvSpPr>
                    <p:spPr>
                      <a:xfrm rot="18736747">
                        <a:off x="1057956" y="2196613"/>
                        <a:ext cx="319220" cy="987913"/>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3" name="圓角矩形 212"/>
                      <p:cNvSpPr/>
                      <p:nvPr/>
                    </p:nvSpPr>
                    <p:spPr>
                      <a:xfrm rot="3984652">
                        <a:off x="1661616" y="2330500"/>
                        <a:ext cx="319220" cy="987913"/>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205" name="圓角矩形 204"/>
                  <p:cNvSpPr/>
                  <p:nvPr/>
                </p:nvSpPr>
                <p:spPr>
                  <a:xfrm rot="2915547">
                    <a:off x="-3171330" y="2588441"/>
                    <a:ext cx="144017" cy="45719"/>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214" name="群組 213"/>
                <p:cNvGrpSpPr/>
                <p:nvPr/>
              </p:nvGrpSpPr>
              <p:grpSpPr>
                <a:xfrm>
                  <a:off x="-5077072" y="7724661"/>
                  <a:ext cx="1456241" cy="1697814"/>
                  <a:chOff x="-5477424" y="2571898"/>
                  <a:chExt cx="1456241" cy="1697814"/>
                </a:xfrm>
                <a:grpFill/>
              </p:grpSpPr>
              <p:sp>
                <p:nvSpPr>
                  <p:cNvPr id="215" name="流程圖: 接點 214"/>
                  <p:cNvSpPr/>
                  <p:nvPr/>
                </p:nvSpPr>
                <p:spPr>
                  <a:xfrm>
                    <a:off x="-4930847" y="2571898"/>
                    <a:ext cx="336237" cy="336237"/>
                  </a:xfrm>
                  <a:prstGeom prst="flowChartConnector">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6" name="圓角矩形 215"/>
                  <p:cNvSpPr/>
                  <p:nvPr/>
                </p:nvSpPr>
                <p:spPr>
                  <a:xfrm>
                    <a:off x="-4972545" y="2954218"/>
                    <a:ext cx="428722" cy="652037"/>
                  </a:xfrm>
                  <a:prstGeom prst="roundRect">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7" name="圓角矩形 216"/>
                  <p:cNvSpPr/>
                  <p:nvPr/>
                </p:nvSpPr>
                <p:spPr>
                  <a:xfrm>
                    <a:off x="-4733338" y="3318505"/>
                    <a:ext cx="184835" cy="951207"/>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8" name="圓角矩形 217"/>
                  <p:cNvSpPr/>
                  <p:nvPr/>
                </p:nvSpPr>
                <p:spPr>
                  <a:xfrm>
                    <a:off x="-4968013" y="3318505"/>
                    <a:ext cx="184836" cy="951207"/>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219" name="群組 218"/>
                  <p:cNvGrpSpPr/>
                  <p:nvPr/>
                </p:nvGrpSpPr>
                <p:grpSpPr>
                  <a:xfrm flipV="1">
                    <a:off x="-5477424" y="3050366"/>
                    <a:ext cx="1456241" cy="244722"/>
                    <a:chOff x="-5477424" y="2761564"/>
                    <a:chExt cx="1456241" cy="244722"/>
                  </a:xfrm>
                  <a:grpFill/>
                </p:grpSpPr>
                <p:sp>
                  <p:nvSpPr>
                    <p:cNvPr id="220" name="圓角矩形 8"/>
                    <p:cNvSpPr/>
                    <p:nvPr/>
                  </p:nvSpPr>
                  <p:spPr>
                    <a:xfrm rot="18586790" flipH="1" flipV="1">
                      <a:off x="-5223994" y="2516163"/>
                      <a:ext cx="236693" cy="743553"/>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21" name="圓角矩形 8"/>
                    <p:cNvSpPr/>
                    <p:nvPr/>
                  </p:nvSpPr>
                  <p:spPr>
                    <a:xfrm rot="3013210" flipV="1">
                      <a:off x="-4511306" y="2508134"/>
                      <a:ext cx="236693" cy="743553"/>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cxnSp>
            <p:nvCxnSpPr>
              <p:cNvPr id="257" name="直線接點 256"/>
              <p:cNvCxnSpPr/>
              <p:nvPr/>
            </p:nvCxnSpPr>
            <p:spPr>
              <a:xfrm>
                <a:off x="4002787" y="3008225"/>
                <a:ext cx="1190010" cy="0"/>
              </a:xfrm>
              <a:prstGeom prst="line">
                <a:avLst/>
              </a:prstGeom>
              <a:ln w="38100">
                <a:solidFill>
                  <a:srgbClr val="7030A0"/>
                </a:solidFill>
                <a:prstDash val="solid"/>
              </a:ln>
            </p:spPr>
            <p:style>
              <a:lnRef idx="1">
                <a:schemeClr val="accent1"/>
              </a:lnRef>
              <a:fillRef idx="0">
                <a:schemeClr val="accent1"/>
              </a:fillRef>
              <a:effectRef idx="0">
                <a:schemeClr val="accent1"/>
              </a:effectRef>
              <a:fontRef idx="minor">
                <a:schemeClr val="tx1"/>
              </a:fontRef>
            </p:style>
          </p:cxnSp>
        </p:grpSp>
        <p:sp>
          <p:nvSpPr>
            <p:cNvPr id="265" name="矩形 264"/>
            <p:cNvSpPr/>
            <p:nvPr/>
          </p:nvSpPr>
          <p:spPr>
            <a:xfrm>
              <a:off x="6699742" y="4368898"/>
              <a:ext cx="1415772" cy="461665"/>
            </a:xfrm>
            <a:prstGeom prst="rect">
              <a:avLst/>
            </a:prstGeom>
          </p:spPr>
          <p:txBody>
            <a:bodyPr wrap="none">
              <a:spAutoFit/>
            </a:bodyPr>
            <a:lstStyle/>
            <a:p>
              <a:pPr algn="ctr"/>
              <a:r>
                <a:rPr lang="zh-TW" altLang="en-US" sz="2400" b="1">
                  <a:solidFill>
                    <a:schemeClr val="tx1">
                      <a:lumMod val="65000"/>
                      <a:lumOff val="35000"/>
                    </a:schemeClr>
                  </a:solidFill>
                  <a:latin typeface="微軟正黑體" panose="020B0604030504040204" pitchFamily="34" charset="-120"/>
                  <a:ea typeface="微軟正黑體" panose="020B0604030504040204" pitchFamily="34" charset="-120"/>
                </a:rPr>
                <a:t>內容導向</a:t>
              </a:r>
              <a:endParaRPr lang="en-US" altLang="zh-TW" sz="2400" b="1">
                <a:solidFill>
                  <a:schemeClr val="tx1">
                    <a:lumMod val="65000"/>
                    <a:lumOff val="35000"/>
                  </a:schemeClr>
                </a:solidFill>
                <a:latin typeface="微軟正黑體" panose="020B0604030504040204" pitchFamily="34" charset="-120"/>
                <a:ea typeface="微軟正黑體" panose="020B0604030504040204" pitchFamily="34" charset="-120"/>
              </a:endParaRPr>
            </a:p>
          </p:txBody>
        </p:sp>
        <p:cxnSp>
          <p:nvCxnSpPr>
            <p:cNvPr id="104" name="直線接點 103"/>
            <p:cNvCxnSpPr/>
            <p:nvPr/>
          </p:nvCxnSpPr>
          <p:spPr>
            <a:xfrm flipV="1">
              <a:off x="6144482" y="4950947"/>
              <a:ext cx="2509999" cy="2423"/>
            </a:xfrm>
            <a:prstGeom prst="line">
              <a:avLst/>
            </a:prstGeom>
            <a:ln w="381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1" name="群組 10"/>
          <p:cNvGrpSpPr/>
          <p:nvPr/>
        </p:nvGrpSpPr>
        <p:grpSpPr>
          <a:xfrm>
            <a:off x="71541" y="1781652"/>
            <a:ext cx="2389128" cy="4289251"/>
            <a:chOff x="337072" y="2258607"/>
            <a:chExt cx="2915817" cy="4392488"/>
          </a:xfrm>
        </p:grpSpPr>
        <p:sp>
          <p:nvSpPr>
            <p:cNvPr id="97" name="圓角矩形 96"/>
            <p:cNvSpPr/>
            <p:nvPr/>
          </p:nvSpPr>
          <p:spPr>
            <a:xfrm>
              <a:off x="337072" y="2258607"/>
              <a:ext cx="2915817" cy="4392488"/>
            </a:xfrm>
            <a:prstGeom prst="roundRect">
              <a:avLst>
                <a:gd name="adj" fmla="val 3996"/>
              </a:avLst>
            </a:prstGeom>
            <a:solidFill>
              <a:srgbClr val="F9F9F9"/>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9" name="圓角化同側角落矩形 98"/>
            <p:cNvSpPr/>
            <p:nvPr/>
          </p:nvSpPr>
          <p:spPr>
            <a:xfrm>
              <a:off x="345617" y="2269581"/>
              <a:ext cx="2900985" cy="1929474"/>
            </a:xfrm>
            <a:prstGeom prst="round2SameRect">
              <a:avLst>
                <a:gd name="adj1" fmla="val 5537"/>
                <a:gd name="adj2" fmla="val 0"/>
              </a:avLst>
            </a:prstGeom>
            <a:solidFill>
              <a:srgbClr val="00B0F0"/>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6" name="矩形 5"/>
            <p:cNvSpPr/>
            <p:nvPr/>
          </p:nvSpPr>
          <p:spPr>
            <a:xfrm>
              <a:off x="501165" y="5131795"/>
              <a:ext cx="2646434" cy="1323439"/>
            </a:xfrm>
            <a:prstGeom prst="rect">
              <a:avLst/>
            </a:prstGeom>
          </p:spPr>
          <p:txBody>
            <a:bodyPr wrap="square">
              <a:spAutoFit/>
            </a:bodyPr>
            <a:lstStyle/>
            <a:p>
              <a:r>
                <a:rPr lang="zh-TW" altLang="en-US" sz="2000">
                  <a:solidFill>
                    <a:schemeClr val="tx1">
                      <a:lumMod val="65000"/>
                      <a:lumOff val="35000"/>
                    </a:schemeClr>
                  </a:solidFill>
                  <a:latin typeface="微軟正黑體" panose="020B0604030504040204" pitchFamily="34" charset="-120"/>
                  <a:ea typeface="微軟正黑體" panose="020B0604030504040204" pitchFamily="34" charset="-120"/>
                </a:rPr>
                <a:t>教師是教學權威，</a:t>
              </a:r>
            </a:p>
            <a:p>
              <a:r>
                <a:rPr lang="zh-TW" altLang="en-US" sz="2000">
                  <a:solidFill>
                    <a:schemeClr val="tx1">
                      <a:lumMod val="65000"/>
                      <a:lumOff val="35000"/>
                    </a:schemeClr>
                  </a:solidFill>
                  <a:latin typeface="微軟正黑體" panose="020B0604030504040204" pitchFamily="34" charset="-120"/>
                  <a:ea typeface="微軟正黑體" panose="020B0604030504040204" pitchFamily="34" charset="-120"/>
                </a:rPr>
                <a:t>教學過程中，以教師的講授為主，較少與學生互動</a:t>
              </a:r>
            </a:p>
          </p:txBody>
        </p:sp>
        <p:grpSp>
          <p:nvGrpSpPr>
            <p:cNvPr id="5" name="群組 4"/>
            <p:cNvGrpSpPr/>
            <p:nvPr/>
          </p:nvGrpSpPr>
          <p:grpSpPr>
            <a:xfrm>
              <a:off x="1080007" y="2422786"/>
              <a:ext cx="1190010" cy="1653390"/>
              <a:chOff x="971600" y="2132856"/>
              <a:chExt cx="1190010" cy="1653390"/>
            </a:xfrm>
          </p:grpSpPr>
          <p:sp>
            <p:nvSpPr>
              <p:cNvPr id="262153" name="圓角化同側角落矩形 262152"/>
              <p:cNvSpPr/>
              <p:nvPr/>
            </p:nvSpPr>
            <p:spPr>
              <a:xfrm>
                <a:off x="992005" y="2132856"/>
                <a:ext cx="1169605" cy="1653390"/>
              </a:xfrm>
              <a:prstGeom prst="round2SameRect">
                <a:avLst>
                  <a:gd name="adj1" fmla="val 50000"/>
                  <a:gd name="adj2" fmla="val 0"/>
                </a:avLst>
              </a:prstGeom>
              <a:solidFill>
                <a:schemeClr val="bg1">
                  <a:lumMod val="95000"/>
                </a:schemeClr>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nvGrpSpPr>
              <p:cNvPr id="262156" name="群組 262155"/>
              <p:cNvGrpSpPr/>
              <p:nvPr/>
            </p:nvGrpSpPr>
            <p:grpSpPr>
              <a:xfrm>
                <a:off x="1137999" y="3139700"/>
                <a:ext cx="839164" cy="558452"/>
                <a:chOff x="-4782505" y="2760533"/>
                <a:chExt cx="2554366" cy="1699897"/>
              </a:xfrm>
              <a:solidFill>
                <a:srgbClr val="7030A0"/>
              </a:solidFill>
            </p:grpSpPr>
            <p:grpSp>
              <p:nvGrpSpPr>
                <p:cNvPr id="262152" name="群組 262151"/>
                <p:cNvGrpSpPr/>
                <p:nvPr/>
              </p:nvGrpSpPr>
              <p:grpSpPr>
                <a:xfrm>
                  <a:off x="-4782505" y="2760533"/>
                  <a:ext cx="1456241" cy="1697814"/>
                  <a:chOff x="-5477424" y="2571898"/>
                  <a:chExt cx="1456241" cy="1697814"/>
                </a:xfrm>
                <a:grpFill/>
              </p:grpSpPr>
              <p:sp>
                <p:nvSpPr>
                  <p:cNvPr id="171" name="流程圖: 接點 170"/>
                  <p:cNvSpPr/>
                  <p:nvPr/>
                </p:nvSpPr>
                <p:spPr>
                  <a:xfrm>
                    <a:off x="-4930847" y="2571898"/>
                    <a:ext cx="336237" cy="336237"/>
                  </a:xfrm>
                  <a:prstGeom prst="flowChartConnector">
                    <a:avLst/>
                  </a:pr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2" name="圓角矩形 171"/>
                  <p:cNvSpPr/>
                  <p:nvPr/>
                </p:nvSpPr>
                <p:spPr>
                  <a:xfrm>
                    <a:off x="-4972545" y="2954218"/>
                    <a:ext cx="428722" cy="652037"/>
                  </a:xfrm>
                  <a:prstGeom prst="roundRect">
                    <a:avLst/>
                  </a:pr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3" name="圓角矩形 172"/>
                  <p:cNvSpPr/>
                  <p:nvPr/>
                </p:nvSpPr>
                <p:spPr>
                  <a:xfrm>
                    <a:off x="-4733338" y="3318505"/>
                    <a:ext cx="184835" cy="951207"/>
                  </a:xfrm>
                  <a:prstGeom prst="roundRect">
                    <a:avLst>
                      <a:gd name="adj" fmla="val 50000"/>
                    </a:avLst>
                  </a:pr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4" name="圓角矩形 173"/>
                  <p:cNvSpPr/>
                  <p:nvPr/>
                </p:nvSpPr>
                <p:spPr>
                  <a:xfrm>
                    <a:off x="-4968013" y="3318505"/>
                    <a:ext cx="184836" cy="951207"/>
                  </a:xfrm>
                  <a:prstGeom prst="roundRect">
                    <a:avLst>
                      <a:gd name="adj" fmla="val 50000"/>
                    </a:avLst>
                  </a:pr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262151" name="群組 262150"/>
                  <p:cNvGrpSpPr/>
                  <p:nvPr/>
                </p:nvGrpSpPr>
                <p:grpSpPr>
                  <a:xfrm flipV="1">
                    <a:off x="-5477424" y="3050366"/>
                    <a:ext cx="1456241" cy="244722"/>
                    <a:chOff x="-5477424" y="2761564"/>
                    <a:chExt cx="1456241" cy="244722"/>
                  </a:xfrm>
                  <a:grpFill/>
                </p:grpSpPr>
                <p:sp>
                  <p:nvSpPr>
                    <p:cNvPr id="175" name="圓角矩形 8"/>
                    <p:cNvSpPr/>
                    <p:nvPr/>
                  </p:nvSpPr>
                  <p:spPr>
                    <a:xfrm rot="18586790" flipH="1" flipV="1">
                      <a:off x="-5223994" y="2516163"/>
                      <a:ext cx="236693" cy="743553"/>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6" name="圓角矩形 8"/>
                    <p:cNvSpPr/>
                    <p:nvPr/>
                  </p:nvSpPr>
                  <p:spPr>
                    <a:xfrm rot="3013210" flipV="1">
                      <a:off x="-4511306" y="2508134"/>
                      <a:ext cx="236693" cy="743553"/>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262146" name="書卷 (垂直) 262145"/>
                <p:cNvSpPr/>
                <p:nvPr/>
              </p:nvSpPr>
              <p:spPr>
                <a:xfrm>
                  <a:off x="-3325963" y="2820595"/>
                  <a:ext cx="1097824" cy="1639835"/>
                </a:xfrm>
                <a:prstGeom prst="verticalScroll">
                  <a:avLst/>
                </a:prstGeom>
                <a:solidFill>
                  <a:schemeClr val="bg1">
                    <a:lumMod val="75000"/>
                  </a:schemeClr>
                </a:solidFill>
                <a:ln>
                  <a:solidFill>
                    <a:schemeClr val="bg1">
                      <a:lumMod val="8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262148" name="群組 262147"/>
              <p:cNvGrpSpPr/>
              <p:nvPr/>
            </p:nvGrpSpPr>
            <p:grpSpPr>
              <a:xfrm>
                <a:off x="1287794" y="2248536"/>
                <a:ext cx="445393" cy="722371"/>
                <a:chOff x="-3122181" y="2317152"/>
                <a:chExt cx="1234034" cy="2001447"/>
              </a:xfrm>
              <a:solidFill>
                <a:srgbClr val="00B0F0"/>
              </a:solidFill>
            </p:grpSpPr>
            <p:grpSp>
              <p:nvGrpSpPr>
                <p:cNvPr id="33" name="群組 32"/>
                <p:cNvGrpSpPr/>
                <p:nvPr/>
              </p:nvGrpSpPr>
              <p:grpSpPr>
                <a:xfrm>
                  <a:off x="-3078509" y="2317152"/>
                  <a:ext cx="1190362" cy="2001447"/>
                  <a:chOff x="3457972" y="1196752"/>
                  <a:chExt cx="2895227" cy="4867968"/>
                </a:xfrm>
                <a:grpFill/>
              </p:grpSpPr>
              <p:sp>
                <p:nvSpPr>
                  <p:cNvPr id="34" name="流程圖: 接點 33"/>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5" name="圓角矩形 34"/>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6" name="圓角矩形 35"/>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7" name="圓角矩形 36"/>
                  <p:cNvSpPr/>
                  <p:nvPr/>
                </p:nvSpPr>
                <p:spPr>
                  <a:xfrm>
                    <a:off x="4789175"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8"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39" name="群組 38"/>
                  <p:cNvGrpSpPr/>
                  <p:nvPr/>
                </p:nvGrpSpPr>
                <p:grpSpPr>
                  <a:xfrm>
                    <a:off x="3457972" y="2264172"/>
                    <a:ext cx="1591573" cy="453107"/>
                    <a:chOff x="723609" y="2530960"/>
                    <a:chExt cx="1591573" cy="453107"/>
                  </a:xfrm>
                  <a:grpFill/>
                </p:grpSpPr>
                <p:sp>
                  <p:nvSpPr>
                    <p:cNvPr id="40" name="圓角矩形 39"/>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1" name="圓角矩形 40"/>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262147" name="圓角矩形 262146"/>
                <p:cNvSpPr/>
                <p:nvPr/>
              </p:nvSpPr>
              <p:spPr>
                <a:xfrm rot="2915547">
                  <a:off x="-3171330" y="2588441"/>
                  <a:ext cx="144017" cy="45719"/>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cxnSp>
            <p:nvCxnSpPr>
              <p:cNvPr id="262159" name="直線接點 262158"/>
              <p:cNvCxnSpPr/>
              <p:nvPr/>
            </p:nvCxnSpPr>
            <p:spPr>
              <a:xfrm>
                <a:off x="971600" y="3057722"/>
                <a:ext cx="1190010" cy="0"/>
              </a:xfrm>
              <a:prstGeom prst="line">
                <a:avLst/>
              </a:prstGeom>
              <a:ln w="38100">
                <a:solidFill>
                  <a:srgbClr val="7030A0"/>
                </a:solidFill>
                <a:prstDash val="solid"/>
              </a:ln>
            </p:spPr>
            <p:style>
              <a:lnRef idx="1">
                <a:schemeClr val="accent1"/>
              </a:lnRef>
              <a:fillRef idx="0">
                <a:schemeClr val="accent1"/>
              </a:fillRef>
              <a:effectRef idx="0">
                <a:schemeClr val="accent1"/>
              </a:effectRef>
              <a:fontRef idx="minor">
                <a:schemeClr val="tx1"/>
              </a:fontRef>
            </p:style>
          </p:cxnSp>
        </p:grpSp>
        <p:sp>
          <p:nvSpPr>
            <p:cNvPr id="262172" name="矩形 262171"/>
            <p:cNvSpPr/>
            <p:nvPr/>
          </p:nvSpPr>
          <p:spPr>
            <a:xfrm>
              <a:off x="1010021" y="4368898"/>
              <a:ext cx="1415772" cy="461665"/>
            </a:xfrm>
            <a:prstGeom prst="rect">
              <a:avLst/>
            </a:prstGeom>
          </p:spPr>
          <p:txBody>
            <a:bodyPr wrap="none">
              <a:spAutoFit/>
            </a:bodyPr>
            <a:lstStyle/>
            <a:p>
              <a:pPr algn="ctr"/>
              <a:r>
                <a:rPr lang="zh-TW" altLang="en-US" sz="2400" b="1">
                  <a:solidFill>
                    <a:schemeClr val="tx1">
                      <a:lumMod val="65000"/>
                      <a:lumOff val="35000"/>
                    </a:schemeClr>
                  </a:solidFill>
                  <a:latin typeface="微軟正黑體" panose="020B0604030504040204" pitchFamily="34" charset="-120"/>
                  <a:ea typeface="微軟正黑體" panose="020B0604030504040204" pitchFamily="34" charset="-120"/>
                </a:rPr>
                <a:t>傳統導向</a:t>
              </a:r>
              <a:endParaRPr lang="en-US" altLang="zh-TW" sz="2400" b="1">
                <a:solidFill>
                  <a:schemeClr val="tx1">
                    <a:lumMod val="65000"/>
                    <a:lumOff val="35000"/>
                  </a:schemeClr>
                </a:solidFill>
                <a:latin typeface="微軟正黑體" panose="020B0604030504040204" pitchFamily="34" charset="-120"/>
                <a:ea typeface="微軟正黑體" panose="020B0604030504040204" pitchFamily="34" charset="-120"/>
              </a:endParaRPr>
            </a:p>
          </p:txBody>
        </p:sp>
        <p:cxnSp>
          <p:nvCxnSpPr>
            <p:cNvPr id="103" name="直線接點 102"/>
            <p:cNvCxnSpPr/>
            <p:nvPr/>
          </p:nvCxnSpPr>
          <p:spPr>
            <a:xfrm flipV="1">
              <a:off x="402053" y="4946497"/>
              <a:ext cx="2509999" cy="2423"/>
            </a:xfrm>
            <a:prstGeom prst="line">
              <a:avLst/>
            </a:prstGeom>
            <a:ln w="381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4" name="投影片編號版面配置區 3"/>
          <p:cNvSpPr>
            <a:spLocks noGrp="1"/>
          </p:cNvSpPr>
          <p:nvPr>
            <p:ph type="sldNum" sz="quarter" idx="12"/>
          </p:nvPr>
        </p:nvSpPr>
        <p:spPr/>
        <p:txBody>
          <a:bodyPr/>
          <a:lstStyle/>
          <a:p>
            <a:pPr>
              <a:defRPr/>
            </a:pPr>
            <a:fld id="{8598CAF7-0B11-4355-B351-D1350E429BEE}" type="slidenum">
              <a:rPr lang="zh-TW" altLang="en-US" smtClean="0"/>
              <a:pPr>
                <a:defRPr/>
              </a:pPr>
              <a:t>24</a:t>
            </a:fld>
            <a:endParaRPr lang="zh-TW" altLang="en-US"/>
          </a:p>
        </p:txBody>
      </p:sp>
      <p:sp>
        <p:nvSpPr>
          <p:cNvPr id="98" name="標題 2"/>
          <p:cNvSpPr txBox="1">
            <a:spLocks/>
          </p:cNvSpPr>
          <p:nvPr/>
        </p:nvSpPr>
        <p:spPr bwMode="auto">
          <a:xfrm>
            <a:off x="766763" y="192161"/>
            <a:ext cx="7909693"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en-US" altLang="zh-TW" sz="3600" b="1" dirty="0" smtClean="0">
                <a:solidFill>
                  <a:schemeClr val="bg1"/>
                </a:solidFill>
                <a:cs typeface="Times New Roman" pitchFamily="18" charset="0"/>
              </a:rPr>
              <a:t>4.2</a:t>
            </a:r>
            <a:r>
              <a:rPr kumimoji="0" lang="zh-TW" altLang="en-US" sz="3600" b="1" dirty="0" smtClean="0">
                <a:solidFill>
                  <a:schemeClr val="bg1"/>
                </a:solidFill>
                <a:cs typeface="Times New Roman" pitchFamily="18" charset="0"/>
              </a:rPr>
              <a:t>  素養</a:t>
            </a:r>
            <a:r>
              <a:rPr kumimoji="0" lang="zh-TW" altLang="en-US" sz="3600" b="1" smtClean="0">
                <a:solidFill>
                  <a:schemeClr val="bg1"/>
                </a:solidFill>
                <a:cs typeface="Times New Roman" pitchFamily="18" charset="0"/>
              </a:rPr>
              <a:t>教學</a:t>
            </a:r>
            <a:r>
              <a:rPr kumimoji="0" lang="en-US" altLang="zh-TW" sz="3600" b="1" smtClean="0">
                <a:solidFill>
                  <a:schemeClr val="bg1"/>
                </a:solidFill>
                <a:cs typeface="Times New Roman" pitchFamily="18" charset="0"/>
              </a:rPr>
              <a:t>-</a:t>
            </a:r>
            <a:r>
              <a:rPr kumimoji="0" lang="zh-TW" altLang="en-US" sz="3600" b="1">
                <a:solidFill>
                  <a:schemeClr val="bg1"/>
                </a:solidFill>
                <a:cs typeface="Times New Roman" pitchFamily="18" charset="0"/>
              </a:rPr>
              <a:t>教師教學的</a:t>
            </a:r>
            <a:r>
              <a:rPr kumimoji="0" lang="zh-TW" altLang="en-US" sz="3600" b="1" smtClean="0">
                <a:solidFill>
                  <a:schemeClr val="bg1"/>
                </a:solidFill>
                <a:cs typeface="Times New Roman" pitchFamily="18" charset="0"/>
              </a:rPr>
              <a:t>改變</a:t>
            </a:r>
            <a:endParaRPr kumimoji="0" lang="zh-TW" altLang="en-US" sz="3600" b="1">
              <a:solidFill>
                <a:schemeClr val="bg1"/>
              </a:solidFill>
              <a:cs typeface="Times New Roman" pitchFamily="18" charset="0"/>
            </a:endParaRPr>
          </a:p>
        </p:txBody>
      </p:sp>
      <p:sp>
        <p:nvSpPr>
          <p:cNvPr id="101" name="文字方塊 100"/>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3E5F5"/>
                </a:solidFill>
              </a:rPr>
              <a:t>5-1-2.1</a:t>
            </a:r>
            <a:r>
              <a:rPr lang="zh-TW" altLang="en-US" sz="1200">
                <a:solidFill>
                  <a:srgbClr val="F3E5F5"/>
                </a:solidFill>
              </a:rPr>
              <a:t>   </a:t>
            </a:r>
            <a:r>
              <a:rPr lang="en-US" altLang="zh-TW" sz="1200">
                <a:solidFill>
                  <a:srgbClr val="F3E5F5"/>
                </a:solidFill>
              </a:rPr>
              <a:t>/</a:t>
            </a:r>
            <a:r>
              <a:rPr lang="zh-TW" altLang="en-US" sz="1200">
                <a:solidFill>
                  <a:srgbClr val="F3E5F5"/>
                </a:solidFill>
              </a:rPr>
              <a:t> </a:t>
            </a:r>
          </a:p>
        </p:txBody>
      </p:sp>
      <p:grpSp>
        <p:nvGrpSpPr>
          <p:cNvPr id="13" name="群組 12"/>
          <p:cNvGrpSpPr/>
          <p:nvPr/>
        </p:nvGrpSpPr>
        <p:grpSpPr>
          <a:xfrm>
            <a:off x="4884027" y="1157843"/>
            <a:ext cx="4245925" cy="5626552"/>
            <a:chOff x="3011164" y="2132857"/>
            <a:chExt cx="3081657" cy="4612305"/>
          </a:xfrm>
        </p:grpSpPr>
        <p:sp>
          <p:nvSpPr>
            <p:cNvPr id="2" name="圓角矩形 1"/>
            <p:cNvSpPr/>
            <p:nvPr/>
          </p:nvSpPr>
          <p:spPr>
            <a:xfrm>
              <a:off x="3011164" y="2132857"/>
              <a:ext cx="3061736" cy="4612305"/>
            </a:xfrm>
            <a:prstGeom prst="roundRect">
              <a:avLst>
                <a:gd name="adj" fmla="val 3996"/>
              </a:avLst>
            </a:prstGeom>
            <a:solidFill>
              <a:schemeClr val="bg1"/>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5" name="矩形 14"/>
            <p:cNvSpPr/>
            <p:nvPr/>
          </p:nvSpPr>
          <p:spPr>
            <a:xfrm>
              <a:off x="3330472" y="5032250"/>
              <a:ext cx="2618120" cy="1060082"/>
            </a:xfrm>
            <a:prstGeom prst="rect">
              <a:avLst/>
            </a:prstGeom>
          </p:spPr>
          <p:txBody>
            <a:bodyPr wrap="square">
              <a:spAutoFit/>
            </a:bodyPr>
            <a:lstStyle/>
            <a:p>
              <a:r>
                <a:rPr lang="zh-TW" altLang="en-US" sz="3200" b="1">
                  <a:latin typeface="微軟正黑體" panose="020B0604030504040204" pitchFamily="34" charset="-120"/>
                  <a:ea typeface="微軟正黑體" panose="020B0604030504040204" pitchFamily="34" charset="-120"/>
                </a:rPr>
                <a:t>學生為學習主體，</a:t>
              </a:r>
              <a:r>
                <a:rPr lang="en-US" altLang="zh-TW" sz="3200" b="1">
                  <a:latin typeface="微軟正黑體" panose="020B0604030504040204" pitchFamily="34" charset="-120"/>
                  <a:ea typeface="微軟正黑體" panose="020B0604030504040204" pitchFamily="34" charset="-120"/>
                </a:rPr>
                <a:t/>
              </a:r>
              <a:br>
                <a:rPr lang="en-US" altLang="zh-TW" sz="3200" b="1">
                  <a:latin typeface="微軟正黑體" panose="020B0604030504040204" pitchFamily="34" charset="-120"/>
                  <a:ea typeface="微軟正黑體" panose="020B0604030504040204" pitchFamily="34" charset="-120"/>
                </a:rPr>
              </a:br>
              <a:r>
                <a:rPr lang="zh-TW" altLang="en-US" sz="3200" b="1">
                  <a:latin typeface="微軟正黑體" panose="020B0604030504040204" pitchFamily="34" charset="-120"/>
                  <a:ea typeface="微軟正黑體" panose="020B0604030504040204" pitchFamily="34" charset="-120"/>
                </a:rPr>
                <a:t>以全人養成為理念，素養導向是能力導向的升級進化版</a:t>
              </a:r>
            </a:p>
          </p:txBody>
        </p:sp>
        <p:sp>
          <p:nvSpPr>
            <p:cNvPr id="266" name="矩形 265"/>
            <p:cNvSpPr/>
            <p:nvPr/>
          </p:nvSpPr>
          <p:spPr>
            <a:xfrm>
              <a:off x="3841580" y="4529824"/>
              <a:ext cx="1415772" cy="461665"/>
            </a:xfrm>
            <a:prstGeom prst="rect">
              <a:avLst/>
            </a:prstGeom>
          </p:spPr>
          <p:txBody>
            <a:bodyPr wrap="none">
              <a:spAutoFit/>
            </a:bodyPr>
            <a:lstStyle/>
            <a:p>
              <a:pPr algn="ctr"/>
              <a:r>
                <a:rPr lang="zh-TW" altLang="en-US" sz="2400" b="1">
                  <a:latin typeface="微軟正黑體" panose="020B0604030504040204" pitchFamily="34" charset="-120"/>
                  <a:ea typeface="微軟正黑體" panose="020B0604030504040204" pitchFamily="34" charset="-120"/>
                </a:rPr>
                <a:t>素養導向</a:t>
              </a:r>
              <a:endParaRPr lang="en-US" altLang="zh-TW" sz="2400" b="1">
                <a:latin typeface="微軟正黑體" panose="020B0604030504040204" pitchFamily="34" charset="-120"/>
                <a:ea typeface="微軟正黑體" panose="020B0604030504040204" pitchFamily="34" charset="-120"/>
              </a:endParaRPr>
            </a:p>
          </p:txBody>
        </p:sp>
        <p:sp>
          <p:nvSpPr>
            <p:cNvPr id="3" name="圓角化同側角落矩形 2"/>
            <p:cNvSpPr/>
            <p:nvPr/>
          </p:nvSpPr>
          <p:spPr>
            <a:xfrm>
              <a:off x="3029598" y="2142873"/>
              <a:ext cx="3063223" cy="2235960"/>
            </a:xfrm>
            <a:prstGeom prst="round2SameRect">
              <a:avLst>
                <a:gd name="adj1" fmla="val 5537"/>
                <a:gd name="adj2" fmla="val 0"/>
              </a:avLst>
            </a:prstGeom>
            <a:solidFill>
              <a:srgbClr val="FF0066"/>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nvGrpSpPr>
            <p:cNvPr id="8" name="群組 7"/>
            <p:cNvGrpSpPr/>
            <p:nvPr/>
          </p:nvGrpSpPr>
          <p:grpSpPr>
            <a:xfrm>
              <a:off x="3776363" y="2581983"/>
              <a:ext cx="1531338" cy="1531338"/>
              <a:chOff x="6588224" y="2260697"/>
              <a:chExt cx="1531338" cy="1531338"/>
            </a:xfrm>
          </p:grpSpPr>
          <p:sp>
            <p:nvSpPr>
              <p:cNvPr id="262155" name="橢圓 262154"/>
              <p:cNvSpPr/>
              <p:nvPr/>
            </p:nvSpPr>
            <p:spPr>
              <a:xfrm>
                <a:off x="6588224" y="2260697"/>
                <a:ext cx="1531338" cy="1531338"/>
              </a:xfrm>
              <a:prstGeom prst="ellipse">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23" name="書卷 (垂直) 222"/>
              <p:cNvSpPr/>
              <p:nvPr/>
            </p:nvSpPr>
            <p:spPr>
              <a:xfrm rot="16200000" flipH="1">
                <a:off x="7013704" y="3002551"/>
                <a:ext cx="396232" cy="591857"/>
              </a:xfrm>
              <a:prstGeom prst="verticalScroll">
                <a:avLst/>
              </a:prstGeom>
              <a:solidFill>
                <a:srgbClr val="FFC000"/>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nvGrpSpPr>
              <p:cNvPr id="262150" name="群組 262149"/>
              <p:cNvGrpSpPr/>
              <p:nvPr/>
            </p:nvGrpSpPr>
            <p:grpSpPr>
              <a:xfrm>
                <a:off x="7004875" y="2492324"/>
                <a:ext cx="525593" cy="612783"/>
                <a:chOff x="-1860416" y="2342383"/>
                <a:chExt cx="1557622" cy="1816014"/>
              </a:xfrm>
              <a:solidFill>
                <a:srgbClr val="FF0000"/>
              </a:solidFill>
            </p:grpSpPr>
            <p:sp>
              <p:nvSpPr>
                <p:cNvPr id="66" name="流程圖: 接點 65"/>
                <p:cNvSpPr/>
                <p:nvPr/>
              </p:nvSpPr>
              <p:spPr>
                <a:xfrm>
                  <a:off x="-1275788" y="2342383"/>
                  <a:ext cx="359645" cy="35964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圓角矩形 66"/>
                <p:cNvSpPr/>
                <p:nvPr/>
              </p:nvSpPr>
              <p:spPr>
                <a:xfrm>
                  <a:off x="-1320389" y="2751320"/>
                  <a:ext cx="458569" cy="697431"/>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圓角矩形 67"/>
                <p:cNvSpPr/>
                <p:nvPr/>
              </p:nvSpPr>
              <p:spPr>
                <a:xfrm>
                  <a:off x="-1064528" y="3140968"/>
                  <a:ext cx="197703" cy="1017429"/>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圓角矩形 68"/>
                <p:cNvSpPr/>
                <p:nvPr/>
              </p:nvSpPr>
              <p:spPr>
                <a:xfrm>
                  <a:off x="-1315541" y="3140968"/>
                  <a:ext cx="197704" cy="1017429"/>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圓角矩形 8"/>
                <p:cNvSpPr/>
                <p:nvPr/>
              </p:nvSpPr>
              <p:spPr>
                <a:xfrm rot="18586790" flipH="1" flipV="1">
                  <a:off x="-1589343" y="2282768"/>
                  <a:ext cx="253171" cy="795318"/>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圓角矩形 8"/>
                <p:cNvSpPr/>
                <p:nvPr/>
              </p:nvSpPr>
              <p:spPr>
                <a:xfrm rot="3013210" flipV="1">
                  <a:off x="-827039" y="2274180"/>
                  <a:ext cx="253171" cy="795318"/>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236" name="群組 235"/>
              <p:cNvGrpSpPr/>
              <p:nvPr/>
            </p:nvGrpSpPr>
            <p:grpSpPr>
              <a:xfrm>
                <a:off x="7387975" y="2785075"/>
                <a:ext cx="445393" cy="722371"/>
                <a:chOff x="-3122181" y="2317152"/>
                <a:chExt cx="1234034" cy="2001447"/>
              </a:xfrm>
              <a:solidFill>
                <a:srgbClr val="00B0F0"/>
              </a:solidFill>
            </p:grpSpPr>
            <p:grpSp>
              <p:nvGrpSpPr>
                <p:cNvPr id="237" name="群組 236"/>
                <p:cNvGrpSpPr/>
                <p:nvPr/>
              </p:nvGrpSpPr>
              <p:grpSpPr>
                <a:xfrm>
                  <a:off x="-3078509" y="2317152"/>
                  <a:ext cx="1190362" cy="2001447"/>
                  <a:chOff x="3457972" y="1196752"/>
                  <a:chExt cx="2895227" cy="4867968"/>
                </a:xfrm>
                <a:grpFill/>
              </p:grpSpPr>
              <p:sp>
                <p:nvSpPr>
                  <p:cNvPr id="239" name="流程圖: 接點 238"/>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0" name="圓角矩形 239"/>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1" name="圓角矩形 240"/>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2" name="圓角矩形 241"/>
                  <p:cNvSpPr/>
                  <p:nvPr/>
                </p:nvSpPr>
                <p:spPr>
                  <a:xfrm>
                    <a:off x="4789175"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3"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244" name="群組 243"/>
                  <p:cNvGrpSpPr/>
                  <p:nvPr/>
                </p:nvGrpSpPr>
                <p:grpSpPr>
                  <a:xfrm>
                    <a:off x="3457972" y="2264172"/>
                    <a:ext cx="1591573" cy="453107"/>
                    <a:chOff x="723609" y="2530960"/>
                    <a:chExt cx="1591573" cy="453107"/>
                  </a:xfrm>
                  <a:grpFill/>
                </p:grpSpPr>
                <p:sp>
                  <p:nvSpPr>
                    <p:cNvPr id="245" name="圓角矩形 244"/>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6" name="圓角矩形 245"/>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238" name="圓角矩形 237"/>
                <p:cNvSpPr/>
                <p:nvPr/>
              </p:nvSpPr>
              <p:spPr>
                <a:xfrm rot="2915547">
                  <a:off x="-3171330" y="2588441"/>
                  <a:ext cx="144017" cy="45719"/>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sp>
            <p:nvSpPr>
              <p:cNvPr id="262170" name="橢圓 262169"/>
              <p:cNvSpPr/>
              <p:nvPr/>
            </p:nvSpPr>
            <p:spPr>
              <a:xfrm>
                <a:off x="6678334" y="2339249"/>
                <a:ext cx="1351117" cy="1351117"/>
              </a:xfrm>
              <a:prstGeom prst="ellipse">
                <a:avLst/>
              </a:prstGeom>
              <a:noFill/>
              <a:ln w="28575">
                <a:solidFill>
                  <a:srgbClr val="C198E0"/>
                </a:solidFill>
                <a:prstDash val="dashDo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cxnSp>
          <p:nvCxnSpPr>
            <p:cNvPr id="9" name="直線接點 8"/>
            <p:cNvCxnSpPr/>
            <p:nvPr/>
          </p:nvCxnSpPr>
          <p:spPr>
            <a:xfrm flipV="1">
              <a:off x="3219458" y="4969350"/>
              <a:ext cx="2509999" cy="2423"/>
            </a:xfrm>
            <a:prstGeom prst="line">
              <a:avLst/>
            </a:prstGeom>
            <a:ln w="381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02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群組 105"/>
          <p:cNvGrpSpPr/>
          <p:nvPr/>
        </p:nvGrpSpPr>
        <p:grpSpPr>
          <a:xfrm>
            <a:off x="3161896" y="1446077"/>
            <a:ext cx="5276760" cy="5208722"/>
            <a:chOff x="1043608" y="1412776"/>
            <a:chExt cx="5276760" cy="5208722"/>
          </a:xfrm>
        </p:grpSpPr>
        <p:pic>
          <p:nvPicPr>
            <p:cNvPr id="107" name="圖片 10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3608" y="1412776"/>
              <a:ext cx="5276760" cy="5208722"/>
            </a:xfrm>
            <a:prstGeom prst="rect">
              <a:avLst/>
            </a:prstGeom>
          </p:spPr>
        </p:pic>
        <p:sp>
          <p:nvSpPr>
            <p:cNvPr id="108" name="橢圓 107"/>
            <p:cNvSpPr/>
            <p:nvPr/>
          </p:nvSpPr>
          <p:spPr>
            <a:xfrm>
              <a:off x="1233716" y="1568865"/>
              <a:ext cx="4896544" cy="4896544"/>
            </a:xfrm>
            <a:prstGeom prst="ellipse">
              <a:avLst/>
            </a:prstGeom>
            <a:solidFill>
              <a:schemeClr val="bg1"/>
            </a:solidFill>
            <a:ln w="38100" cap="rnd">
              <a:solidFill>
                <a:schemeClr val="bg1"/>
              </a:solidFill>
            </a:ln>
          </p:spPr>
          <p:txBody>
            <a:bodyPr rtlCol="0" anchor="ctr"/>
            <a:lstStyle/>
            <a:p>
              <a:pPr algn="ctr"/>
              <a:endParaRPr lang="zh-TW" altLang="en-US"/>
            </a:p>
          </p:txBody>
        </p:sp>
      </p:grpSp>
      <p:sp>
        <p:nvSpPr>
          <p:cNvPr id="49" name="矩形 48"/>
          <p:cNvSpPr/>
          <p:nvPr/>
        </p:nvSpPr>
        <p:spPr>
          <a:xfrm rot="19643571">
            <a:off x="3712605" y="1759003"/>
            <a:ext cx="1395339" cy="483936"/>
          </a:xfrm>
          <a:prstGeom prst="rect">
            <a:avLst/>
          </a:prstGeom>
          <a:noFill/>
        </p:spPr>
        <p:txBody>
          <a:bodyPr wrap="none" lIns="91440" tIns="45720" rIns="91440" bIns="45720">
            <a:prstTxWarp prst="textArchUp">
              <a:avLst>
                <a:gd name="adj" fmla="val 10689631"/>
              </a:avLst>
            </a:prstTxWarp>
            <a:spAutoFit/>
          </a:bodyPr>
          <a:lstStyle/>
          <a:p>
            <a:pPr algn="ctr" eaLnBrk="1" fontAlgn="auto" hangingPunct="1">
              <a:spcBef>
                <a:spcPts val="0"/>
              </a:spcBef>
              <a:spcAft>
                <a:spcPts val="0"/>
              </a:spcAft>
            </a:pPr>
            <a:r>
              <a:rPr kumimoji="0" lang="zh-TW" altLang="en-US" sz="2000" b="1">
                <a:solidFill>
                  <a:srgbClr val="1E88E5"/>
                </a:solidFill>
                <a:latin typeface="Microsoft JhengHei" charset="-120"/>
                <a:ea typeface="Microsoft JhengHei" charset="-120"/>
                <a:cs typeface="Microsoft JhengHei" charset="-120"/>
              </a:rPr>
              <a:t>生活情境</a:t>
            </a:r>
            <a:endParaRPr kumimoji="0" lang="zh-TW" altLang="en-US" sz="2000" b="1" dirty="0">
              <a:solidFill>
                <a:srgbClr val="1E88E5"/>
              </a:solidFill>
              <a:latin typeface="Microsoft JhengHei" charset="-120"/>
              <a:ea typeface="Microsoft JhengHei" charset="-120"/>
              <a:cs typeface="Microsoft JhengHei" charset="-120"/>
            </a:endParaRPr>
          </a:p>
        </p:txBody>
      </p:sp>
      <p:sp>
        <p:nvSpPr>
          <p:cNvPr id="52" name="矩形 51"/>
          <p:cNvSpPr/>
          <p:nvPr/>
        </p:nvSpPr>
        <p:spPr>
          <a:xfrm rot="13918675">
            <a:off x="3219479" y="5456349"/>
            <a:ext cx="1395339" cy="483936"/>
          </a:xfrm>
          <a:prstGeom prst="rect">
            <a:avLst/>
          </a:prstGeom>
          <a:noFill/>
        </p:spPr>
        <p:txBody>
          <a:bodyPr wrap="none" lIns="91440" tIns="45720" rIns="91440" bIns="45720">
            <a:prstTxWarp prst="textArchUp">
              <a:avLst>
                <a:gd name="adj" fmla="val 10689631"/>
              </a:avLst>
            </a:prstTxWarp>
            <a:spAutoFit/>
          </a:bodyPr>
          <a:lstStyle/>
          <a:p>
            <a:pPr algn="ctr" eaLnBrk="1" fontAlgn="auto" hangingPunct="1">
              <a:spcBef>
                <a:spcPts val="0"/>
              </a:spcBef>
              <a:spcAft>
                <a:spcPts val="0"/>
              </a:spcAft>
            </a:pPr>
            <a:r>
              <a:rPr kumimoji="0" lang="zh-TW" altLang="en-US" sz="2000" b="1">
                <a:solidFill>
                  <a:srgbClr val="D81B60"/>
                </a:solidFill>
                <a:latin typeface="Microsoft JhengHei" charset="-120"/>
                <a:ea typeface="Microsoft JhengHei" charset="-120"/>
                <a:cs typeface="Microsoft JhengHei" charset="-120"/>
              </a:rPr>
              <a:t>生活情境</a:t>
            </a:r>
            <a:endParaRPr kumimoji="0" lang="zh-TW" altLang="en-US" sz="2000" b="1" dirty="0">
              <a:solidFill>
                <a:srgbClr val="D81B60"/>
              </a:solidFill>
              <a:latin typeface="Microsoft JhengHei" charset="-120"/>
              <a:ea typeface="Microsoft JhengHei" charset="-120"/>
              <a:cs typeface="Microsoft JhengHei" charset="-120"/>
            </a:endParaRPr>
          </a:p>
        </p:txBody>
      </p:sp>
      <p:sp>
        <p:nvSpPr>
          <p:cNvPr id="53" name="矩形 52"/>
          <p:cNvSpPr/>
          <p:nvPr/>
        </p:nvSpPr>
        <p:spPr>
          <a:xfrm rot="6163049">
            <a:off x="7658283" y="4299223"/>
            <a:ext cx="1395339" cy="483936"/>
          </a:xfrm>
          <a:prstGeom prst="rect">
            <a:avLst/>
          </a:prstGeom>
          <a:noFill/>
        </p:spPr>
        <p:txBody>
          <a:bodyPr wrap="none" lIns="91440" tIns="45720" rIns="91440" bIns="45720">
            <a:prstTxWarp prst="textArchUp">
              <a:avLst>
                <a:gd name="adj" fmla="val 10689631"/>
              </a:avLst>
            </a:prstTxWarp>
            <a:spAutoFit/>
          </a:bodyPr>
          <a:lstStyle/>
          <a:p>
            <a:pPr algn="ctr" eaLnBrk="1" fontAlgn="auto" hangingPunct="1">
              <a:spcBef>
                <a:spcPts val="0"/>
              </a:spcBef>
              <a:spcAft>
                <a:spcPts val="0"/>
              </a:spcAft>
            </a:pPr>
            <a:r>
              <a:rPr kumimoji="0" lang="zh-TW" altLang="en-US" sz="2000" b="1">
                <a:solidFill>
                  <a:srgbClr val="F57C00"/>
                </a:solidFill>
                <a:latin typeface="Microsoft JhengHei" charset="-120"/>
                <a:ea typeface="Microsoft JhengHei" charset="-120"/>
                <a:cs typeface="Microsoft JhengHei" charset="-120"/>
              </a:rPr>
              <a:t>生活情境</a:t>
            </a:r>
            <a:endParaRPr kumimoji="0" lang="zh-TW" altLang="en-US" sz="2000" b="1" dirty="0">
              <a:solidFill>
                <a:srgbClr val="F57C00"/>
              </a:solidFill>
              <a:latin typeface="Microsoft JhengHei" charset="-120"/>
              <a:ea typeface="Microsoft JhengHei" charset="-120"/>
              <a:cs typeface="Microsoft JhengHei" charset="-120"/>
            </a:endParaRPr>
          </a:p>
        </p:txBody>
      </p:sp>
      <p:pic>
        <p:nvPicPr>
          <p:cNvPr id="65" name="圖片 64"/>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backgroundMark x1="20594" y1="10545" x2="17056" y2="13702"/>
                        <a14:backgroundMark x1="22010" y1="13271" x2="22010" y2="13271"/>
                      </a14:backgroundRemoval>
                    </a14:imgEffect>
                  </a14:imgLayer>
                </a14:imgProps>
              </a:ext>
              <a:ext uri="{28A0092B-C50C-407E-A947-70E740481C1C}">
                <a14:useLocalDpi xmlns:a14="http://schemas.microsoft.com/office/drawing/2010/main"/>
              </a:ext>
            </a:extLst>
          </a:blip>
          <a:stretch>
            <a:fillRect/>
          </a:stretch>
        </p:blipFill>
        <p:spPr>
          <a:xfrm>
            <a:off x="3171911" y="1465696"/>
            <a:ext cx="5276760" cy="5208722"/>
          </a:xfrm>
          <a:prstGeom prst="rect">
            <a:avLst/>
          </a:prstGeom>
        </p:spPr>
      </p:pic>
      <p:sp>
        <p:nvSpPr>
          <p:cNvPr id="188418" name="投影片編號版面配置區 7"/>
          <p:cNvSpPr txBox="1">
            <a:spLocks/>
          </p:cNvSpPr>
          <p:nvPr/>
        </p:nvSpPr>
        <p:spPr bwMode="auto">
          <a:xfrm>
            <a:off x="6553200" y="6356350"/>
            <a:ext cx="2133600" cy="365125"/>
          </a:xfrm>
          <a:prstGeom prst="rect">
            <a:avLst/>
          </a:prstGeom>
          <a:noFill/>
          <a:ln w="9525">
            <a:noFill/>
            <a:miter lim="800000"/>
            <a:headEnd/>
            <a:tailEnd/>
          </a:ln>
        </p:spPr>
        <p:txBody>
          <a:bodyPr anchor="ctr"/>
          <a:lstStyle/>
          <a:p>
            <a:endParaRPr kumimoji="0" lang="en-US" altLang="zh-TW" sz="1100">
              <a:latin typeface="標楷體" pitchFamily="65" charset="-120"/>
              <a:ea typeface="標楷體" pitchFamily="65" charset="-120"/>
            </a:endParaRPr>
          </a:p>
        </p:txBody>
      </p:sp>
      <p:sp>
        <p:nvSpPr>
          <p:cNvPr id="2" name="矩形 1"/>
          <p:cNvSpPr/>
          <p:nvPr/>
        </p:nvSpPr>
        <p:spPr>
          <a:xfrm>
            <a:off x="239514" y="5528074"/>
            <a:ext cx="3727265" cy="1015663"/>
          </a:xfrm>
          <a:prstGeom prst="rect">
            <a:avLst/>
          </a:prstGeom>
        </p:spPr>
        <p:txBody>
          <a:bodyPr wrap="square">
            <a:spAutoFit/>
          </a:bodyPr>
          <a:lstStyle/>
          <a:p>
            <a:r>
              <a:rPr lang="zh-TW" altLang="en-US" sz="2000">
                <a:latin typeface="微軟正黑體" panose="020B0604030504040204" pitchFamily="34" charset="-120"/>
                <a:ea typeface="微軟正黑體" panose="020B0604030504040204" pitchFamily="34" charset="-120"/>
              </a:rPr>
              <a:t>以核心素養為主軸，</a:t>
            </a:r>
            <a:endParaRPr lang="en-US" altLang="zh-TW" sz="2000">
              <a:latin typeface="微軟正黑體" panose="020B0604030504040204" pitchFamily="34" charset="-120"/>
              <a:ea typeface="微軟正黑體" panose="020B0604030504040204" pitchFamily="34" charset="-120"/>
            </a:endParaRPr>
          </a:p>
          <a:p>
            <a:r>
              <a:rPr lang="zh-TW" altLang="en-US" sz="2000">
                <a:latin typeface="微軟正黑體" panose="020B0604030504040204" pitchFamily="34" charset="-120"/>
                <a:ea typeface="微軟正黑體" panose="020B0604030504040204" pitchFamily="34" charset="-120"/>
              </a:rPr>
              <a:t>裨益各教育階段之間的</a:t>
            </a:r>
            <a:r>
              <a:rPr lang="zh-TW" altLang="en-US" sz="2000">
                <a:solidFill>
                  <a:srgbClr val="C00000"/>
                </a:solidFill>
                <a:latin typeface="微軟正黑體" panose="020B0604030504040204" pitchFamily="34" charset="-120"/>
                <a:ea typeface="微軟正黑體" panose="020B0604030504040204" pitchFamily="34" charset="-120"/>
              </a:rPr>
              <a:t>連貫</a:t>
            </a:r>
            <a:endParaRPr lang="en-US" altLang="zh-TW" sz="2000">
              <a:solidFill>
                <a:srgbClr val="C00000"/>
              </a:solidFill>
              <a:latin typeface="微軟正黑體" panose="020B0604030504040204" pitchFamily="34" charset="-120"/>
              <a:ea typeface="微軟正黑體" panose="020B0604030504040204" pitchFamily="34" charset="-120"/>
            </a:endParaRPr>
          </a:p>
          <a:p>
            <a:r>
              <a:rPr lang="zh-TW" altLang="en-US" sz="2000">
                <a:latin typeface="微軟正黑體" panose="020B0604030504040204" pitchFamily="34" charset="-120"/>
                <a:ea typeface="微軟正黑體" panose="020B0604030504040204" pitchFamily="34" charset="-120"/>
              </a:rPr>
              <a:t>以及各領域</a:t>
            </a:r>
            <a:r>
              <a:rPr lang="en-US" altLang="zh-TW" sz="2000">
                <a:latin typeface="微軟正黑體" panose="020B0604030504040204" pitchFamily="34" charset="-120"/>
                <a:ea typeface="微軟正黑體" panose="020B0604030504040204" pitchFamily="34" charset="-120"/>
              </a:rPr>
              <a:t>/</a:t>
            </a:r>
            <a:r>
              <a:rPr lang="zh-TW" altLang="en-US" sz="2000">
                <a:latin typeface="微軟正黑體" panose="020B0604030504040204" pitchFamily="34" charset="-120"/>
                <a:ea typeface="微軟正黑體" panose="020B0604030504040204" pitchFamily="34" charset="-120"/>
              </a:rPr>
              <a:t>科目之間的</a:t>
            </a:r>
            <a:r>
              <a:rPr lang="zh-TW" altLang="en-US" sz="2000">
                <a:solidFill>
                  <a:srgbClr val="C00000"/>
                </a:solidFill>
                <a:latin typeface="微軟正黑體" panose="020B0604030504040204" pitchFamily="34" charset="-120"/>
                <a:ea typeface="微軟正黑體" panose="020B0604030504040204" pitchFamily="34" charset="-120"/>
              </a:rPr>
              <a:t>統整</a:t>
            </a:r>
            <a:r>
              <a:rPr lang="zh-TW" altLang="en-US" sz="2000">
                <a:latin typeface="微軟正黑體" panose="020B0604030504040204" pitchFamily="34" charset="-120"/>
                <a:ea typeface="微軟正黑體" panose="020B0604030504040204" pitchFamily="34" charset="-120"/>
              </a:rPr>
              <a:t>。</a:t>
            </a:r>
          </a:p>
        </p:txBody>
      </p:sp>
      <p:sp>
        <p:nvSpPr>
          <p:cNvPr id="94" name="矩形 8"/>
          <p:cNvSpPr>
            <a:spLocks noChangeArrowheads="1"/>
          </p:cNvSpPr>
          <p:nvPr/>
        </p:nvSpPr>
        <p:spPr bwMode="auto">
          <a:xfrm>
            <a:off x="3923928" y="449335"/>
            <a:ext cx="4340503"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一</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三大面向、 九大項目</a:t>
            </a:r>
          </a:p>
        </p:txBody>
      </p:sp>
      <p:grpSp>
        <p:nvGrpSpPr>
          <p:cNvPr id="38" name="群組 37"/>
          <p:cNvGrpSpPr/>
          <p:nvPr/>
        </p:nvGrpSpPr>
        <p:grpSpPr>
          <a:xfrm>
            <a:off x="984318" y="3608047"/>
            <a:ext cx="1377102" cy="1783319"/>
            <a:chOff x="4935486" y="832718"/>
            <a:chExt cx="2616544" cy="3388370"/>
          </a:xfrm>
          <a:solidFill>
            <a:srgbClr val="388E3C"/>
          </a:solidFill>
        </p:grpSpPr>
        <p:sp>
          <p:nvSpPr>
            <p:cNvPr id="39" name="流程圖: 接點 38"/>
            <p:cNvSpPr/>
            <p:nvPr/>
          </p:nvSpPr>
          <p:spPr>
            <a:xfrm>
              <a:off x="5936124" y="832718"/>
              <a:ext cx="651580" cy="65158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0" name="圓角矩形 39"/>
            <p:cNvSpPr/>
            <p:nvPr/>
          </p:nvSpPr>
          <p:spPr>
            <a:xfrm>
              <a:off x="5853312" y="1559081"/>
              <a:ext cx="782037" cy="118939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1" name="圓角矩形 40"/>
            <p:cNvSpPr/>
            <p:nvPr/>
          </p:nvSpPr>
          <p:spPr>
            <a:xfrm>
              <a:off x="6294469" y="2466836"/>
              <a:ext cx="340880" cy="1754252"/>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2" name="圓角矩形 41"/>
            <p:cNvSpPr/>
            <p:nvPr/>
          </p:nvSpPr>
          <p:spPr>
            <a:xfrm>
              <a:off x="5863457" y="2466835"/>
              <a:ext cx="340882" cy="175425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43" name="群組 42"/>
            <p:cNvGrpSpPr/>
            <p:nvPr/>
          </p:nvGrpSpPr>
          <p:grpSpPr>
            <a:xfrm>
              <a:off x="4935486" y="1575700"/>
              <a:ext cx="1107822" cy="315387"/>
              <a:chOff x="723609" y="2530960"/>
              <a:chExt cx="1591573" cy="453107"/>
            </a:xfrm>
            <a:grpFill/>
          </p:grpSpPr>
          <p:sp>
            <p:nvSpPr>
              <p:cNvPr id="47" name="圓角矩形 46"/>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8" name="圓角矩形 47"/>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4" name="群組 43"/>
            <p:cNvGrpSpPr/>
            <p:nvPr/>
          </p:nvGrpSpPr>
          <p:grpSpPr>
            <a:xfrm flipH="1">
              <a:off x="6444208" y="1562180"/>
              <a:ext cx="1107822" cy="315387"/>
              <a:chOff x="723609" y="2530960"/>
              <a:chExt cx="1591573" cy="453107"/>
            </a:xfrm>
            <a:grpFill/>
          </p:grpSpPr>
          <p:sp>
            <p:nvSpPr>
              <p:cNvPr id="45" name="圓角矩形 44"/>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6" name="圓角矩形 45"/>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70" name="文字方塊 69"/>
          <p:cNvSpPr txBox="1"/>
          <p:nvPr/>
        </p:nvSpPr>
        <p:spPr>
          <a:xfrm>
            <a:off x="5364088" y="3698227"/>
            <a:ext cx="909063" cy="674466"/>
          </a:xfrm>
          <a:prstGeom prst="rect">
            <a:avLst/>
          </a:prstGeom>
          <a:noFill/>
        </p:spPr>
        <p:txBody>
          <a:bodyPr wrap="none" rtlCol="0">
            <a:spAutoFit/>
          </a:bodyPr>
          <a:lstStyle/>
          <a:p>
            <a:pPr algn="ctr" eaLnBrk="1" fontAlgn="auto" hangingPunct="1">
              <a:spcBef>
                <a:spcPts val="0"/>
              </a:spcBef>
              <a:spcAft>
                <a:spcPts val="0"/>
              </a:spcAft>
            </a:pPr>
            <a:r>
              <a:rPr lang="zh-TW" altLang="en-US" sz="2000" b="1" dirty="0">
                <a:solidFill>
                  <a:prstClr val="black"/>
                </a:solidFill>
                <a:latin typeface="Microsoft JhengHei" charset="-120"/>
                <a:ea typeface="Microsoft JhengHei" charset="-120"/>
                <a:cs typeface="Microsoft JhengHei" charset="-120"/>
              </a:rPr>
              <a:t>終身</a:t>
            </a:r>
            <a:endParaRPr lang="en-US" altLang="zh-TW" sz="2000" b="1" dirty="0">
              <a:solidFill>
                <a:prstClr val="black"/>
              </a:solidFill>
              <a:latin typeface="Microsoft JhengHei" charset="-120"/>
              <a:ea typeface="Microsoft JhengHei" charset="-120"/>
              <a:cs typeface="Microsoft JhengHei" charset="-120"/>
            </a:endParaRPr>
          </a:p>
          <a:p>
            <a:pPr algn="ctr" eaLnBrk="1" fontAlgn="auto" hangingPunct="1">
              <a:spcBef>
                <a:spcPts val="0"/>
              </a:spcBef>
              <a:spcAft>
                <a:spcPts val="0"/>
              </a:spcAft>
            </a:pPr>
            <a:r>
              <a:rPr lang="zh-TW" altLang="en-US" sz="2000" b="1" dirty="0">
                <a:solidFill>
                  <a:prstClr val="black"/>
                </a:solidFill>
                <a:latin typeface="Microsoft JhengHei" charset="-120"/>
                <a:ea typeface="Microsoft JhengHei" charset="-120"/>
                <a:cs typeface="Microsoft JhengHei" charset="-120"/>
              </a:rPr>
              <a:t>學習者</a:t>
            </a:r>
          </a:p>
        </p:txBody>
      </p:sp>
      <p:grpSp>
        <p:nvGrpSpPr>
          <p:cNvPr id="6" name="群組 5"/>
          <p:cNvGrpSpPr/>
          <p:nvPr/>
        </p:nvGrpSpPr>
        <p:grpSpPr>
          <a:xfrm>
            <a:off x="3609916" y="1881446"/>
            <a:ext cx="3432076" cy="1668067"/>
            <a:chOff x="3609916" y="1881446"/>
            <a:chExt cx="3432076" cy="1668067"/>
          </a:xfrm>
        </p:grpSpPr>
        <p:sp>
          <p:nvSpPr>
            <p:cNvPr id="66" name="文字方塊 65"/>
            <p:cNvSpPr txBox="1"/>
            <p:nvPr/>
          </p:nvSpPr>
          <p:spPr>
            <a:xfrm rot="20372531">
              <a:off x="4979862" y="3189901"/>
              <a:ext cx="1088057" cy="359612"/>
            </a:xfrm>
            <a:prstGeom prst="rect">
              <a:avLst/>
            </a:prstGeom>
            <a:noFill/>
          </p:spPr>
          <p:txBody>
            <a:bodyPr wrap="none" rtlCol="0">
              <a:spAutoFit/>
            </a:bodyPr>
            <a:lstStyle/>
            <a:p>
              <a:pPr eaLnBrk="1" fontAlgn="auto" hangingPunct="1">
                <a:spcBef>
                  <a:spcPts val="0"/>
                </a:spcBef>
                <a:spcAft>
                  <a:spcPts val="0"/>
                </a:spcAft>
              </a:pPr>
              <a:r>
                <a:rPr lang="zh-TW" altLang="en-US" b="1" dirty="0">
                  <a:solidFill>
                    <a:prstClr val="black"/>
                  </a:solidFill>
                  <a:latin typeface="Microsoft JhengHei" charset="-120"/>
                  <a:ea typeface="Microsoft JhengHei" charset="-120"/>
                  <a:cs typeface="Microsoft JhengHei" charset="-120"/>
                </a:rPr>
                <a:t>自主行動</a:t>
              </a:r>
            </a:p>
          </p:txBody>
        </p:sp>
        <p:sp>
          <p:nvSpPr>
            <p:cNvPr id="71" name="矩形 70"/>
            <p:cNvSpPr/>
            <p:nvPr/>
          </p:nvSpPr>
          <p:spPr>
            <a:xfrm>
              <a:off x="4487736" y="2213939"/>
              <a:ext cx="1322555"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系統思考</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與解決問題</a:t>
              </a:r>
            </a:p>
          </p:txBody>
        </p:sp>
        <p:sp>
          <p:nvSpPr>
            <p:cNvPr id="72" name="矩形 71"/>
            <p:cNvSpPr/>
            <p:nvPr/>
          </p:nvSpPr>
          <p:spPr>
            <a:xfrm>
              <a:off x="3609916" y="2982688"/>
              <a:ext cx="1376521"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身心素質</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與自我精進</a:t>
              </a:r>
            </a:p>
          </p:txBody>
        </p:sp>
        <p:sp>
          <p:nvSpPr>
            <p:cNvPr id="73" name="矩形 72"/>
            <p:cNvSpPr/>
            <p:nvPr/>
          </p:nvSpPr>
          <p:spPr>
            <a:xfrm>
              <a:off x="5714846" y="2234614"/>
              <a:ext cx="1327146"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規劃執行</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與創新應變</a:t>
              </a:r>
            </a:p>
          </p:txBody>
        </p:sp>
        <p:sp>
          <p:nvSpPr>
            <p:cNvPr id="81" name="矩形 80"/>
            <p:cNvSpPr/>
            <p:nvPr/>
          </p:nvSpPr>
          <p:spPr>
            <a:xfrm>
              <a:off x="4122842" y="2641730"/>
              <a:ext cx="422428" cy="359612"/>
            </a:xfrm>
            <a:prstGeom prst="rect">
              <a:avLst/>
            </a:prstGeom>
          </p:spPr>
          <p:txBody>
            <a:bodyPr wrap="none" anchor="ctr">
              <a:spAutoFit/>
            </a:bodyPr>
            <a:lstStyle/>
            <a:p>
              <a:pPr algn="ctr" eaLnBrk="1" fontAlgn="auto" hangingPunct="1">
                <a:spcBef>
                  <a:spcPts val="0"/>
                </a:spcBef>
                <a:spcAft>
                  <a:spcPts val="0"/>
                </a:spcAft>
              </a:pPr>
              <a:r>
                <a:rPr kumimoji="0" lang="zh-TW" altLang="en-US" b="1" dirty="0">
                  <a:solidFill>
                    <a:srgbClr val="00AFC8"/>
                  </a:solidFill>
                  <a:latin typeface="Calibri"/>
                  <a:ea typeface="新細明體"/>
                </a:rPr>
                <a:t>A1</a:t>
              </a:r>
            </a:p>
          </p:txBody>
        </p:sp>
        <p:sp>
          <p:nvSpPr>
            <p:cNvPr id="82" name="矩形 81"/>
            <p:cNvSpPr/>
            <p:nvPr/>
          </p:nvSpPr>
          <p:spPr>
            <a:xfrm>
              <a:off x="5011650" y="1900268"/>
              <a:ext cx="422428" cy="359612"/>
            </a:xfrm>
            <a:prstGeom prst="rect">
              <a:avLst/>
            </a:prstGeom>
          </p:spPr>
          <p:txBody>
            <a:bodyPr wrap="none" anchor="ctr">
              <a:spAutoFit/>
            </a:bodyPr>
            <a:lstStyle/>
            <a:p>
              <a:pPr algn="ctr" eaLnBrk="1" fontAlgn="auto" hangingPunct="1">
                <a:spcBef>
                  <a:spcPts val="0"/>
                </a:spcBef>
                <a:spcAft>
                  <a:spcPts val="0"/>
                </a:spcAft>
              </a:pPr>
              <a:r>
                <a:rPr kumimoji="0" lang="zh-TW" altLang="en-US" b="1" dirty="0">
                  <a:solidFill>
                    <a:srgbClr val="00AFC8"/>
                  </a:solidFill>
                  <a:latin typeface="Calibri"/>
                  <a:ea typeface="新細明體"/>
                </a:rPr>
                <a:t>A</a:t>
              </a:r>
              <a:r>
                <a:rPr kumimoji="0" lang="en-US" altLang="zh-TW" b="1" dirty="0">
                  <a:solidFill>
                    <a:srgbClr val="00AFC8"/>
                  </a:solidFill>
                  <a:latin typeface="Calibri"/>
                  <a:ea typeface="新細明體"/>
                </a:rPr>
                <a:t>2</a:t>
              </a:r>
              <a:endParaRPr kumimoji="0" lang="zh-TW" altLang="en-US" b="1" dirty="0">
                <a:solidFill>
                  <a:srgbClr val="00AFC8"/>
                </a:solidFill>
                <a:latin typeface="Calibri"/>
                <a:ea typeface="新細明體"/>
              </a:endParaRPr>
            </a:p>
          </p:txBody>
        </p:sp>
        <p:sp>
          <p:nvSpPr>
            <p:cNvPr id="83" name="矩形 82"/>
            <p:cNvSpPr/>
            <p:nvPr/>
          </p:nvSpPr>
          <p:spPr>
            <a:xfrm>
              <a:off x="6177975" y="1881446"/>
              <a:ext cx="422428" cy="359612"/>
            </a:xfrm>
            <a:prstGeom prst="rect">
              <a:avLst/>
            </a:prstGeom>
          </p:spPr>
          <p:txBody>
            <a:bodyPr wrap="none" anchor="ctr">
              <a:spAutoFit/>
            </a:bodyPr>
            <a:lstStyle/>
            <a:p>
              <a:pPr algn="ctr" eaLnBrk="1" fontAlgn="auto" hangingPunct="1">
                <a:spcBef>
                  <a:spcPts val="0"/>
                </a:spcBef>
                <a:spcAft>
                  <a:spcPts val="0"/>
                </a:spcAft>
              </a:pPr>
              <a:r>
                <a:rPr kumimoji="0" lang="zh-TW" altLang="en-US" b="1" dirty="0">
                  <a:solidFill>
                    <a:srgbClr val="00AFC8"/>
                  </a:solidFill>
                  <a:latin typeface="Calibri"/>
                  <a:ea typeface="新細明體"/>
                </a:rPr>
                <a:t>A</a:t>
              </a:r>
              <a:r>
                <a:rPr kumimoji="0" lang="en-US" altLang="zh-TW" b="1" dirty="0">
                  <a:solidFill>
                    <a:srgbClr val="00AFC8"/>
                  </a:solidFill>
                  <a:latin typeface="Calibri"/>
                  <a:ea typeface="新細明體"/>
                </a:rPr>
                <a:t>3</a:t>
              </a:r>
              <a:endParaRPr kumimoji="0" lang="zh-TW" altLang="en-US" b="1" dirty="0">
                <a:solidFill>
                  <a:srgbClr val="00AFC8"/>
                </a:solidFill>
                <a:latin typeface="Calibri"/>
                <a:ea typeface="新細明體"/>
              </a:endParaRPr>
            </a:p>
          </p:txBody>
        </p:sp>
      </p:grpSp>
      <p:grpSp>
        <p:nvGrpSpPr>
          <p:cNvPr id="7" name="群組 6"/>
          <p:cNvGrpSpPr/>
          <p:nvPr/>
        </p:nvGrpSpPr>
        <p:grpSpPr>
          <a:xfrm>
            <a:off x="6311078" y="2692168"/>
            <a:ext cx="1837555" cy="3041088"/>
            <a:chOff x="6311078" y="2692168"/>
            <a:chExt cx="1837555" cy="3041088"/>
          </a:xfrm>
        </p:grpSpPr>
        <p:sp>
          <p:nvSpPr>
            <p:cNvPr id="69" name="文字方塊 68"/>
            <p:cNvSpPr txBox="1"/>
            <p:nvPr/>
          </p:nvSpPr>
          <p:spPr>
            <a:xfrm rot="17188473">
              <a:off x="6081782" y="4087446"/>
              <a:ext cx="1088057" cy="359612"/>
            </a:xfrm>
            <a:prstGeom prst="rect">
              <a:avLst/>
            </a:prstGeom>
            <a:noFill/>
          </p:spPr>
          <p:txBody>
            <a:bodyPr wrap="none" rtlCol="0">
              <a:spAutoFit/>
            </a:bodyPr>
            <a:lstStyle/>
            <a:p>
              <a:pPr eaLnBrk="1" fontAlgn="auto" hangingPunct="1">
                <a:spcBef>
                  <a:spcPts val="0"/>
                </a:spcBef>
                <a:spcAft>
                  <a:spcPts val="0"/>
                </a:spcAft>
              </a:pPr>
              <a:r>
                <a:rPr lang="zh-TW" altLang="en-US" b="1" dirty="0">
                  <a:solidFill>
                    <a:prstClr val="black"/>
                  </a:solidFill>
                  <a:latin typeface="Microsoft JhengHei" charset="-120"/>
                  <a:ea typeface="Microsoft JhengHei" charset="-120"/>
                  <a:cs typeface="Microsoft JhengHei" charset="-120"/>
                </a:rPr>
                <a:t>溝通互動</a:t>
              </a:r>
            </a:p>
          </p:txBody>
        </p:sp>
        <p:sp>
          <p:nvSpPr>
            <p:cNvPr id="74" name="矩形 73"/>
            <p:cNvSpPr/>
            <p:nvPr/>
          </p:nvSpPr>
          <p:spPr>
            <a:xfrm>
              <a:off x="6677091" y="3017147"/>
              <a:ext cx="1378519"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符號運用</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與溝通表達</a:t>
              </a:r>
            </a:p>
          </p:txBody>
        </p:sp>
        <p:sp>
          <p:nvSpPr>
            <p:cNvPr id="75" name="矩形 74"/>
            <p:cNvSpPr/>
            <p:nvPr/>
          </p:nvSpPr>
          <p:spPr>
            <a:xfrm>
              <a:off x="6816882" y="4124588"/>
              <a:ext cx="1331751"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科技資訊</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與媒體素養</a:t>
              </a:r>
            </a:p>
          </p:txBody>
        </p:sp>
        <p:sp>
          <p:nvSpPr>
            <p:cNvPr id="76" name="矩形 75"/>
            <p:cNvSpPr/>
            <p:nvPr/>
          </p:nvSpPr>
          <p:spPr>
            <a:xfrm>
              <a:off x="6311078" y="5176089"/>
              <a:ext cx="1341112"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藝術涵養</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與美感素養</a:t>
              </a:r>
            </a:p>
          </p:txBody>
        </p:sp>
        <p:sp>
          <p:nvSpPr>
            <p:cNvPr id="84" name="矩形 83"/>
            <p:cNvSpPr/>
            <p:nvPr/>
          </p:nvSpPr>
          <p:spPr>
            <a:xfrm>
              <a:off x="7090261" y="2692168"/>
              <a:ext cx="412344"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F4A527"/>
                  </a:solidFill>
                  <a:latin typeface="Calibri"/>
                  <a:ea typeface="新細明體"/>
                </a:rPr>
                <a:t>B1</a:t>
              </a:r>
              <a:endParaRPr kumimoji="0" lang="zh-TW" altLang="en-US" b="1" dirty="0">
                <a:solidFill>
                  <a:srgbClr val="F4A527"/>
                </a:solidFill>
                <a:latin typeface="Calibri"/>
                <a:ea typeface="新細明體"/>
              </a:endParaRPr>
            </a:p>
          </p:txBody>
        </p:sp>
        <p:sp>
          <p:nvSpPr>
            <p:cNvPr id="85" name="矩形 84"/>
            <p:cNvSpPr/>
            <p:nvPr/>
          </p:nvSpPr>
          <p:spPr>
            <a:xfrm>
              <a:off x="7245278" y="3812083"/>
              <a:ext cx="412344"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F4A527"/>
                  </a:solidFill>
                  <a:latin typeface="Calibri"/>
                  <a:ea typeface="新細明體"/>
                </a:rPr>
                <a:t>B2</a:t>
              </a:r>
              <a:endParaRPr kumimoji="0" lang="zh-TW" altLang="en-US" b="1" dirty="0">
                <a:solidFill>
                  <a:srgbClr val="F4A527"/>
                </a:solidFill>
                <a:latin typeface="Calibri"/>
                <a:ea typeface="新細明體"/>
              </a:endParaRPr>
            </a:p>
          </p:txBody>
        </p:sp>
        <p:sp>
          <p:nvSpPr>
            <p:cNvPr id="86" name="矩形 85"/>
            <p:cNvSpPr/>
            <p:nvPr/>
          </p:nvSpPr>
          <p:spPr>
            <a:xfrm>
              <a:off x="6786921" y="4860392"/>
              <a:ext cx="412344"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F4A527"/>
                  </a:solidFill>
                  <a:latin typeface="Calibri"/>
                  <a:ea typeface="新細明體"/>
                </a:rPr>
                <a:t>B3</a:t>
              </a:r>
              <a:endParaRPr kumimoji="0" lang="zh-TW" altLang="en-US" b="1" dirty="0">
                <a:solidFill>
                  <a:srgbClr val="F4A527"/>
                </a:solidFill>
                <a:latin typeface="Calibri"/>
                <a:ea typeface="新細明體"/>
              </a:endParaRPr>
            </a:p>
          </p:txBody>
        </p:sp>
      </p:grpSp>
      <p:grpSp>
        <p:nvGrpSpPr>
          <p:cNvPr id="8" name="群組 7"/>
          <p:cNvGrpSpPr/>
          <p:nvPr/>
        </p:nvGrpSpPr>
        <p:grpSpPr>
          <a:xfrm>
            <a:off x="3468728" y="3890284"/>
            <a:ext cx="3083037" cy="2337737"/>
            <a:chOff x="3468728" y="3890284"/>
            <a:chExt cx="3083037" cy="2337737"/>
          </a:xfrm>
        </p:grpSpPr>
        <p:sp>
          <p:nvSpPr>
            <p:cNvPr id="68" name="文字方塊 67"/>
            <p:cNvSpPr txBox="1"/>
            <p:nvPr/>
          </p:nvSpPr>
          <p:spPr>
            <a:xfrm rot="2198303">
              <a:off x="4784126" y="4557105"/>
              <a:ext cx="1088057" cy="359612"/>
            </a:xfrm>
            <a:prstGeom prst="rect">
              <a:avLst/>
            </a:prstGeom>
            <a:noFill/>
          </p:spPr>
          <p:txBody>
            <a:bodyPr wrap="none" rtlCol="0">
              <a:spAutoFit/>
            </a:bodyPr>
            <a:lstStyle/>
            <a:p>
              <a:pPr eaLnBrk="1" fontAlgn="auto" hangingPunct="1">
                <a:spcBef>
                  <a:spcPts val="0"/>
                </a:spcBef>
                <a:spcAft>
                  <a:spcPts val="0"/>
                </a:spcAft>
              </a:pPr>
              <a:r>
                <a:rPr lang="zh-TW" altLang="en-US" b="1" dirty="0">
                  <a:solidFill>
                    <a:prstClr val="black"/>
                  </a:solidFill>
                  <a:latin typeface="Microsoft JhengHei" charset="-120"/>
                  <a:ea typeface="Microsoft JhengHei" charset="-120"/>
                  <a:cs typeface="Microsoft JhengHei" charset="-120"/>
                </a:rPr>
                <a:t>社會參與</a:t>
              </a:r>
            </a:p>
          </p:txBody>
        </p:sp>
        <p:sp>
          <p:nvSpPr>
            <p:cNvPr id="77" name="矩形 76"/>
            <p:cNvSpPr/>
            <p:nvPr/>
          </p:nvSpPr>
          <p:spPr>
            <a:xfrm>
              <a:off x="5149013" y="5670854"/>
              <a:ext cx="1402752"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道德實踐</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與公民意識</a:t>
              </a:r>
            </a:p>
          </p:txBody>
        </p:sp>
        <p:sp>
          <p:nvSpPr>
            <p:cNvPr id="78" name="矩形 77"/>
            <p:cNvSpPr/>
            <p:nvPr/>
          </p:nvSpPr>
          <p:spPr>
            <a:xfrm>
              <a:off x="3966779" y="5187938"/>
              <a:ext cx="1401534"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人際關係</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與團隊合作</a:t>
              </a:r>
            </a:p>
          </p:txBody>
        </p:sp>
        <p:sp>
          <p:nvSpPr>
            <p:cNvPr id="80" name="矩形 79"/>
            <p:cNvSpPr/>
            <p:nvPr/>
          </p:nvSpPr>
          <p:spPr>
            <a:xfrm>
              <a:off x="3468728" y="4200436"/>
              <a:ext cx="1327048"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多元文化</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與國際理解</a:t>
              </a:r>
            </a:p>
          </p:txBody>
        </p:sp>
        <p:sp>
          <p:nvSpPr>
            <p:cNvPr id="87" name="矩形 86"/>
            <p:cNvSpPr/>
            <p:nvPr/>
          </p:nvSpPr>
          <p:spPr>
            <a:xfrm>
              <a:off x="5623843" y="5325459"/>
              <a:ext cx="405139"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C2566A"/>
                  </a:solidFill>
                  <a:latin typeface="Calibri"/>
                  <a:ea typeface="新細明體"/>
                </a:rPr>
                <a:t>C1</a:t>
              </a:r>
              <a:endParaRPr kumimoji="0" lang="zh-TW" altLang="en-US" b="1" dirty="0">
                <a:solidFill>
                  <a:srgbClr val="C2566A"/>
                </a:solidFill>
                <a:latin typeface="Calibri"/>
                <a:ea typeface="新細明體"/>
              </a:endParaRPr>
            </a:p>
          </p:txBody>
        </p:sp>
        <p:sp>
          <p:nvSpPr>
            <p:cNvPr id="88" name="矩形 87"/>
            <p:cNvSpPr/>
            <p:nvPr/>
          </p:nvSpPr>
          <p:spPr>
            <a:xfrm>
              <a:off x="4564430" y="4870981"/>
              <a:ext cx="405139"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C2566A"/>
                  </a:solidFill>
                  <a:latin typeface="Calibri"/>
                  <a:ea typeface="新細明體"/>
                </a:rPr>
                <a:t>C2</a:t>
              </a:r>
              <a:endParaRPr kumimoji="0" lang="zh-TW" altLang="en-US" b="1" dirty="0">
                <a:solidFill>
                  <a:srgbClr val="C2566A"/>
                </a:solidFill>
                <a:latin typeface="Calibri"/>
                <a:ea typeface="新細明體"/>
              </a:endParaRPr>
            </a:p>
          </p:txBody>
        </p:sp>
        <p:sp>
          <p:nvSpPr>
            <p:cNvPr id="89" name="矩形 88"/>
            <p:cNvSpPr/>
            <p:nvPr/>
          </p:nvSpPr>
          <p:spPr>
            <a:xfrm>
              <a:off x="3929683" y="3890284"/>
              <a:ext cx="405139"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C2566A"/>
                  </a:solidFill>
                  <a:latin typeface="Calibri"/>
                  <a:ea typeface="新細明體"/>
                </a:rPr>
                <a:t>C3</a:t>
              </a:r>
              <a:endParaRPr kumimoji="0" lang="zh-TW" altLang="en-US" b="1" dirty="0">
                <a:solidFill>
                  <a:srgbClr val="C2566A"/>
                </a:solidFill>
                <a:latin typeface="Calibri"/>
                <a:ea typeface="新細明體"/>
              </a:endParaRPr>
            </a:p>
          </p:txBody>
        </p:sp>
      </p:grpSp>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25</a:t>
            </a:fld>
            <a:endParaRPr lang="zh-TW" altLang="en-US"/>
          </a:p>
        </p:txBody>
      </p:sp>
      <p:sp>
        <p:nvSpPr>
          <p:cNvPr id="55" name="文字方塊 54"/>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3-4-1</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56" name="標題 2"/>
          <p:cNvSpPr txBox="1">
            <a:spLocks/>
          </p:cNvSpPr>
          <p:nvPr/>
        </p:nvSpPr>
        <p:spPr bwMode="auto">
          <a:xfrm>
            <a:off x="766764" y="192161"/>
            <a:ext cx="3162920"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四、核心素養</a:t>
            </a:r>
          </a:p>
        </p:txBody>
      </p:sp>
    </p:spTree>
    <p:extLst>
      <p:ext uri="{BB962C8B-B14F-4D97-AF65-F5344CB8AC3E}">
        <p14:creationId xmlns:p14="http://schemas.microsoft.com/office/powerpoint/2010/main" val="281710307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fade">
                                      <p:cBhvr>
                                        <p:cTn id="33" dur="500"/>
                                        <p:tgtEl>
                                          <p:spTgt spid="70"/>
                                        </p:tgtEl>
                                      </p:cBhvr>
                                    </p:animEffect>
                                  </p:childTnLst>
                                </p:cTn>
                              </p:par>
                            </p:childTnLst>
                          </p:cTn>
                        </p:par>
                        <p:par>
                          <p:cTn id="34" fill="hold">
                            <p:stCondLst>
                              <p:cond delay="1000"/>
                            </p:stCondLst>
                            <p:childTnLst>
                              <p:par>
                                <p:cTn id="35" presetID="1" presetClass="entr" presetSubtype="0" fill="hold" nodeType="afterEffect">
                                  <p:stCondLst>
                                    <p:cond delay="0"/>
                                  </p:stCondLst>
                                  <p:childTnLst>
                                    <p:set>
                                      <p:cBhvr>
                                        <p:cTn id="36" dur="1" fill="hold">
                                          <p:stCondLst>
                                            <p:cond delay="0"/>
                                          </p:stCondLst>
                                        </p:cTn>
                                        <p:tgtEl>
                                          <p:spTgt spid="10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par>
                          <p:cTn id="43" fill="hold">
                            <p:stCondLst>
                              <p:cond delay="1000"/>
                            </p:stCondLst>
                            <p:childTnLst>
                              <p:par>
                                <p:cTn id="44" presetID="8" presetClass="emph" presetSubtype="0" fill="hold" nodeType="afterEffect">
                                  <p:stCondLst>
                                    <p:cond delay="500"/>
                                  </p:stCondLst>
                                  <p:childTnLst>
                                    <p:animRot by="21600000">
                                      <p:cBhvr>
                                        <p:cTn id="45" dur="2000" fill="hold"/>
                                        <p:tgtEl>
                                          <p:spTgt spid="1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2" grpId="0"/>
      <p:bldP spid="53" grpId="0"/>
      <p:bldP spid="2"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0031" y="4057650"/>
            <a:ext cx="8643938" cy="1687116"/>
          </a:xfrm>
          <a:prstGeom prst="rect">
            <a:avLst/>
          </a:prstGeom>
          <a:gradFill>
            <a:gsLst>
              <a:gs pos="0">
                <a:srgbClr val="F2F2F2"/>
              </a:gs>
              <a:gs pos="100000">
                <a:srgbClr val="F2F2F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zh-CN" altLang="en-US" sz="1350">
              <a:solidFill>
                <a:prstClr val="white"/>
              </a:solidFill>
              <a:ea typeface="等线" panose="02010600030101010101"/>
            </a:endParaRPr>
          </a:p>
        </p:txBody>
      </p:sp>
      <p:pic>
        <p:nvPicPr>
          <p:cNvPr id="24579" name="图片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50032" y="4057650"/>
            <a:ext cx="8637985" cy="168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文本框 27"/>
          <p:cNvSpPr txBox="1">
            <a:spLocks noChangeArrowheads="1"/>
          </p:cNvSpPr>
          <p:nvPr/>
        </p:nvSpPr>
        <p:spPr bwMode="auto">
          <a:xfrm>
            <a:off x="2803327" y="4152804"/>
            <a:ext cx="3047679" cy="95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lnSpc>
                <a:spcPct val="150000"/>
              </a:lnSpc>
            </a:pPr>
            <a:r>
              <a:rPr kumimoji="0" lang="zh-TW" altLang="en-US" sz="3750" b="1" dirty="0" smtClean="0">
                <a:solidFill>
                  <a:srgbClr val="14826D"/>
                </a:solidFill>
                <a:latin typeface="Microsoft YaHei" pitchFamily="34" charset="-122"/>
                <a:ea typeface="Microsoft YaHei" pitchFamily="34" charset="-122"/>
              </a:rPr>
              <a:t>怎麼考</a:t>
            </a:r>
            <a:endParaRPr kumimoji="0" lang="en-US" altLang="zh-TW" sz="3750" b="1" dirty="0" smtClean="0">
              <a:solidFill>
                <a:srgbClr val="14826D"/>
              </a:solidFill>
              <a:latin typeface="Microsoft YaHei" pitchFamily="34" charset="-122"/>
              <a:ea typeface="Microsoft YaHei" pitchFamily="34" charset="-122"/>
            </a:endParaRPr>
          </a:p>
        </p:txBody>
      </p:sp>
      <p:sp>
        <p:nvSpPr>
          <p:cNvPr id="24581"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fld id="{670BD11A-781C-477F-A445-875D78CF4A0F}" type="slidenum">
              <a:rPr kumimoji="0" lang="zh-CN" altLang="en-US">
                <a:solidFill>
                  <a:prstClr val="white"/>
                </a:solidFill>
              </a:rPr>
              <a:pPr defTabSz="685800"/>
              <a:t>26</a:t>
            </a:fld>
            <a:endParaRPr kumimoji="0" lang="zh-CN" altLang="en-US">
              <a:solidFill>
                <a:prstClr val="white"/>
              </a:solidFill>
            </a:endParaRPr>
          </a:p>
        </p:txBody>
      </p:sp>
      <p:sp>
        <p:nvSpPr>
          <p:cNvPr id="13" name="矩形: 圆角 593"/>
          <p:cNvSpPr/>
          <p:nvPr/>
        </p:nvSpPr>
        <p:spPr>
          <a:xfrm>
            <a:off x="1225749" y="2305023"/>
            <a:ext cx="6686550" cy="3371850"/>
          </a:xfrm>
          <a:prstGeom prst="roundRect">
            <a:avLst>
              <a:gd name="adj" fmla="val 7305"/>
            </a:avLst>
          </a:prstGeom>
          <a:noFill/>
          <a:ln>
            <a:solidFill>
              <a:srgbClr val="1482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zh-CN" altLang="en-US" sz="1350">
              <a:solidFill>
                <a:prstClr val="white"/>
              </a:solidFill>
              <a:ea typeface="等线" panose="02010600030101010101"/>
            </a:endParaRPr>
          </a:p>
        </p:txBody>
      </p:sp>
      <p:sp>
        <p:nvSpPr>
          <p:cNvPr id="14" name="文本框 588"/>
          <p:cNvSpPr>
            <a:spLocks noChangeArrowheads="1"/>
          </p:cNvSpPr>
          <p:nvPr/>
        </p:nvSpPr>
        <p:spPr bwMode="auto">
          <a:xfrm>
            <a:off x="2803327" y="2620685"/>
            <a:ext cx="3531394" cy="1123712"/>
          </a:xfrm>
          <a:prstGeom prst="roundRect">
            <a:avLst>
              <a:gd name="adj" fmla="val 16667"/>
            </a:avLst>
          </a:prstGeom>
          <a:solidFill>
            <a:srgbClr val="14826D"/>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r>
              <a:rPr kumimoji="0" lang="zh-TW" altLang="en-US" sz="6000" b="1" dirty="0" smtClean="0">
                <a:solidFill>
                  <a:prstClr val="white"/>
                </a:solidFill>
                <a:latin typeface="Microsoft YaHei" pitchFamily="34" charset="-122"/>
                <a:ea typeface="Microsoft YaHei" pitchFamily="34" charset="-122"/>
              </a:rPr>
              <a:t>核心素</a:t>
            </a:r>
            <a:r>
              <a:rPr kumimoji="0" lang="zh-TW" altLang="en-US" sz="6000" b="1" dirty="0">
                <a:solidFill>
                  <a:prstClr val="white"/>
                </a:solidFill>
                <a:latin typeface="Microsoft YaHei" pitchFamily="34" charset="-122"/>
                <a:ea typeface="Microsoft YaHei" pitchFamily="34" charset="-122"/>
              </a:rPr>
              <a:t>養</a:t>
            </a:r>
            <a:endParaRPr kumimoji="0" lang="zh-CN" altLang="en-US" sz="6000" b="1" dirty="0">
              <a:solidFill>
                <a:prstClr val="white"/>
              </a:solidFill>
              <a:latin typeface="Microsoft YaHei" pitchFamily="34" charset="-122"/>
              <a:ea typeface="Microsoft YaHei" pitchFamily="34" charset="-122"/>
            </a:endParaRPr>
          </a:p>
        </p:txBody>
      </p:sp>
      <p:sp>
        <p:nvSpPr>
          <p:cNvPr id="8" name="標題 1"/>
          <p:cNvSpPr txBox="1">
            <a:spLocks/>
          </p:cNvSpPr>
          <p:nvPr/>
        </p:nvSpPr>
        <p:spPr>
          <a:xfrm>
            <a:off x="648148" y="103694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a:r>
              <a:rPr kumimoji="0" lang="zh-TW" altLang="en-US" sz="2400" smtClean="0">
                <a:solidFill>
                  <a:schemeClr val="accent5">
                    <a:lumMod val="50000"/>
                  </a:schemeClr>
                </a:solidFill>
              </a:rPr>
              <a:t>前大考中心主任劉孟奇：</a:t>
            </a:r>
            <a:r>
              <a:rPr kumimoji="0" lang="zh-TW" altLang="en-US" sz="4000" b="1" smtClean="0">
                <a:solidFill>
                  <a:schemeClr val="accent5">
                    <a:lumMod val="50000"/>
                  </a:schemeClr>
                </a:solidFill>
              </a:rPr>
              <a:t>大學考試大變革</a:t>
            </a:r>
            <a:r>
              <a:rPr kumimoji="0" lang="en-US" altLang="zh-TW" sz="3200" b="1" smtClean="0">
                <a:solidFill>
                  <a:schemeClr val="accent5">
                    <a:lumMod val="50000"/>
                  </a:schemeClr>
                </a:solidFill>
              </a:rPr>
              <a:t/>
            </a:r>
            <a:br>
              <a:rPr kumimoji="0" lang="en-US" altLang="zh-TW" sz="3200" b="1" smtClean="0">
                <a:solidFill>
                  <a:schemeClr val="accent5">
                    <a:lumMod val="50000"/>
                  </a:schemeClr>
                </a:solidFill>
              </a:rPr>
            </a:br>
            <a:r>
              <a:rPr kumimoji="0" lang="zh-TW" altLang="en-US" sz="3200" b="1" smtClean="0"/>
              <a:t>                    </a:t>
            </a:r>
            <a:r>
              <a:rPr kumimoji="0" lang="zh-TW" altLang="en-US" sz="3200" b="1" smtClean="0">
                <a:solidFill>
                  <a:schemeClr val="accent6">
                    <a:lumMod val="75000"/>
                  </a:schemeClr>
                </a:solidFill>
              </a:rPr>
              <a:t>素養導向命題趨勢已是進行式</a:t>
            </a:r>
            <a:endParaRPr kumimoji="0" lang="zh-TW" altLang="en-US" sz="1600" dirty="0">
              <a:solidFill>
                <a:schemeClr val="accent6">
                  <a:lumMod val="75000"/>
                </a:schemeClr>
              </a:solidFill>
            </a:endParaRPr>
          </a:p>
        </p:txBody>
      </p:sp>
    </p:spTree>
    <p:extLst>
      <p:ext uri="{BB962C8B-B14F-4D97-AF65-F5344CB8AC3E}">
        <p14:creationId xmlns:p14="http://schemas.microsoft.com/office/powerpoint/2010/main" val="26206751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1100"/>
                            </p:stCondLst>
                            <p:childTnLst>
                              <p:par>
                                <p:cTn id="12" presetID="22" presetClass="entr" presetSubtype="1" fill="hold" grpId="0" nodeType="afterEffect">
                                  <p:stCondLst>
                                    <p:cond delay="0"/>
                                  </p:stCondLst>
                                  <p:childTnLst>
                                    <p:set>
                                      <p:cBhvr>
                                        <p:cTn id="13" dur="1" fill="hold">
                                          <p:stCondLst>
                                            <p:cond delay="0"/>
                                          </p:stCondLst>
                                        </p:cTn>
                                        <p:tgtEl>
                                          <p:spTgt spid="28">
                                            <p:txEl>
                                              <p:pRg st="0" end="0"/>
                                            </p:txEl>
                                          </p:spTgt>
                                        </p:tgtEl>
                                        <p:attrNameLst>
                                          <p:attrName>style.visibility</p:attrName>
                                        </p:attrNameLst>
                                      </p:cBhvr>
                                      <p:to>
                                        <p:strVal val="visible"/>
                                      </p:to>
                                    </p:set>
                                    <p:animEffect transition="in" filter="wipe(up)">
                                      <p:cBhvr>
                                        <p:cTn id="14"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allAtOnce"/>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33C1B1CB-EA64-1B4B-BC6B-98D6E725C9B0}"/>
              </a:ext>
            </a:extLst>
          </p:cNvPr>
          <p:cNvSpPr/>
          <p:nvPr/>
        </p:nvSpPr>
        <p:spPr>
          <a:xfrm>
            <a:off x="3461614" y="1805116"/>
            <a:ext cx="1965994"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2" name="矩形 11">
            <a:extLst>
              <a:ext uri="{FF2B5EF4-FFF2-40B4-BE49-F238E27FC236}">
                <a16:creationId xmlns:a16="http://schemas.microsoft.com/office/drawing/2014/main" id="{40752FC4-FCAE-A64A-89B4-9852F122761F}"/>
              </a:ext>
            </a:extLst>
          </p:cNvPr>
          <p:cNvSpPr/>
          <p:nvPr/>
        </p:nvSpPr>
        <p:spPr>
          <a:xfrm>
            <a:off x="502445" y="1813537"/>
            <a:ext cx="2340073"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 name="標題 1"/>
          <p:cNvSpPr>
            <a:spLocks noGrp="1"/>
          </p:cNvSpPr>
          <p:nvPr>
            <p:ph type="title"/>
          </p:nvPr>
        </p:nvSpPr>
        <p:spPr>
          <a:xfrm>
            <a:off x="525885" y="433711"/>
            <a:ext cx="8229600" cy="1143000"/>
          </a:xfrm>
        </p:spPr>
        <p:txBody>
          <a:bodyPr>
            <a:normAutofit fontScale="90000"/>
          </a:bodyPr>
          <a:lstStyle/>
          <a:p>
            <a:pPr algn="r"/>
            <a:r>
              <a:rPr lang="zh-TW" altLang="en-US" sz="3200" b="1">
                <a:solidFill>
                  <a:schemeClr val="accent6">
                    <a:lumMod val="75000"/>
                  </a:schemeClr>
                </a:solidFill>
              </a:rPr>
              <a:t>素養導向命題趨勢已是進行式</a:t>
            </a:r>
            <a:r>
              <a:rPr lang="en-US" altLang="zh-TW" sz="3200" smtClean="0">
                <a:solidFill>
                  <a:srgbClr val="002060"/>
                </a:solidFill>
                <a:latin typeface="DFLiHei-Bd" panose="020B0709000000000000" pitchFamily="49" charset="-120"/>
                <a:ea typeface="DFLiHei-Bd" panose="020B0709000000000000" pitchFamily="49" charset="-120"/>
              </a:rPr>
              <a:t/>
            </a:r>
            <a:br>
              <a:rPr lang="en-US" altLang="zh-TW" sz="3200" smtClean="0">
                <a:solidFill>
                  <a:srgbClr val="002060"/>
                </a:solidFill>
                <a:latin typeface="DFLiHei-Bd" panose="020B0709000000000000" pitchFamily="49" charset="-120"/>
                <a:ea typeface="DFLiHei-Bd" panose="020B0709000000000000" pitchFamily="49" charset="-120"/>
              </a:rPr>
            </a:br>
            <a:r>
              <a:rPr lang="zh-TW" altLang="en-US" sz="3200" smtClean="0">
                <a:solidFill>
                  <a:srgbClr val="002060"/>
                </a:solidFill>
                <a:latin typeface="DFLiHei-Bd" panose="020B0709000000000000" pitchFamily="49" charset="-120"/>
                <a:ea typeface="DFLiHei-Bd" panose="020B0709000000000000" pitchFamily="49" charset="-120"/>
              </a:rPr>
              <a:t>素養</a:t>
            </a:r>
            <a:r>
              <a:rPr lang="zh-TW" altLang="en-US" sz="3200" dirty="0">
                <a:solidFill>
                  <a:srgbClr val="002060"/>
                </a:solidFill>
                <a:latin typeface="DFLiHei-Bd" panose="020B0709000000000000" pitchFamily="49" charset="-120"/>
                <a:ea typeface="DFLiHei-Bd" panose="020B0709000000000000" pitchFamily="49" charset="-120"/>
              </a:rPr>
              <a:t>導向試題的五大特色</a:t>
            </a:r>
            <a:r>
              <a:rPr lang="en-US" altLang="zh-TW" b="1" dirty="0">
                <a:solidFill>
                  <a:schemeClr val="accent3">
                    <a:lumMod val="50000"/>
                  </a:schemeClr>
                </a:solidFill>
              </a:rPr>
              <a:t/>
            </a:r>
            <a:br>
              <a:rPr lang="en-US" altLang="zh-TW" b="1" dirty="0">
                <a:solidFill>
                  <a:schemeClr val="accent3">
                    <a:lumMod val="50000"/>
                  </a:schemeClr>
                </a:solidFill>
              </a:rPr>
            </a:br>
            <a:endParaRPr lang="zh-TW" altLang="en-US" sz="1300" dirty="0">
              <a:solidFill>
                <a:schemeClr val="accent3">
                  <a:lumMod val="50000"/>
                </a:schemeClr>
              </a:solidFill>
              <a:latin typeface="Microsoft JhengHei" panose="020B0604030504040204" pitchFamily="34" charset="-120"/>
              <a:ea typeface="Microsoft JhengHei"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9C43862D-E695-4545-88C2-9979944A62DB}" type="slidenum">
              <a:rPr lang="zh-TW" altLang="en-US" smtClean="0">
                <a:solidFill>
                  <a:prstClr val="black">
                    <a:tint val="75000"/>
                  </a:prstClr>
                </a:solidFill>
              </a:rPr>
              <a:pPr>
                <a:defRPr/>
              </a:pPr>
              <a:t>27</a:t>
            </a:fld>
            <a:endParaRPr lang="zh-TW" altLang="en-US">
              <a:solidFill>
                <a:prstClr val="black">
                  <a:tint val="75000"/>
                </a:prstClr>
              </a:solidFill>
            </a:endParaRPr>
          </a:p>
        </p:txBody>
      </p:sp>
      <p:sp>
        <p:nvSpPr>
          <p:cNvPr id="7" name="矩形 6">
            <a:extLst>
              <a:ext uri="{FF2B5EF4-FFF2-40B4-BE49-F238E27FC236}">
                <a16:creationId xmlns:a16="http://schemas.microsoft.com/office/drawing/2014/main" id="{916CA0DD-D418-B64A-AE63-5CADD51E3FA6}"/>
              </a:ext>
            </a:extLst>
          </p:cNvPr>
          <p:cNvSpPr/>
          <p:nvPr/>
        </p:nvSpPr>
        <p:spPr>
          <a:xfrm>
            <a:off x="4595742" y="1405188"/>
            <a:ext cx="4572000" cy="246221"/>
          </a:xfrm>
          <a:prstGeom prst="rect">
            <a:avLst/>
          </a:prstGeom>
        </p:spPr>
        <p:txBody>
          <a:bodyPr>
            <a:spAutoFit/>
          </a:bodyPr>
          <a:lstStyle/>
          <a:p>
            <a:r>
              <a:rPr lang="zh-TW" altLang="en-US" sz="1000" dirty="0">
                <a:solidFill>
                  <a:schemeClr val="accent3">
                    <a:lumMod val="50000"/>
                  </a:schemeClr>
                </a:solidFill>
                <a:latin typeface="Microsoft JhengHei" panose="020B0604030504040204" pitchFamily="34" charset="-120"/>
                <a:ea typeface="Microsoft JhengHei" panose="020B0604030504040204" pitchFamily="34" charset="-120"/>
              </a:rPr>
              <a:t>未來</a:t>
            </a:r>
            <a:r>
              <a:rPr lang="en-US" altLang="zh-TW" sz="1000" dirty="0">
                <a:solidFill>
                  <a:schemeClr val="accent3">
                    <a:lumMod val="50000"/>
                  </a:schemeClr>
                </a:solidFill>
                <a:latin typeface="Microsoft JhengHei" panose="020B0604030504040204" pitchFamily="34" charset="-120"/>
                <a:ea typeface="Microsoft JhengHei" panose="020B0604030504040204" pitchFamily="34" charset="-120"/>
              </a:rPr>
              <a:t>Family</a:t>
            </a:r>
            <a:r>
              <a:rPr lang="zh-TW" altLang="en-US" sz="1000" dirty="0">
                <a:solidFill>
                  <a:schemeClr val="accent3">
                    <a:lumMod val="50000"/>
                  </a:schemeClr>
                </a:solidFill>
                <a:latin typeface="Microsoft JhengHei" panose="020B0604030504040204" pitchFamily="34" charset="-120"/>
                <a:ea typeface="Microsoft JhengHei" panose="020B0604030504040204" pitchFamily="34" charset="-120"/>
              </a:rPr>
              <a:t>，</a:t>
            </a:r>
            <a:r>
              <a:rPr lang="en-US" altLang="zh-TW" sz="1000" dirty="0">
                <a:solidFill>
                  <a:schemeClr val="accent3">
                    <a:lumMod val="50000"/>
                  </a:schemeClr>
                </a:solidFill>
                <a:latin typeface="Microsoft JhengHei" panose="020B0604030504040204" pitchFamily="34" charset="-120"/>
                <a:ea typeface="Microsoft JhengHei" panose="020B0604030504040204" pitchFamily="34" charset="-120"/>
              </a:rPr>
              <a:t>22</a:t>
            </a:r>
            <a:r>
              <a:rPr lang="zh-TW" altLang="en-US" sz="1000" dirty="0">
                <a:solidFill>
                  <a:schemeClr val="accent3">
                    <a:lumMod val="50000"/>
                  </a:schemeClr>
                </a:solidFill>
                <a:latin typeface="Microsoft JhengHei" panose="020B0604030504040204" pitchFamily="34" charset="-120"/>
                <a:ea typeface="Microsoft JhengHei" panose="020B0604030504040204" pitchFamily="34" charset="-120"/>
              </a:rPr>
              <a:t>期。</a:t>
            </a:r>
            <a:r>
              <a:rPr lang="en-US" altLang="zh-TW" sz="1000" dirty="0">
                <a:solidFill>
                  <a:schemeClr val="accent3">
                    <a:lumMod val="50000"/>
                  </a:schemeClr>
                </a:solidFill>
                <a:latin typeface="Microsoft JhengHei" panose="020B0604030504040204" pitchFamily="34" charset="-120"/>
                <a:ea typeface="Microsoft JhengHei" panose="020B0604030504040204" pitchFamily="34" charset="-120"/>
              </a:rPr>
              <a:t>https://gfamily.cwgv.com.tw/content/index/7199</a:t>
            </a:r>
            <a:endParaRPr lang="zh-TW" altLang="en-US" sz="1000"/>
          </a:p>
        </p:txBody>
      </p:sp>
      <p:sp>
        <p:nvSpPr>
          <p:cNvPr id="8" name="矩形 7">
            <a:extLst>
              <a:ext uri="{FF2B5EF4-FFF2-40B4-BE49-F238E27FC236}">
                <a16:creationId xmlns:a16="http://schemas.microsoft.com/office/drawing/2014/main" id="{CB20568D-CD22-E344-8D8E-BEACDF6943CC}"/>
              </a:ext>
            </a:extLst>
          </p:cNvPr>
          <p:cNvSpPr/>
          <p:nvPr/>
        </p:nvSpPr>
        <p:spPr>
          <a:xfrm>
            <a:off x="420012" y="1813538"/>
            <a:ext cx="2558319" cy="461665"/>
          </a:xfrm>
          <a:prstGeom prst="rect">
            <a:avLst/>
          </a:prstGeom>
        </p:spPr>
        <p:txBody>
          <a:bodyPr wrap="square">
            <a:spAutoFit/>
          </a:bodyPr>
          <a:lstStyle/>
          <a:p>
            <a:pPr marL="457200" indent="-457200">
              <a:buFont typeface="+mj-ea"/>
              <a:buAutoNum type="ea1ChtPeriod"/>
            </a:pPr>
            <a:r>
              <a:rPr lang="zh-TW" altLang="en-US" sz="2400" dirty="0">
                <a:solidFill>
                  <a:srgbClr val="0070C0"/>
                </a:solidFill>
                <a:latin typeface="DFLiHei-Bd" panose="020B0709000000000000" pitchFamily="49" charset="-120"/>
                <a:ea typeface="DFLiHei-Bd" panose="020B0709000000000000" pitchFamily="49" charset="-120"/>
              </a:rPr>
              <a:t>問題解決</a:t>
            </a:r>
            <a:endParaRPr lang="zh-TW" altLang="en-US" sz="2400"/>
          </a:p>
        </p:txBody>
      </p:sp>
      <p:sp>
        <p:nvSpPr>
          <p:cNvPr id="9" name="矩形 8">
            <a:extLst>
              <a:ext uri="{FF2B5EF4-FFF2-40B4-BE49-F238E27FC236}">
                <a16:creationId xmlns:a16="http://schemas.microsoft.com/office/drawing/2014/main" id="{5232F74E-9B71-AE4B-B179-EA5F3ACB306A}"/>
              </a:ext>
            </a:extLst>
          </p:cNvPr>
          <p:cNvSpPr/>
          <p:nvPr/>
        </p:nvSpPr>
        <p:spPr>
          <a:xfrm>
            <a:off x="638258" y="2406164"/>
            <a:ext cx="2340073" cy="1631216"/>
          </a:xfrm>
          <a:prstGeom prst="rect">
            <a:avLst/>
          </a:prstGeom>
        </p:spPr>
        <p:txBody>
          <a:bodyPr wrap="square">
            <a:spAutoFit/>
          </a:bodyPr>
          <a:lstStyle/>
          <a:p>
            <a:pPr>
              <a:lnSpc>
                <a:spcPts val="2400"/>
              </a:lnSpc>
              <a:spcBef>
                <a:spcPts val="450"/>
              </a:spcBef>
            </a:pPr>
            <a:r>
              <a:rPr lang="zh-TW" altLang="en-US" sz="2000" dirty="0">
                <a:solidFill>
                  <a:schemeClr val="tx1">
                    <a:lumMod val="85000"/>
                    <a:lumOff val="15000"/>
                  </a:schemeClr>
                </a:solidFill>
                <a:latin typeface="Microsoft JhengHei" panose="020B0604030504040204" pitchFamily="34" charset="-120"/>
                <a:ea typeface="Microsoft JhengHei" panose="020B0604030504040204" pitchFamily="34" charset="-120"/>
              </a:rPr>
              <a:t>題目情境主要是以生活問題解決為主，有些評量到</a:t>
            </a:r>
            <a:r>
              <a:rPr lang="zh-TW" altLang="en-US" sz="2000" dirty="0">
                <a:solidFill>
                  <a:srgbClr val="0070C0"/>
                </a:solidFill>
                <a:latin typeface="Microsoft JhengHei" panose="020B0604030504040204" pitchFamily="34" charset="-120"/>
                <a:ea typeface="Microsoft JhengHei" panose="020B0604030504040204" pitchFamily="34" charset="-120"/>
              </a:rPr>
              <a:t>單一能力</a:t>
            </a:r>
            <a:r>
              <a:rPr lang="zh-TW" altLang="en-US" sz="2000" dirty="0">
                <a:solidFill>
                  <a:schemeClr val="tx1">
                    <a:lumMod val="85000"/>
                    <a:lumOff val="15000"/>
                  </a:schemeClr>
                </a:solidFill>
                <a:latin typeface="Microsoft JhengHei" panose="020B0604030504040204" pitchFamily="34" charset="-120"/>
                <a:ea typeface="Microsoft JhengHei" panose="020B0604030504040204" pitchFamily="34" charset="-120"/>
              </a:rPr>
              <a:t>，有些評量到</a:t>
            </a:r>
            <a:r>
              <a:rPr lang="zh-TW" altLang="en-US" sz="2000" dirty="0">
                <a:solidFill>
                  <a:srgbClr val="0070C0"/>
                </a:solidFill>
                <a:latin typeface="Microsoft JhengHei" panose="020B0604030504040204" pitchFamily="34" charset="-120"/>
                <a:ea typeface="Microsoft JhengHei" panose="020B0604030504040204" pitchFamily="34" charset="-120"/>
              </a:rPr>
              <a:t>綜合能力</a:t>
            </a:r>
            <a:r>
              <a:rPr lang="zh-TW" altLang="en-US" sz="2000" dirty="0">
                <a:solidFill>
                  <a:schemeClr val="tx1">
                    <a:lumMod val="85000"/>
                    <a:lumOff val="15000"/>
                  </a:schemeClr>
                </a:solidFill>
                <a:latin typeface="Microsoft JhengHei" panose="020B0604030504040204" pitchFamily="34" charset="-120"/>
                <a:ea typeface="Microsoft JhengHei" panose="020B0604030504040204" pitchFamily="34" charset="-120"/>
              </a:rPr>
              <a:t>。</a:t>
            </a:r>
            <a:endParaRPr lang="en-US" altLang="zh-TW" sz="2000" dirty="0">
              <a:solidFill>
                <a:schemeClr val="tx1">
                  <a:lumMod val="85000"/>
                  <a:lumOff val="15000"/>
                </a:schemeClr>
              </a:solidFill>
              <a:latin typeface="Microsoft JhengHei" panose="020B0604030504040204" pitchFamily="34" charset="-120"/>
              <a:ea typeface="Microsoft JhengHei" panose="020B0604030504040204" pitchFamily="34" charset="-120"/>
            </a:endParaRPr>
          </a:p>
        </p:txBody>
      </p:sp>
      <p:sp>
        <p:nvSpPr>
          <p:cNvPr id="10" name="矩形 9">
            <a:extLst>
              <a:ext uri="{FF2B5EF4-FFF2-40B4-BE49-F238E27FC236}">
                <a16:creationId xmlns:a16="http://schemas.microsoft.com/office/drawing/2014/main" id="{BB458C48-2B32-F841-B4D7-4F22B97474DA}"/>
              </a:ext>
            </a:extLst>
          </p:cNvPr>
          <p:cNvSpPr/>
          <p:nvPr/>
        </p:nvSpPr>
        <p:spPr>
          <a:xfrm>
            <a:off x="3428950" y="1786638"/>
            <a:ext cx="1723549" cy="461665"/>
          </a:xfrm>
          <a:prstGeom prst="rect">
            <a:avLst/>
          </a:prstGeom>
        </p:spPr>
        <p:txBody>
          <a:bodyPr wrap="none">
            <a:spAutoFit/>
          </a:bodyPr>
          <a:lstStyle/>
          <a:p>
            <a:r>
              <a:rPr lang="zh-TW" altLang="en-US" sz="2400">
                <a:solidFill>
                  <a:srgbClr val="0070C0"/>
                </a:solidFill>
                <a:latin typeface="DFLiHei-Bd" panose="020B0709000000000000" pitchFamily="49" charset="-120"/>
                <a:ea typeface="DFLiHei-Bd" panose="020B0709000000000000" pitchFamily="49" charset="-120"/>
              </a:rPr>
              <a:t>三</a:t>
            </a:r>
            <a:r>
              <a:rPr lang="zh-TW" altLang="en-US" sz="2400" smtClean="0">
                <a:solidFill>
                  <a:srgbClr val="0070C0"/>
                </a:solidFill>
                <a:latin typeface="DFLiHei-Bd" panose="020B0709000000000000" pitchFamily="49" charset="-120"/>
                <a:ea typeface="DFLiHei-Bd" panose="020B0709000000000000" pitchFamily="49" charset="-120"/>
              </a:rPr>
              <a:t>、題目長</a:t>
            </a:r>
            <a:endParaRPr lang="zh-TW" altLang="en-US" sz="2400">
              <a:solidFill>
                <a:srgbClr val="0070C0"/>
              </a:solidFill>
              <a:latin typeface="DFLiHei-Bd" panose="020B0709000000000000" pitchFamily="49" charset="-120"/>
              <a:ea typeface="DFLiHei-Bd" panose="020B0709000000000000" pitchFamily="49" charset="-120"/>
            </a:endParaRPr>
          </a:p>
        </p:txBody>
      </p:sp>
      <p:sp>
        <p:nvSpPr>
          <p:cNvPr id="11" name="矩形 10">
            <a:extLst>
              <a:ext uri="{FF2B5EF4-FFF2-40B4-BE49-F238E27FC236}">
                <a16:creationId xmlns:a16="http://schemas.microsoft.com/office/drawing/2014/main" id="{360F3BF0-F941-5440-A520-D6C1846E2D24}"/>
              </a:ext>
            </a:extLst>
          </p:cNvPr>
          <p:cNvSpPr/>
          <p:nvPr/>
        </p:nvSpPr>
        <p:spPr>
          <a:xfrm>
            <a:off x="3461614" y="2441026"/>
            <a:ext cx="2157582" cy="1015663"/>
          </a:xfrm>
          <a:prstGeom prst="rect">
            <a:avLst/>
          </a:prstGeom>
        </p:spPr>
        <p:txBody>
          <a:bodyPr wrap="square">
            <a:spAutoFit/>
          </a:bodyPr>
          <a:lstStyle/>
          <a:p>
            <a:pPr>
              <a:lnSpc>
                <a:spcPts val="2400"/>
              </a:lnSpc>
              <a:spcBef>
                <a:spcPts val="450"/>
              </a:spcBef>
            </a:pPr>
            <a:r>
              <a:rPr lang="zh-TW" altLang="en-US" sz="2000" dirty="0">
                <a:solidFill>
                  <a:schemeClr val="tx1">
                    <a:lumMod val="85000"/>
                    <a:lumOff val="15000"/>
                  </a:schemeClr>
                </a:solidFill>
                <a:latin typeface="Microsoft JhengHei" panose="020B0604030504040204" pitchFamily="34" charset="-120"/>
                <a:ea typeface="Microsoft JhengHei" panose="020B0604030504040204" pitchFamily="34" charset="-120"/>
              </a:rPr>
              <a:t>用以清楚描述問題情境，常配合圖表或數據資料。</a:t>
            </a:r>
            <a:endParaRPr lang="en-US" altLang="zh-TW" sz="2000" dirty="0">
              <a:solidFill>
                <a:schemeClr val="tx1">
                  <a:lumMod val="85000"/>
                  <a:lumOff val="15000"/>
                </a:schemeClr>
              </a:solidFill>
              <a:latin typeface="Microsoft JhengHei" panose="020B0604030504040204" pitchFamily="34" charset="-120"/>
              <a:ea typeface="Microsoft JhengHei" panose="020B0604030504040204" pitchFamily="34" charset="-120"/>
            </a:endParaRPr>
          </a:p>
        </p:txBody>
      </p:sp>
      <p:sp>
        <p:nvSpPr>
          <p:cNvPr id="15" name="矩形 14">
            <a:extLst>
              <a:ext uri="{FF2B5EF4-FFF2-40B4-BE49-F238E27FC236}">
                <a16:creationId xmlns:a16="http://schemas.microsoft.com/office/drawing/2014/main" id="{B2D2419F-64EB-6547-A7B5-1BAF111F6074}"/>
              </a:ext>
            </a:extLst>
          </p:cNvPr>
          <p:cNvSpPr/>
          <p:nvPr/>
        </p:nvSpPr>
        <p:spPr>
          <a:xfrm>
            <a:off x="6046706" y="2510666"/>
            <a:ext cx="2157582" cy="1015663"/>
          </a:xfrm>
          <a:prstGeom prst="rect">
            <a:avLst/>
          </a:prstGeom>
        </p:spPr>
        <p:txBody>
          <a:bodyPr wrap="square">
            <a:spAutoFit/>
          </a:bodyPr>
          <a:lstStyle/>
          <a:p>
            <a:pPr>
              <a:lnSpc>
                <a:spcPts val="2400"/>
              </a:lnSpc>
              <a:spcBef>
                <a:spcPts val="450"/>
              </a:spcBef>
            </a:pPr>
            <a:r>
              <a:rPr lang="zh-TW" altLang="en-US" sz="2000" dirty="0">
                <a:solidFill>
                  <a:schemeClr val="tx1">
                    <a:lumMod val="85000"/>
                    <a:lumOff val="15000"/>
                  </a:schemeClr>
                </a:solidFill>
                <a:latin typeface="Microsoft JhengHei" panose="020B0604030504040204" pitchFamily="34" charset="-120"/>
                <a:ea typeface="Microsoft JhengHei" panose="020B0604030504040204" pitchFamily="34" charset="-120"/>
              </a:rPr>
              <a:t>受測者看完題目情境後會回答多道試題。</a:t>
            </a:r>
            <a:endParaRPr lang="en-US" altLang="zh-TW" sz="2000" dirty="0">
              <a:solidFill>
                <a:schemeClr val="tx1">
                  <a:lumMod val="85000"/>
                  <a:lumOff val="15000"/>
                </a:schemeClr>
              </a:solidFill>
              <a:latin typeface="Microsoft JhengHei" panose="020B0604030504040204" pitchFamily="34" charset="-120"/>
              <a:ea typeface="Microsoft JhengHei" panose="020B0604030504040204" pitchFamily="34" charset="-120"/>
            </a:endParaRPr>
          </a:p>
        </p:txBody>
      </p:sp>
      <p:grpSp>
        <p:nvGrpSpPr>
          <p:cNvPr id="19" name="群組 18">
            <a:extLst>
              <a:ext uri="{FF2B5EF4-FFF2-40B4-BE49-F238E27FC236}">
                <a16:creationId xmlns:a16="http://schemas.microsoft.com/office/drawing/2014/main" id="{AA1F3F61-1C0A-C948-8A35-377BF06E3C45}"/>
              </a:ext>
            </a:extLst>
          </p:cNvPr>
          <p:cNvGrpSpPr/>
          <p:nvPr/>
        </p:nvGrpSpPr>
        <p:grpSpPr>
          <a:xfrm>
            <a:off x="6046707" y="1805115"/>
            <a:ext cx="2031325" cy="461665"/>
            <a:chOff x="6134080" y="1208727"/>
            <a:chExt cx="2031325" cy="461665"/>
          </a:xfrm>
        </p:grpSpPr>
        <p:sp>
          <p:nvSpPr>
            <p:cNvPr id="14" name="矩形 13">
              <a:extLst>
                <a:ext uri="{FF2B5EF4-FFF2-40B4-BE49-F238E27FC236}">
                  <a16:creationId xmlns:a16="http://schemas.microsoft.com/office/drawing/2014/main" id="{FC8466D5-1BC4-5945-8FA7-87C80F0CF81A}"/>
                </a:ext>
              </a:extLst>
            </p:cNvPr>
            <p:cNvSpPr/>
            <p:nvPr/>
          </p:nvSpPr>
          <p:spPr>
            <a:xfrm>
              <a:off x="6166745" y="1208727"/>
              <a:ext cx="1965994"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8" name="矩形 17">
              <a:extLst>
                <a:ext uri="{FF2B5EF4-FFF2-40B4-BE49-F238E27FC236}">
                  <a16:creationId xmlns:a16="http://schemas.microsoft.com/office/drawing/2014/main" id="{18B44292-A7B3-A645-ABBF-1667267C67CE}"/>
                </a:ext>
              </a:extLst>
            </p:cNvPr>
            <p:cNvSpPr/>
            <p:nvPr/>
          </p:nvSpPr>
          <p:spPr>
            <a:xfrm>
              <a:off x="6134080" y="1208727"/>
              <a:ext cx="2031325" cy="461665"/>
            </a:xfrm>
            <a:prstGeom prst="rect">
              <a:avLst/>
            </a:prstGeom>
          </p:spPr>
          <p:txBody>
            <a:bodyPr wrap="none">
              <a:spAutoFit/>
            </a:bodyPr>
            <a:lstStyle/>
            <a:p>
              <a:r>
                <a:rPr lang="zh-TW" altLang="en-US" sz="2400" dirty="0">
                  <a:solidFill>
                    <a:srgbClr val="0070C0"/>
                  </a:solidFill>
                  <a:latin typeface="DFLiHei-Bd" panose="020B0709000000000000" pitchFamily="49" charset="-120"/>
                  <a:ea typeface="DFLiHei-Bd" panose="020B0709000000000000" pitchFamily="49" charset="-120"/>
                </a:rPr>
                <a:t>四</a:t>
              </a:r>
              <a:r>
                <a:rPr lang="zh-TW" altLang="en-US" sz="2400" smtClean="0">
                  <a:solidFill>
                    <a:srgbClr val="0070C0"/>
                  </a:solidFill>
                  <a:latin typeface="DFLiHei-Bd" panose="020B0709000000000000" pitchFamily="49" charset="-120"/>
                  <a:ea typeface="DFLiHei-Bd" panose="020B0709000000000000" pitchFamily="49" charset="-120"/>
                </a:rPr>
                <a:t>、</a:t>
              </a:r>
              <a:r>
                <a:rPr lang="zh-TW" altLang="en-US" sz="2400" dirty="0">
                  <a:solidFill>
                    <a:srgbClr val="0070C0"/>
                  </a:solidFill>
                  <a:latin typeface="DFLiHei-Bd" panose="020B0709000000000000" pitchFamily="49" charset="-120"/>
                  <a:ea typeface="DFLiHei-Bd" panose="020B0709000000000000" pitchFamily="49" charset="-120"/>
                </a:rPr>
                <a:t>題組形式</a:t>
              </a:r>
              <a:endParaRPr lang="zh-TW" altLang="en-US" sz="2400"/>
            </a:p>
          </p:txBody>
        </p:sp>
      </p:grpSp>
      <p:sp>
        <p:nvSpPr>
          <p:cNvPr id="20" name="矩形 19">
            <a:extLst>
              <a:ext uri="{FF2B5EF4-FFF2-40B4-BE49-F238E27FC236}">
                <a16:creationId xmlns:a16="http://schemas.microsoft.com/office/drawing/2014/main" id="{9CA3998D-4F5C-5442-9B36-E2FCE97A6E94}"/>
              </a:ext>
            </a:extLst>
          </p:cNvPr>
          <p:cNvSpPr/>
          <p:nvPr/>
        </p:nvSpPr>
        <p:spPr>
          <a:xfrm>
            <a:off x="473920" y="4785297"/>
            <a:ext cx="2320594" cy="1938992"/>
          </a:xfrm>
          <a:prstGeom prst="rect">
            <a:avLst/>
          </a:prstGeom>
        </p:spPr>
        <p:txBody>
          <a:bodyPr wrap="square">
            <a:spAutoFit/>
          </a:bodyPr>
          <a:lstStyle/>
          <a:p>
            <a:pPr>
              <a:lnSpc>
                <a:spcPct val="120000"/>
              </a:lnSpc>
              <a:spcBef>
                <a:spcPts val="450"/>
              </a:spcBef>
            </a:pPr>
            <a:r>
              <a:rPr lang="zh-TW" altLang="en-US" sz="2000" dirty="0">
                <a:solidFill>
                  <a:schemeClr val="tx1">
                    <a:lumMod val="85000"/>
                    <a:lumOff val="15000"/>
                  </a:schemeClr>
                </a:solidFill>
                <a:latin typeface="Microsoft JhengHei" panose="020B0604030504040204" pitchFamily="34" charset="-120"/>
                <a:ea typeface="Microsoft JhengHei" panose="020B0604030504040204" pitchFamily="34" charset="-120"/>
              </a:rPr>
              <a:t>評量到由學科知識或學習內容所延伸出來對知識概念的判斷、應用或生活問題的解決</a:t>
            </a:r>
            <a:r>
              <a:rPr lang="zh-TW" altLang="en-US" sz="1600" dirty="0">
                <a:solidFill>
                  <a:schemeClr val="tx1">
                    <a:lumMod val="85000"/>
                    <a:lumOff val="15000"/>
                  </a:schemeClr>
                </a:solidFill>
                <a:latin typeface="Microsoft JhengHei" panose="020B0604030504040204" pitchFamily="34" charset="-120"/>
                <a:ea typeface="Microsoft JhengHei" panose="020B0604030504040204" pitchFamily="34" charset="-120"/>
              </a:rPr>
              <a:t>。</a:t>
            </a:r>
            <a:endParaRPr lang="en-US" altLang="zh-TW" sz="1600" dirty="0">
              <a:solidFill>
                <a:schemeClr val="tx1">
                  <a:lumMod val="85000"/>
                  <a:lumOff val="15000"/>
                </a:schemeClr>
              </a:solidFill>
              <a:latin typeface="Microsoft JhengHei" panose="020B0604030504040204" pitchFamily="34" charset="-120"/>
              <a:ea typeface="Microsoft JhengHei" panose="020B0604030504040204" pitchFamily="34" charset="-120"/>
            </a:endParaRPr>
          </a:p>
        </p:txBody>
      </p:sp>
      <p:grpSp>
        <p:nvGrpSpPr>
          <p:cNvPr id="21" name="群組 20">
            <a:extLst>
              <a:ext uri="{FF2B5EF4-FFF2-40B4-BE49-F238E27FC236}">
                <a16:creationId xmlns:a16="http://schemas.microsoft.com/office/drawing/2014/main" id="{6FD4F568-399B-9648-91B1-E387E854AE3B}"/>
              </a:ext>
            </a:extLst>
          </p:cNvPr>
          <p:cNvGrpSpPr/>
          <p:nvPr/>
        </p:nvGrpSpPr>
        <p:grpSpPr>
          <a:xfrm>
            <a:off x="486543" y="4307734"/>
            <a:ext cx="2279379" cy="461665"/>
            <a:chOff x="6134080" y="1208727"/>
            <a:chExt cx="1998659" cy="461665"/>
          </a:xfrm>
        </p:grpSpPr>
        <p:sp>
          <p:nvSpPr>
            <p:cNvPr id="22" name="矩形 21">
              <a:extLst>
                <a:ext uri="{FF2B5EF4-FFF2-40B4-BE49-F238E27FC236}">
                  <a16:creationId xmlns:a16="http://schemas.microsoft.com/office/drawing/2014/main" id="{C69A3F55-3CA8-C442-8F09-33DBB1AFF528}"/>
                </a:ext>
              </a:extLst>
            </p:cNvPr>
            <p:cNvSpPr/>
            <p:nvPr/>
          </p:nvSpPr>
          <p:spPr>
            <a:xfrm>
              <a:off x="6166745" y="1208727"/>
              <a:ext cx="1965994"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3" name="矩形 22">
              <a:extLst>
                <a:ext uri="{FF2B5EF4-FFF2-40B4-BE49-F238E27FC236}">
                  <a16:creationId xmlns:a16="http://schemas.microsoft.com/office/drawing/2014/main" id="{89900769-E8CA-9546-AAEC-88DCBED8DA5C}"/>
                </a:ext>
              </a:extLst>
            </p:cNvPr>
            <p:cNvSpPr/>
            <p:nvPr/>
          </p:nvSpPr>
          <p:spPr>
            <a:xfrm>
              <a:off x="6134080" y="1208727"/>
              <a:ext cx="1781154" cy="461665"/>
            </a:xfrm>
            <a:prstGeom prst="rect">
              <a:avLst/>
            </a:prstGeom>
          </p:spPr>
          <p:txBody>
            <a:bodyPr wrap="none">
              <a:spAutoFit/>
            </a:bodyPr>
            <a:lstStyle/>
            <a:p>
              <a:r>
                <a:rPr lang="zh-TW" altLang="en-US" sz="2400" dirty="0">
                  <a:solidFill>
                    <a:srgbClr val="0070C0"/>
                  </a:solidFill>
                  <a:latin typeface="DFLiHei-Bd" panose="020B0709000000000000" pitchFamily="49" charset="-120"/>
                  <a:ea typeface="DFLiHei-Bd" panose="020B0709000000000000" pitchFamily="49" charset="-120"/>
                </a:rPr>
                <a:t>二</a:t>
              </a:r>
              <a:r>
                <a:rPr lang="zh-TW" altLang="en-US" sz="2400" smtClean="0">
                  <a:solidFill>
                    <a:srgbClr val="0070C0"/>
                  </a:solidFill>
                  <a:latin typeface="DFLiHei-Bd" panose="020B0709000000000000" pitchFamily="49" charset="-120"/>
                  <a:ea typeface="DFLiHei-Bd" panose="020B0709000000000000" pitchFamily="49" charset="-120"/>
                </a:rPr>
                <a:t>、</a:t>
              </a:r>
              <a:r>
                <a:rPr lang="zh-TW" altLang="en-US" sz="2400" dirty="0">
                  <a:solidFill>
                    <a:srgbClr val="0070C0"/>
                  </a:solidFill>
                  <a:latin typeface="DFLiHei-Bd" panose="020B0709000000000000" pitchFamily="49" charset="-120"/>
                  <a:ea typeface="DFLiHei-Bd" panose="020B0709000000000000" pitchFamily="49" charset="-120"/>
                </a:rPr>
                <a:t>生活情境</a:t>
              </a:r>
              <a:endParaRPr lang="zh-TW" altLang="en-US" sz="2400"/>
            </a:p>
          </p:txBody>
        </p:sp>
      </p:grpSp>
      <p:sp>
        <p:nvSpPr>
          <p:cNvPr id="24" name="矩形 23">
            <a:extLst>
              <a:ext uri="{FF2B5EF4-FFF2-40B4-BE49-F238E27FC236}">
                <a16:creationId xmlns:a16="http://schemas.microsoft.com/office/drawing/2014/main" id="{55B44A9B-96AD-EE40-A443-E9C6A5AF53B8}"/>
              </a:ext>
            </a:extLst>
          </p:cNvPr>
          <p:cNvSpPr/>
          <p:nvPr/>
        </p:nvSpPr>
        <p:spPr>
          <a:xfrm>
            <a:off x="6142500" y="4769399"/>
            <a:ext cx="2157582" cy="1166858"/>
          </a:xfrm>
          <a:prstGeom prst="rect">
            <a:avLst/>
          </a:prstGeom>
        </p:spPr>
        <p:txBody>
          <a:bodyPr wrap="square">
            <a:spAutoFit/>
          </a:bodyPr>
          <a:lstStyle/>
          <a:p>
            <a:pPr>
              <a:lnSpc>
                <a:spcPct val="120000"/>
              </a:lnSpc>
              <a:spcBef>
                <a:spcPts val="450"/>
              </a:spcBef>
            </a:pPr>
            <a:r>
              <a:rPr lang="zh-TW" altLang="en-US" sz="2000" dirty="0">
                <a:solidFill>
                  <a:schemeClr val="tx1">
                    <a:lumMod val="85000"/>
                    <a:lumOff val="15000"/>
                  </a:schemeClr>
                </a:solidFill>
                <a:latin typeface="Microsoft JhengHei" panose="020B0604030504040204" pitchFamily="34" charset="-120"/>
                <a:ea typeface="Microsoft JhengHei" panose="020B0604030504040204" pitchFamily="34" charset="-120"/>
              </a:rPr>
              <a:t>受測者看完題目情境後會回答多道試題。</a:t>
            </a:r>
            <a:endParaRPr lang="en-US" altLang="zh-TW" sz="2000" dirty="0">
              <a:solidFill>
                <a:schemeClr val="tx1">
                  <a:lumMod val="85000"/>
                  <a:lumOff val="15000"/>
                </a:schemeClr>
              </a:solidFill>
              <a:latin typeface="Microsoft JhengHei" panose="020B0604030504040204" pitchFamily="34" charset="-120"/>
              <a:ea typeface="Microsoft JhengHei" panose="020B0604030504040204" pitchFamily="34" charset="-120"/>
            </a:endParaRPr>
          </a:p>
        </p:txBody>
      </p:sp>
      <p:grpSp>
        <p:nvGrpSpPr>
          <p:cNvPr id="25" name="群組 24">
            <a:extLst>
              <a:ext uri="{FF2B5EF4-FFF2-40B4-BE49-F238E27FC236}">
                <a16:creationId xmlns:a16="http://schemas.microsoft.com/office/drawing/2014/main" id="{C38F3125-FF4F-7B4B-9E95-091EF9E5BE45}"/>
              </a:ext>
            </a:extLst>
          </p:cNvPr>
          <p:cNvGrpSpPr/>
          <p:nvPr/>
        </p:nvGrpSpPr>
        <p:grpSpPr>
          <a:xfrm>
            <a:off x="6142500" y="3923921"/>
            <a:ext cx="2031325" cy="461665"/>
            <a:chOff x="6134080" y="1208727"/>
            <a:chExt cx="2031325" cy="461665"/>
          </a:xfrm>
        </p:grpSpPr>
        <p:sp>
          <p:nvSpPr>
            <p:cNvPr id="26" name="矩形 25">
              <a:extLst>
                <a:ext uri="{FF2B5EF4-FFF2-40B4-BE49-F238E27FC236}">
                  <a16:creationId xmlns:a16="http://schemas.microsoft.com/office/drawing/2014/main" id="{907227DD-550C-1042-9AE4-8225D6C5A9C8}"/>
                </a:ext>
              </a:extLst>
            </p:cNvPr>
            <p:cNvSpPr/>
            <p:nvPr/>
          </p:nvSpPr>
          <p:spPr>
            <a:xfrm>
              <a:off x="6166745" y="1208727"/>
              <a:ext cx="1965994"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7" name="矩形 26">
              <a:extLst>
                <a:ext uri="{FF2B5EF4-FFF2-40B4-BE49-F238E27FC236}">
                  <a16:creationId xmlns:a16="http://schemas.microsoft.com/office/drawing/2014/main" id="{5B472449-8C52-9D40-B525-8F370B98774E}"/>
                </a:ext>
              </a:extLst>
            </p:cNvPr>
            <p:cNvSpPr/>
            <p:nvPr/>
          </p:nvSpPr>
          <p:spPr>
            <a:xfrm>
              <a:off x="6134080" y="1208727"/>
              <a:ext cx="2031325" cy="461665"/>
            </a:xfrm>
            <a:prstGeom prst="rect">
              <a:avLst/>
            </a:prstGeom>
          </p:spPr>
          <p:txBody>
            <a:bodyPr wrap="none">
              <a:spAutoFit/>
            </a:bodyPr>
            <a:lstStyle/>
            <a:p>
              <a:r>
                <a:rPr lang="zh-TW" altLang="en-US" sz="2400" dirty="0">
                  <a:solidFill>
                    <a:srgbClr val="0070C0"/>
                  </a:solidFill>
                  <a:latin typeface="DFLiHei-Bd" panose="020B0709000000000000" pitchFamily="49" charset="-120"/>
                  <a:ea typeface="DFLiHei-Bd" panose="020B0709000000000000" pitchFamily="49" charset="-120"/>
                </a:rPr>
                <a:t>五、非選擇題</a:t>
              </a:r>
              <a:endParaRPr lang="zh-TW" altLang="en-US" sz="2400"/>
            </a:p>
          </p:txBody>
        </p:sp>
      </p:grpSp>
    </p:spTree>
    <p:extLst>
      <p:ext uri="{BB962C8B-B14F-4D97-AF65-F5344CB8AC3E}">
        <p14:creationId xmlns:p14="http://schemas.microsoft.com/office/powerpoint/2010/main" val="32110158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內容版面配置區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9512" y="836712"/>
            <a:ext cx="8208912" cy="5281193"/>
          </a:xfrm>
        </p:spPr>
      </p:pic>
      <p:sp>
        <p:nvSpPr>
          <p:cNvPr id="5" name="標題 1"/>
          <p:cNvSpPr>
            <a:spLocks noGrp="1"/>
          </p:cNvSpPr>
          <p:nvPr>
            <p:ph type="title"/>
          </p:nvPr>
        </p:nvSpPr>
        <p:spPr>
          <a:xfrm>
            <a:off x="611560" y="5921896"/>
            <a:ext cx="7992888" cy="936104"/>
          </a:xfrm>
        </p:spPr>
        <p:txBody>
          <a:bodyPr/>
          <a:lstStyle/>
          <a:p>
            <a:r>
              <a:rPr lang="en-US" altLang="zh-TW" b="1" dirty="0" smtClean="0">
                <a:solidFill>
                  <a:schemeClr val="accent6">
                    <a:lumMod val="75000"/>
                  </a:schemeClr>
                </a:solidFill>
              </a:rPr>
              <a:t>106</a:t>
            </a:r>
            <a:r>
              <a:rPr lang="zh-TW" altLang="en-US" b="1" dirty="0" smtClean="0">
                <a:solidFill>
                  <a:schemeClr val="accent6">
                    <a:lumMod val="75000"/>
                  </a:schemeClr>
                </a:solidFill>
              </a:rPr>
              <a:t>年會考   國文</a:t>
            </a:r>
            <a:endParaRPr lang="zh-TW" altLang="en-US" b="1" dirty="0">
              <a:solidFill>
                <a:schemeClr val="accent6">
                  <a:lumMod val="75000"/>
                </a:schemeClr>
              </a:solidFill>
            </a:endParaRPr>
          </a:p>
        </p:txBody>
      </p:sp>
      <p:sp>
        <p:nvSpPr>
          <p:cNvPr id="4" name="標題 1"/>
          <p:cNvSpPr txBox="1">
            <a:spLocks/>
          </p:cNvSpPr>
          <p:nvPr/>
        </p:nvSpPr>
        <p:spPr bwMode="auto">
          <a:xfrm>
            <a:off x="395536" y="2709"/>
            <a:ext cx="7992888"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r>
              <a:rPr kumimoji="0" lang="zh-TW" altLang="en-US" b="1" dirty="0" smtClean="0">
                <a:solidFill>
                  <a:schemeClr val="accent6">
                    <a:lumMod val="75000"/>
                  </a:schemeClr>
                </a:solidFill>
              </a:rPr>
              <a:t>請問這是哪個領域的考</a:t>
            </a:r>
            <a:r>
              <a:rPr kumimoji="0" lang="zh-TW" altLang="en-US" b="1" dirty="0">
                <a:solidFill>
                  <a:schemeClr val="accent6">
                    <a:lumMod val="75000"/>
                  </a:schemeClr>
                </a:solidFill>
              </a:rPr>
              <a:t>題</a:t>
            </a:r>
          </a:p>
        </p:txBody>
      </p:sp>
    </p:spTree>
    <p:extLst>
      <p:ext uri="{BB962C8B-B14F-4D97-AF65-F5344CB8AC3E}">
        <p14:creationId xmlns:p14="http://schemas.microsoft.com/office/powerpoint/2010/main" val="56198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244078" y="1090613"/>
            <a:ext cx="8653463" cy="222647"/>
          </a:xfrm>
          <a:prstGeom prst="rect">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9" name="剪去單一角落矩形 8"/>
          <p:cNvSpPr/>
          <p:nvPr/>
        </p:nvSpPr>
        <p:spPr>
          <a:xfrm flipV="1">
            <a:off x="244079" y="1090613"/>
            <a:ext cx="5411390" cy="450056"/>
          </a:xfrm>
          <a:prstGeom prst="snip1Rect">
            <a:avLst>
              <a:gd name="adj" fmla="val 50000"/>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6148" name="文本框 7"/>
          <p:cNvSpPr txBox="1">
            <a:spLocks noChangeArrowheads="1"/>
          </p:cNvSpPr>
          <p:nvPr/>
        </p:nvSpPr>
        <p:spPr bwMode="auto">
          <a:xfrm>
            <a:off x="284560" y="1178719"/>
            <a:ext cx="5370909"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90000"/>
              </a:lnSpc>
            </a:pPr>
            <a:r>
              <a:rPr lang="zh-CN" altLang="en-US" b="1">
                <a:solidFill>
                  <a:schemeClr val="bg1"/>
                </a:solidFill>
                <a:latin typeface="Microsoft YaHei" pitchFamily="34" charset="-122"/>
                <a:ea typeface="Microsoft YaHei" pitchFamily="34" charset="-122"/>
              </a:rPr>
              <a:t>從三個面向看看，為何需要十二年國教課綱？</a:t>
            </a:r>
          </a:p>
        </p:txBody>
      </p:sp>
      <p:sp>
        <p:nvSpPr>
          <p:cNvPr id="24" name="等腰三角形 45"/>
          <p:cNvSpPr/>
          <p:nvPr/>
        </p:nvSpPr>
        <p:spPr>
          <a:xfrm>
            <a:off x="1038225" y="4611291"/>
            <a:ext cx="1772841" cy="845344"/>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rgbClr val="1482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25" name="TextBox 10"/>
          <p:cNvSpPr txBox="1">
            <a:spLocks noChangeArrowheads="1"/>
          </p:cNvSpPr>
          <p:nvPr/>
        </p:nvSpPr>
        <p:spPr bwMode="auto">
          <a:xfrm>
            <a:off x="1175148" y="4737498"/>
            <a:ext cx="143946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125000"/>
              </a:lnSpc>
            </a:pPr>
            <a:r>
              <a:rPr lang="zh-CN" altLang="en-US" b="1">
                <a:solidFill>
                  <a:srgbClr val="595959"/>
                </a:solidFill>
                <a:latin typeface="Microsoft YaHei" pitchFamily="34" charset="-122"/>
                <a:ea typeface="Microsoft YaHei" pitchFamily="34" charset="-122"/>
              </a:rPr>
              <a:t>貝多芬</a:t>
            </a:r>
            <a:endParaRPr lang="en-US" altLang="zh-CN" b="1">
              <a:solidFill>
                <a:srgbClr val="595959"/>
              </a:solidFill>
              <a:latin typeface="Microsoft YaHei" pitchFamily="34" charset="-122"/>
              <a:ea typeface="Microsoft YaHei" pitchFamily="34" charset="-122"/>
            </a:endParaRPr>
          </a:p>
          <a:p>
            <a:pPr algn="ctr" eaLnBrk="1" hangingPunct="1">
              <a:lnSpc>
                <a:spcPct val="125000"/>
              </a:lnSpc>
            </a:pPr>
            <a:r>
              <a:rPr lang="zh-CN" altLang="en-US" b="1">
                <a:solidFill>
                  <a:srgbClr val="595959"/>
                </a:solidFill>
                <a:latin typeface="Microsoft YaHei" pitchFamily="34" charset="-122"/>
                <a:ea typeface="Microsoft YaHei" pitchFamily="34" charset="-122"/>
              </a:rPr>
              <a:t>過時了嗎？</a:t>
            </a:r>
          </a:p>
        </p:txBody>
      </p:sp>
      <p:sp>
        <p:nvSpPr>
          <p:cNvPr id="26" name="TextBox 16"/>
          <p:cNvSpPr txBox="1">
            <a:spLocks noChangeArrowheads="1"/>
          </p:cNvSpPr>
          <p:nvPr/>
        </p:nvSpPr>
        <p:spPr bwMode="auto">
          <a:xfrm>
            <a:off x="3843338" y="4737498"/>
            <a:ext cx="132397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125000"/>
              </a:lnSpc>
            </a:pPr>
            <a:r>
              <a:rPr lang="zh-TW" altLang="en-US" b="1" smtClean="0">
                <a:solidFill>
                  <a:srgbClr val="595959"/>
                </a:solidFill>
                <a:latin typeface="Microsoft YaHei" pitchFamily="34" charset="-122"/>
                <a:ea typeface="Microsoft YaHei" pitchFamily="34" charset="-122"/>
              </a:rPr>
              <a:t>瓦</a:t>
            </a:r>
            <a:r>
              <a:rPr lang="zh-TW" altLang="en-US" b="1">
                <a:solidFill>
                  <a:srgbClr val="595959"/>
                </a:solidFill>
                <a:latin typeface="Microsoft YaHei" pitchFamily="34" charset="-122"/>
                <a:ea typeface="Microsoft YaHei" pitchFamily="34" charset="-122"/>
              </a:rPr>
              <a:t>特</a:t>
            </a:r>
            <a:r>
              <a:rPr lang="zh-CN" altLang="en-US" b="1" smtClean="0">
                <a:solidFill>
                  <a:srgbClr val="595959"/>
                </a:solidFill>
                <a:latin typeface="Microsoft YaHei" pitchFamily="34" charset="-122"/>
                <a:ea typeface="Microsoft YaHei" pitchFamily="34" charset="-122"/>
              </a:rPr>
              <a:t> </a:t>
            </a:r>
            <a:r>
              <a:rPr lang="zh-CN" altLang="en-US" b="1">
                <a:solidFill>
                  <a:srgbClr val="595959"/>
                </a:solidFill>
                <a:latin typeface="Microsoft YaHei" pitchFamily="34" charset="-122"/>
                <a:ea typeface="Microsoft YaHei" pitchFamily="34" charset="-122"/>
              </a:rPr>
              <a:t>牛頓</a:t>
            </a:r>
            <a:endParaRPr lang="en-US" altLang="zh-CN" b="1">
              <a:solidFill>
                <a:srgbClr val="595959"/>
              </a:solidFill>
              <a:latin typeface="Microsoft YaHei" pitchFamily="34" charset="-122"/>
              <a:ea typeface="Microsoft YaHei" pitchFamily="34" charset="-122"/>
            </a:endParaRPr>
          </a:p>
          <a:p>
            <a:pPr algn="ctr" eaLnBrk="1" hangingPunct="1">
              <a:lnSpc>
                <a:spcPct val="125000"/>
              </a:lnSpc>
            </a:pPr>
            <a:r>
              <a:rPr lang="zh-CN" altLang="en-US" b="1">
                <a:solidFill>
                  <a:srgbClr val="595959"/>
                </a:solidFill>
                <a:latin typeface="Microsoft YaHei" pitchFamily="34" charset="-122"/>
                <a:ea typeface="Microsoft YaHei" pitchFamily="34" charset="-122"/>
              </a:rPr>
              <a:t>還能存在嗎？</a:t>
            </a:r>
          </a:p>
        </p:txBody>
      </p:sp>
      <p:sp>
        <p:nvSpPr>
          <p:cNvPr id="27" name="TextBox 22"/>
          <p:cNvSpPr txBox="1">
            <a:spLocks noChangeArrowheads="1"/>
          </p:cNvSpPr>
          <p:nvPr/>
        </p:nvSpPr>
        <p:spPr bwMode="auto">
          <a:xfrm>
            <a:off x="6342460" y="4737498"/>
            <a:ext cx="145732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125000"/>
              </a:lnSpc>
            </a:pPr>
            <a:r>
              <a:rPr lang="zh-CN" altLang="en-US" b="1">
                <a:solidFill>
                  <a:srgbClr val="595959"/>
                </a:solidFill>
                <a:latin typeface="Microsoft YaHei" pitchFamily="34" charset="-122"/>
                <a:ea typeface="Microsoft YaHei" pitchFamily="34" charset="-122"/>
              </a:rPr>
              <a:t>看看鄰居</a:t>
            </a:r>
            <a:endParaRPr lang="en-US" altLang="zh-CN" b="1">
              <a:solidFill>
                <a:srgbClr val="595959"/>
              </a:solidFill>
              <a:latin typeface="Microsoft YaHei" pitchFamily="34" charset="-122"/>
              <a:ea typeface="Microsoft YaHei" pitchFamily="34" charset="-122"/>
            </a:endParaRPr>
          </a:p>
          <a:p>
            <a:pPr algn="ctr" eaLnBrk="1" hangingPunct="1">
              <a:lnSpc>
                <a:spcPct val="125000"/>
              </a:lnSpc>
            </a:pPr>
            <a:r>
              <a:rPr lang="zh-CN" altLang="en-US" b="1">
                <a:solidFill>
                  <a:srgbClr val="595959"/>
                </a:solidFill>
                <a:latin typeface="Microsoft YaHei" pitchFamily="34" charset="-122"/>
                <a:ea typeface="Microsoft YaHei" pitchFamily="34" charset="-122"/>
              </a:rPr>
              <a:t>想想自己</a:t>
            </a:r>
          </a:p>
        </p:txBody>
      </p:sp>
      <p:grpSp>
        <p:nvGrpSpPr>
          <p:cNvPr id="28" name="组合 5"/>
          <p:cNvGrpSpPr/>
          <p:nvPr/>
        </p:nvGrpSpPr>
        <p:grpSpPr>
          <a:xfrm>
            <a:off x="1234426" y="1802809"/>
            <a:ext cx="1375076" cy="1462701"/>
            <a:chOff x="1280133" y="1276560"/>
            <a:chExt cx="1728000" cy="1838115"/>
          </a:xfrm>
          <a:solidFill>
            <a:srgbClr val="14826D"/>
          </a:solidFill>
        </p:grpSpPr>
        <p:sp>
          <p:nvSpPr>
            <p:cNvPr id="29" name="椭圆 27"/>
            <p:cNvSpPr/>
            <p:nvPr/>
          </p:nvSpPr>
          <p:spPr>
            <a:xfrm>
              <a:off x="1280133" y="1276560"/>
              <a:ext cx="1728000" cy="172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30" name="TextBox 30"/>
            <p:cNvSpPr txBox="1"/>
            <p:nvPr/>
          </p:nvSpPr>
          <p:spPr>
            <a:xfrm>
              <a:off x="1366582" y="1610901"/>
              <a:ext cx="1555101" cy="1044279"/>
            </a:xfrm>
            <a:prstGeom prst="rect">
              <a:avLst/>
            </a:prstGeom>
            <a:noFill/>
          </p:spPr>
          <p:txBody>
            <a:bodyPr lIns="0" tIns="0" rIns="0" bIns="0">
              <a:spAutoFit/>
            </a:bodyPr>
            <a:lstStyle>
              <a:defPPr>
                <a:defRPr lang="zh-CN"/>
              </a:defPPr>
              <a:lvl1pPr algn="ctr">
                <a:defRPr sz="1400" b="1">
                  <a:solidFill>
                    <a:schemeClr val="bg1"/>
                  </a:solidFill>
                  <a:latin typeface="微软雅黑" pitchFamily="34" charset="-122"/>
                  <a:ea typeface="微软雅黑" pitchFamily="34" charset="-122"/>
                </a:defRPr>
              </a:lvl1pPr>
            </a:lstStyle>
            <a:p>
              <a:pPr eaLnBrk="1" hangingPunct="1">
                <a:defRPr/>
              </a:pPr>
              <a:r>
                <a:rPr lang="zh-CN" altLang="en-US" sz="2700" dirty="0">
                  <a:solidFill>
                    <a:prstClr val="white"/>
                  </a:solidFill>
                </a:rPr>
                <a:t>時代</a:t>
              </a:r>
              <a:endParaRPr lang="en-US" altLang="zh-CN" sz="2700" dirty="0">
                <a:solidFill>
                  <a:prstClr val="white"/>
                </a:solidFill>
              </a:endParaRPr>
            </a:p>
            <a:p>
              <a:pPr eaLnBrk="1" hangingPunct="1">
                <a:defRPr/>
              </a:pPr>
              <a:r>
                <a:rPr lang="zh-CN" altLang="en-US" sz="2700" dirty="0">
                  <a:solidFill>
                    <a:prstClr val="white"/>
                  </a:solidFill>
                </a:rPr>
                <a:t>背景</a:t>
              </a:r>
            </a:p>
          </p:txBody>
        </p:sp>
        <p:sp>
          <p:nvSpPr>
            <p:cNvPr id="31" name="等腰三角形 3"/>
            <p:cNvSpPr/>
            <p:nvPr/>
          </p:nvSpPr>
          <p:spPr>
            <a:xfrm flipV="1">
              <a:off x="2034816" y="2975421"/>
              <a:ext cx="218634" cy="13925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grpSp>
      <p:grpSp>
        <p:nvGrpSpPr>
          <p:cNvPr id="32" name="组合 6"/>
          <p:cNvGrpSpPr/>
          <p:nvPr/>
        </p:nvGrpSpPr>
        <p:grpSpPr>
          <a:xfrm>
            <a:off x="3788727" y="1797812"/>
            <a:ext cx="1375076" cy="1467698"/>
            <a:chOff x="3616599" y="1270281"/>
            <a:chExt cx="1728000" cy="1844394"/>
          </a:xfrm>
          <a:solidFill>
            <a:srgbClr val="DB675B"/>
          </a:solidFill>
        </p:grpSpPr>
        <p:sp>
          <p:nvSpPr>
            <p:cNvPr id="33" name="椭圆 28"/>
            <p:cNvSpPr/>
            <p:nvPr/>
          </p:nvSpPr>
          <p:spPr>
            <a:xfrm>
              <a:off x="3616599" y="1270281"/>
              <a:ext cx="1728000" cy="172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34" name="TextBox 31"/>
            <p:cNvSpPr txBox="1"/>
            <p:nvPr/>
          </p:nvSpPr>
          <p:spPr>
            <a:xfrm>
              <a:off x="3818911" y="1612525"/>
              <a:ext cx="1323376" cy="1044279"/>
            </a:xfrm>
            <a:prstGeom prst="rect">
              <a:avLst/>
            </a:prstGeom>
            <a:noFill/>
          </p:spPr>
          <p:txBody>
            <a:bodyPr lIns="0" tIns="0" rIns="0" bIns="0">
              <a:spAutoFit/>
            </a:bodyPr>
            <a:lstStyle>
              <a:defPPr>
                <a:defRPr lang="zh-CN"/>
              </a:defPPr>
              <a:lvl1pPr algn="ctr">
                <a:defRPr sz="1400" b="1">
                  <a:solidFill>
                    <a:schemeClr val="bg1"/>
                  </a:solidFill>
                  <a:latin typeface="微软雅黑" pitchFamily="34" charset="-122"/>
                  <a:ea typeface="微软雅黑" pitchFamily="34" charset="-122"/>
                </a:defRPr>
              </a:lvl1pPr>
            </a:lstStyle>
            <a:p>
              <a:pPr eaLnBrk="1" hangingPunct="1">
                <a:defRPr/>
              </a:pPr>
              <a:r>
                <a:rPr lang="zh-CN" altLang="en-US" sz="2700" dirty="0">
                  <a:solidFill>
                    <a:prstClr val="white"/>
                  </a:solidFill>
                </a:rPr>
                <a:t>學生</a:t>
              </a:r>
              <a:endParaRPr lang="en-US" altLang="zh-CN" sz="2700" dirty="0">
                <a:solidFill>
                  <a:prstClr val="white"/>
                </a:solidFill>
              </a:endParaRPr>
            </a:p>
            <a:p>
              <a:pPr eaLnBrk="1" hangingPunct="1">
                <a:defRPr/>
              </a:pPr>
              <a:r>
                <a:rPr lang="zh-CN" altLang="en-US" sz="2700" dirty="0">
                  <a:solidFill>
                    <a:prstClr val="white"/>
                  </a:solidFill>
                </a:rPr>
                <a:t>未來</a:t>
              </a:r>
            </a:p>
          </p:txBody>
        </p:sp>
        <p:sp>
          <p:nvSpPr>
            <p:cNvPr id="35" name="等腰三角形 41"/>
            <p:cNvSpPr/>
            <p:nvPr/>
          </p:nvSpPr>
          <p:spPr>
            <a:xfrm flipV="1">
              <a:off x="4379998" y="2975421"/>
              <a:ext cx="218634" cy="13925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grpSp>
      <p:grpSp>
        <p:nvGrpSpPr>
          <p:cNvPr id="36" name="组合 7"/>
          <p:cNvGrpSpPr/>
          <p:nvPr/>
        </p:nvGrpSpPr>
        <p:grpSpPr>
          <a:xfrm>
            <a:off x="6343028" y="1803348"/>
            <a:ext cx="1375076" cy="1462163"/>
            <a:chOff x="5990153" y="1277236"/>
            <a:chExt cx="1728000" cy="1837439"/>
          </a:xfrm>
          <a:solidFill>
            <a:srgbClr val="F09C2A"/>
          </a:solidFill>
        </p:grpSpPr>
        <p:sp>
          <p:nvSpPr>
            <p:cNvPr id="37" name="椭圆 29"/>
            <p:cNvSpPr/>
            <p:nvPr/>
          </p:nvSpPr>
          <p:spPr>
            <a:xfrm>
              <a:off x="5990153" y="1277236"/>
              <a:ext cx="1728000" cy="172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38" name="TextBox 32"/>
            <p:cNvSpPr txBox="1"/>
            <p:nvPr/>
          </p:nvSpPr>
          <p:spPr>
            <a:xfrm>
              <a:off x="6188721" y="1610357"/>
              <a:ext cx="1330199" cy="1044279"/>
            </a:xfrm>
            <a:prstGeom prst="rect">
              <a:avLst/>
            </a:prstGeom>
            <a:noFill/>
          </p:spPr>
          <p:txBody>
            <a:bodyPr lIns="0" tIns="0" rIns="0" bIns="0">
              <a:spAutoFit/>
            </a:bodyPr>
            <a:lstStyle>
              <a:defPPr>
                <a:defRPr lang="zh-CN"/>
              </a:defPPr>
              <a:lvl1pPr algn="ctr">
                <a:defRPr sz="1400" b="1">
                  <a:solidFill>
                    <a:schemeClr val="bg1"/>
                  </a:solidFill>
                  <a:latin typeface="微软雅黑" pitchFamily="34" charset="-122"/>
                  <a:ea typeface="微软雅黑" pitchFamily="34" charset="-122"/>
                </a:defRPr>
              </a:lvl1pPr>
            </a:lstStyle>
            <a:p>
              <a:pPr eaLnBrk="1" hangingPunct="1">
                <a:defRPr/>
              </a:pPr>
              <a:r>
                <a:rPr lang="zh-CN" altLang="en-US" sz="2700" dirty="0">
                  <a:solidFill>
                    <a:prstClr val="white"/>
                  </a:solidFill>
                </a:rPr>
                <a:t>台灣</a:t>
              </a:r>
              <a:endParaRPr lang="en-US" altLang="zh-CN" sz="2700" dirty="0">
                <a:solidFill>
                  <a:prstClr val="white"/>
                </a:solidFill>
              </a:endParaRPr>
            </a:p>
            <a:p>
              <a:pPr eaLnBrk="1" hangingPunct="1">
                <a:defRPr/>
              </a:pPr>
              <a:r>
                <a:rPr lang="zh-CN" altLang="en-US" sz="2700" dirty="0">
                  <a:solidFill>
                    <a:prstClr val="white"/>
                  </a:solidFill>
                </a:rPr>
                <a:t>現況</a:t>
              </a:r>
            </a:p>
          </p:txBody>
        </p:sp>
        <p:sp>
          <p:nvSpPr>
            <p:cNvPr id="39" name="等腰三角形 42"/>
            <p:cNvSpPr/>
            <p:nvPr/>
          </p:nvSpPr>
          <p:spPr>
            <a:xfrm flipV="1">
              <a:off x="6744504" y="2975421"/>
              <a:ext cx="218634" cy="13925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grpSp>
      <p:sp>
        <p:nvSpPr>
          <p:cNvPr id="40" name="等腰三角形 45"/>
          <p:cNvSpPr/>
          <p:nvPr/>
        </p:nvSpPr>
        <p:spPr>
          <a:xfrm>
            <a:off x="3598069" y="4611291"/>
            <a:ext cx="1772841" cy="845344"/>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rgbClr val="DB67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1" name="等腰三角形 45"/>
          <p:cNvSpPr/>
          <p:nvPr/>
        </p:nvSpPr>
        <p:spPr>
          <a:xfrm>
            <a:off x="6185298" y="4611291"/>
            <a:ext cx="1772840" cy="845344"/>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rgbClr val="F09C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158" name="矩形 44"/>
          <p:cNvSpPr>
            <a:spLocks noChangeArrowheads="1"/>
          </p:cNvSpPr>
          <p:nvPr/>
        </p:nvSpPr>
        <p:spPr bwMode="auto">
          <a:xfrm>
            <a:off x="919163" y="3264694"/>
            <a:ext cx="1885950" cy="130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125000"/>
              </a:lnSpc>
            </a:pPr>
            <a:r>
              <a:rPr lang="zh-TW" altLang="en-US" sz="2100" b="1">
                <a:solidFill>
                  <a:srgbClr val="14826D"/>
                </a:solidFill>
                <a:latin typeface="Microsoft YaHei" pitchFamily="34" charset="-122"/>
                <a:ea typeface="Microsoft YaHei" pitchFamily="34" charset="-122"/>
              </a:rPr>
              <a:t>全球化</a:t>
            </a:r>
          </a:p>
          <a:p>
            <a:pPr algn="ctr" eaLnBrk="1" hangingPunct="1">
              <a:lnSpc>
                <a:spcPct val="125000"/>
              </a:lnSpc>
            </a:pPr>
            <a:r>
              <a:rPr lang="zh-TW" altLang="en-US" sz="2100" b="1">
                <a:solidFill>
                  <a:srgbClr val="14826D"/>
                </a:solidFill>
                <a:latin typeface="Microsoft YaHei" pitchFamily="34" charset="-122"/>
                <a:ea typeface="Microsoft YaHei" pitchFamily="34" charset="-122"/>
              </a:rPr>
              <a:t>數位化</a:t>
            </a:r>
          </a:p>
          <a:p>
            <a:pPr algn="ctr" eaLnBrk="1" hangingPunct="1">
              <a:lnSpc>
                <a:spcPct val="125000"/>
              </a:lnSpc>
            </a:pPr>
            <a:r>
              <a:rPr lang="zh-TW" altLang="en-US" sz="2100" b="1">
                <a:solidFill>
                  <a:srgbClr val="14826D"/>
                </a:solidFill>
                <a:latin typeface="Microsoft YaHei" pitchFamily="34" charset="-122"/>
                <a:ea typeface="Microsoft YaHei" pitchFamily="34" charset="-122"/>
              </a:rPr>
              <a:t>知識快速汰換</a:t>
            </a:r>
            <a:endParaRPr lang="zh-TW" altLang="en-US" sz="2100" b="1">
              <a:latin typeface="Microsoft YaHei" pitchFamily="34" charset="-122"/>
              <a:ea typeface="Microsoft YaHei" pitchFamily="34" charset="-122"/>
            </a:endParaRPr>
          </a:p>
        </p:txBody>
      </p:sp>
      <p:sp>
        <p:nvSpPr>
          <p:cNvPr id="6159" name="矩形 45"/>
          <p:cNvSpPr>
            <a:spLocks noChangeArrowheads="1"/>
          </p:cNvSpPr>
          <p:nvPr/>
        </p:nvSpPr>
        <p:spPr bwMode="auto">
          <a:xfrm>
            <a:off x="3250407" y="3445669"/>
            <a:ext cx="2455069"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125000"/>
              </a:lnSpc>
            </a:pPr>
            <a:r>
              <a:rPr lang="zh-TW" altLang="en-US" sz="2100" b="1">
                <a:solidFill>
                  <a:srgbClr val="DB675B"/>
                </a:solidFill>
                <a:latin typeface="Microsoft YaHei" pitchFamily="34" charset="-122"/>
                <a:ea typeface="Microsoft YaHei" pitchFamily="34" charset="-122"/>
              </a:rPr>
              <a:t>沒有英雄的世代</a:t>
            </a:r>
          </a:p>
          <a:p>
            <a:pPr algn="ctr" eaLnBrk="1" hangingPunct="1">
              <a:lnSpc>
                <a:spcPct val="125000"/>
              </a:lnSpc>
            </a:pPr>
            <a:r>
              <a:rPr lang="zh-TW" altLang="en-US" sz="2100" b="1">
                <a:solidFill>
                  <a:srgbClr val="DB675B"/>
                </a:solidFill>
                <a:latin typeface="Microsoft YaHei" pitchFamily="34" charset="-122"/>
                <a:ea typeface="Microsoft YaHei" pitchFamily="34" charset="-122"/>
              </a:rPr>
              <a:t>須團隊競爭的社會</a:t>
            </a:r>
          </a:p>
        </p:txBody>
      </p:sp>
      <p:sp>
        <p:nvSpPr>
          <p:cNvPr id="6160" name="矩形 46"/>
          <p:cNvSpPr>
            <a:spLocks noChangeArrowheads="1"/>
          </p:cNvSpPr>
          <p:nvPr/>
        </p:nvSpPr>
        <p:spPr bwMode="auto">
          <a:xfrm>
            <a:off x="6190060" y="3261123"/>
            <a:ext cx="1681163" cy="130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125000"/>
              </a:lnSpc>
            </a:pPr>
            <a:r>
              <a:rPr lang="zh-TW" altLang="en-US" sz="2100" b="1">
                <a:solidFill>
                  <a:srgbClr val="F09C2A"/>
                </a:solidFill>
                <a:latin typeface="Microsoft YaHei" pitchFamily="34" charset="-122"/>
                <a:ea typeface="Microsoft YaHei" pitchFamily="34" charset="-122"/>
              </a:rPr>
              <a:t>少子化</a:t>
            </a:r>
          </a:p>
          <a:p>
            <a:pPr algn="ctr" eaLnBrk="1" hangingPunct="1">
              <a:lnSpc>
                <a:spcPct val="125000"/>
              </a:lnSpc>
            </a:pPr>
            <a:r>
              <a:rPr lang="zh-TW" altLang="en-US" sz="2100" b="1">
                <a:solidFill>
                  <a:srgbClr val="F09C2A"/>
                </a:solidFill>
                <a:latin typeface="Microsoft YaHei" pitchFamily="34" charset="-122"/>
                <a:ea typeface="Microsoft YaHei" pitchFamily="34" charset="-122"/>
              </a:rPr>
              <a:t>高齡化</a:t>
            </a:r>
          </a:p>
          <a:p>
            <a:pPr algn="ctr" eaLnBrk="1" hangingPunct="1">
              <a:lnSpc>
                <a:spcPct val="125000"/>
              </a:lnSpc>
            </a:pPr>
            <a:r>
              <a:rPr lang="zh-TW" altLang="en-US" sz="2100" b="1">
                <a:solidFill>
                  <a:srgbClr val="F09C2A"/>
                </a:solidFill>
                <a:latin typeface="Microsoft YaHei" pitchFamily="34" charset="-122"/>
                <a:ea typeface="Microsoft YaHei" pitchFamily="34" charset="-122"/>
              </a:rPr>
              <a:t>人力流失</a:t>
            </a:r>
          </a:p>
        </p:txBody>
      </p:sp>
      <p:sp>
        <p:nvSpPr>
          <p:cNvPr id="616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fld id="{9D5E696B-5B6F-4F14-B274-5B6E828898C0}" type="slidenum">
              <a:rPr lang="zh-CN" altLang="en-US" smtClean="0">
                <a:solidFill>
                  <a:schemeClr val="bg1"/>
                </a:solidFill>
              </a:rPr>
              <a:pPr/>
              <a:t>2</a:t>
            </a:fld>
            <a:endParaRPr lang="zh-CN" altLang="en-US">
              <a:solidFill>
                <a:schemeClr val="bg1"/>
              </a:solidFill>
            </a:endParaRPr>
          </a:p>
        </p:txBody>
      </p:sp>
    </p:spTree>
    <p:extLst>
      <p:ext uri="{BB962C8B-B14F-4D97-AF65-F5344CB8AC3E}">
        <p14:creationId xmlns:p14="http://schemas.microsoft.com/office/powerpoint/2010/main" val="38342585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000"/>
                            </p:stCondLst>
                            <p:childTnLst>
                              <p:par>
                                <p:cTn id="21" presetID="47" presetClass="entr" presetSubtype="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2000"/>
                            </p:stCondLst>
                            <p:childTnLst>
                              <p:par>
                                <p:cTn id="37" presetID="47" presetClass="entr" presetSubtype="0"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anim calcmode="lin" valueType="num">
                                      <p:cBhvr>
                                        <p:cTn id="40" dur="1000" fill="hold"/>
                                        <p:tgtEl>
                                          <p:spTgt spid="36"/>
                                        </p:tgtEl>
                                        <p:attrNameLst>
                                          <p:attrName>ppt_x</p:attrName>
                                        </p:attrNameLst>
                                      </p:cBhvr>
                                      <p:tavLst>
                                        <p:tav tm="0">
                                          <p:val>
                                            <p:strVal val="#ppt_x"/>
                                          </p:val>
                                        </p:tav>
                                        <p:tav tm="100000">
                                          <p:val>
                                            <p:strVal val="#ppt_x"/>
                                          </p:val>
                                        </p:tav>
                                      </p:tavLst>
                                    </p:anim>
                                    <p:anim calcmode="lin" valueType="num">
                                      <p:cBhvr>
                                        <p:cTn id="41" dur="1000" fill="hold"/>
                                        <p:tgtEl>
                                          <p:spTgt spid="36"/>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chemeClr val="accent6">
                    <a:lumMod val="75000"/>
                  </a:schemeClr>
                </a:solidFill>
              </a:rPr>
              <a:t>數學</a:t>
            </a:r>
            <a:r>
              <a:rPr lang="en-US" altLang="zh-TW" b="1" dirty="0">
                <a:solidFill>
                  <a:schemeClr val="accent6">
                    <a:lumMod val="75000"/>
                  </a:schemeClr>
                </a:solidFill>
              </a:rPr>
              <a:t>(106)-- </a:t>
            </a:r>
            <a:r>
              <a:rPr lang="zh-TW" altLang="en-US" b="1" dirty="0">
                <a:solidFill>
                  <a:schemeClr val="accent6">
                    <a:lumMod val="75000"/>
                  </a:schemeClr>
                </a:solidFill>
              </a:rPr>
              <a:t>表徵、推論</a:t>
            </a:r>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484784"/>
            <a:ext cx="7776864" cy="4525963"/>
          </a:xfrm>
        </p:spPr>
      </p:pic>
      <p:sp>
        <p:nvSpPr>
          <p:cNvPr id="6" name="標題 1"/>
          <p:cNvSpPr txBox="1">
            <a:spLocks/>
          </p:cNvSpPr>
          <p:nvPr/>
        </p:nvSpPr>
        <p:spPr bwMode="auto">
          <a:xfrm>
            <a:off x="4707433" y="5542695"/>
            <a:ext cx="4248472"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r>
              <a:rPr kumimoji="0" lang="zh-TW" altLang="en-US" b="1" dirty="0" smtClean="0">
                <a:solidFill>
                  <a:schemeClr val="accent6">
                    <a:lumMod val="75000"/>
                  </a:schemeClr>
                </a:solidFill>
              </a:rPr>
              <a:t>結合生活情境</a:t>
            </a:r>
            <a:endParaRPr kumimoji="0" lang="en-US" altLang="zh-TW" b="1" dirty="0" smtClean="0">
              <a:solidFill>
                <a:schemeClr val="accent6">
                  <a:lumMod val="75000"/>
                </a:schemeClr>
              </a:solidFill>
            </a:endParaRPr>
          </a:p>
          <a:p>
            <a:r>
              <a:rPr kumimoji="0" lang="zh-TW" altLang="en-US" b="1" dirty="0" smtClean="0">
                <a:solidFill>
                  <a:schemeClr val="accent6">
                    <a:lumMod val="75000"/>
                  </a:schemeClr>
                </a:solidFill>
              </a:rPr>
              <a:t>有意義的考</a:t>
            </a:r>
            <a:r>
              <a:rPr kumimoji="0" lang="zh-TW" altLang="en-US" b="1" dirty="0">
                <a:solidFill>
                  <a:schemeClr val="accent6">
                    <a:lumMod val="75000"/>
                  </a:schemeClr>
                </a:solidFill>
              </a:rPr>
              <a:t>題</a:t>
            </a:r>
          </a:p>
        </p:txBody>
      </p:sp>
      <p:sp>
        <p:nvSpPr>
          <p:cNvPr id="7" name="標題 1"/>
          <p:cNvSpPr txBox="1">
            <a:spLocks/>
          </p:cNvSpPr>
          <p:nvPr/>
        </p:nvSpPr>
        <p:spPr bwMode="auto">
          <a:xfrm>
            <a:off x="899592" y="5715000"/>
            <a:ext cx="381642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r>
              <a:rPr kumimoji="0" lang="zh-TW" altLang="en-US" b="1" smtClean="0">
                <a:solidFill>
                  <a:srgbClr val="FF0000"/>
                </a:solidFill>
              </a:rPr>
              <a:t>正確答案  </a:t>
            </a:r>
            <a:r>
              <a:rPr kumimoji="0" lang="en-US" altLang="zh-TW" b="1" smtClean="0">
                <a:solidFill>
                  <a:srgbClr val="FF0000"/>
                </a:solidFill>
              </a:rPr>
              <a:t>(A)</a:t>
            </a:r>
            <a:endParaRPr kumimoji="0" lang="zh-TW" altLang="en-US" b="1" dirty="0">
              <a:solidFill>
                <a:srgbClr val="FF0000"/>
              </a:solidFill>
            </a:endParaRPr>
          </a:p>
        </p:txBody>
      </p:sp>
    </p:spTree>
    <p:extLst>
      <p:ext uri="{BB962C8B-B14F-4D97-AF65-F5344CB8AC3E}">
        <p14:creationId xmlns:p14="http://schemas.microsoft.com/office/powerpoint/2010/main" val="353958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52120" y="1811405"/>
            <a:ext cx="2600046" cy="3531297"/>
          </a:xfrm>
        </p:spPr>
        <p:txBody>
          <a:bodyPr>
            <a:normAutofit/>
          </a:bodyPr>
          <a:lstStyle/>
          <a:p>
            <a:pPr algn="ctr">
              <a:spcAft>
                <a:spcPts val="2700"/>
              </a:spcAft>
            </a:pPr>
            <a:r>
              <a:rPr lang="zh-TW" altLang="en-US" sz="2800" b="1" dirty="0">
                <a:solidFill>
                  <a:schemeClr val="accent5">
                    <a:lumMod val="60000"/>
                    <a:lumOff val="40000"/>
                  </a:schemeClr>
                </a:solidFill>
                <a:latin typeface="微軟正黑體" panose="020B0604030504040204" pitchFamily="34" charset="-120"/>
                <a:ea typeface="微軟正黑體" panose="020B0604030504040204" pitchFamily="34" charset="-120"/>
              </a:rPr>
              <a:t>國中教育會考</a:t>
            </a:r>
            <a:r>
              <a:rPr lang="en-US" altLang="zh-TW" sz="2100" b="1" dirty="0">
                <a:solidFill>
                  <a:schemeClr val="accent5">
                    <a:lumMod val="50000"/>
                  </a:schemeClr>
                </a:solidFill>
                <a:latin typeface="微軟正黑體" panose="020B0604030504040204" pitchFamily="34" charset="-120"/>
                <a:ea typeface="微軟正黑體" panose="020B0604030504040204" pitchFamily="34" charset="-120"/>
              </a:rPr>
              <a:t/>
            </a:r>
            <a:br>
              <a:rPr lang="en-US" altLang="zh-TW" sz="2100" b="1" dirty="0">
                <a:solidFill>
                  <a:schemeClr val="accent5">
                    <a:lumMod val="50000"/>
                  </a:schemeClr>
                </a:solidFill>
                <a:latin typeface="微軟正黑體" panose="020B0604030504040204" pitchFamily="34" charset="-120"/>
                <a:ea typeface="微軟正黑體" panose="020B0604030504040204" pitchFamily="34" charset="-120"/>
              </a:rPr>
            </a:br>
            <a:r>
              <a:rPr lang="en-US" altLang="zh-TW" sz="2100" b="1" dirty="0">
                <a:solidFill>
                  <a:schemeClr val="accent5">
                    <a:lumMod val="50000"/>
                  </a:schemeClr>
                </a:solidFill>
                <a:latin typeface="微軟正黑體" panose="020B0604030504040204" pitchFamily="34" charset="-120"/>
                <a:ea typeface="微軟正黑體" panose="020B0604030504040204" pitchFamily="34" charset="-120"/>
              </a:rPr>
              <a:t/>
            </a:r>
            <a:br>
              <a:rPr lang="en-US" altLang="zh-TW" sz="2100" b="1" dirty="0">
                <a:solidFill>
                  <a:schemeClr val="accent5">
                    <a:lumMod val="50000"/>
                  </a:schemeClr>
                </a:solidFill>
                <a:latin typeface="微軟正黑體" panose="020B0604030504040204" pitchFamily="34" charset="-120"/>
                <a:ea typeface="微軟正黑體" panose="020B0604030504040204" pitchFamily="34" charset="-120"/>
              </a:rPr>
            </a:br>
            <a:r>
              <a:rPr lang="en-US" altLang="zh-TW" sz="4050" b="1" dirty="0">
                <a:solidFill>
                  <a:schemeClr val="accent5">
                    <a:lumMod val="50000"/>
                  </a:schemeClr>
                </a:solidFill>
                <a:latin typeface="微軟正黑體" panose="020B0604030504040204" pitchFamily="34" charset="-120"/>
                <a:ea typeface="微軟正黑體" panose="020B0604030504040204" pitchFamily="34" charset="-120"/>
              </a:rPr>
              <a:t/>
            </a:r>
            <a:br>
              <a:rPr lang="en-US" altLang="zh-TW" sz="4050" b="1" dirty="0">
                <a:solidFill>
                  <a:schemeClr val="accent5">
                    <a:lumMod val="50000"/>
                  </a:schemeClr>
                </a:solidFill>
                <a:latin typeface="微軟正黑體" panose="020B0604030504040204" pitchFamily="34" charset="-120"/>
                <a:ea typeface="微軟正黑體" panose="020B0604030504040204" pitchFamily="34" charset="-120"/>
              </a:rPr>
            </a:br>
            <a:r>
              <a:rPr lang="zh-TW" altLang="en-US" sz="4050" b="1" dirty="0">
                <a:solidFill>
                  <a:schemeClr val="accent5">
                    <a:lumMod val="50000"/>
                  </a:schemeClr>
                </a:solidFill>
                <a:latin typeface="微軟正黑體" panose="020B0604030504040204" pitchFamily="34" charset="-120"/>
                <a:ea typeface="微軟正黑體" panose="020B0604030504040204" pitchFamily="34" charset="-120"/>
              </a:rPr>
              <a:t>沒有版本</a:t>
            </a:r>
            <a:r>
              <a:rPr lang="en-US" altLang="zh-TW" sz="4050" b="1" dirty="0">
                <a:solidFill>
                  <a:schemeClr val="accent5">
                    <a:lumMod val="50000"/>
                  </a:schemeClr>
                </a:solidFill>
                <a:latin typeface="微軟正黑體" panose="020B0604030504040204" pitchFamily="34" charset="-120"/>
                <a:ea typeface="微軟正黑體" panose="020B0604030504040204" pitchFamily="34" charset="-120"/>
              </a:rPr>
              <a:t/>
            </a:r>
            <a:br>
              <a:rPr lang="en-US" altLang="zh-TW" sz="4050" b="1" dirty="0">
                <a:solidFill>
                  <a:schemeClr val="accent5">
                    <a:lumMod val="50000"/>
                  </a:schemeClr>
                </a:solidFill>
                <a:latin typeface="微軟正黑體" panose="020B0604030504040204" pitchFamily="34" charset="-120"/>
                <a:ea typeface="微軟正黑體" panose="020B0604030504040204" pitchFamily="34" charset="-120"/>
              </a:rPr>
            </a:br>
            <a:r>
              <a:rPr lang="en-US" altLang="zh-TW" sz="4050" b="1" dirty="0">
                <a:solidFill>
                  <a:schemeClr val="accent5">
                    <a:lumMod val="50000"/>
                  </a:schemeClr>
                </a:solidFill>
                <a:latin typeface="微軟正黑體" panose="020B0604030504040204" pitchFamily="34" charset="-120"/>
                <a:ea typeface="微軟正黑體" panose="020B0604030504040204" pitchFamily="34" charset="-120"/>
              </a:rPr>
              <a:t/>
            </a:r>
            <a:br>
              <a:rPr lang="en-US" altLang="zh-TW" sz="4050" b="1" dirty="0">
                <a:solidFill>
                  <a:schemeClr val="accent5">
                    <a:lumMod val="50000"/>
                  </a:schemeClr>
                </a:solidFill>
                <a:latin typeface="微軟正黑體" panose="020B0604030504040204" pitchFamily="34" charset="-120"/>
                <a:ea typeface="微軟正黑體" panose="020B0604030504040204" pitchFamily="34" charset="-120"/>
              </a:rPr>
            </a:br>
            <a:r>
              <a:rPr lang="zh-TW" altLang="en-US" sz="4050" b="1" dirty="0">
                <a:solidFill>
                  <a:schemeClr val="accent5">
                    <a:lumMod val="50000"/>
                  </a:schemeClr>
                </a:solidFill>
                <a:latin typeface="微軟正黑體" panose="020B0604030504040204" pitchFamily="34" charset="-120"/>
                <a:ea typeface="微軟正黑體" panose="020B0604030504040204" pitchFamily="34" charset="-120"/>
              </a:rPr>
              <a:t>只有根本</a:t>
            </a:r>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204551"/>
            <a:ext cx="4163783" cy="5153196"/>
          </a:xfrm>
        </p:spPr>
      </p:pic>
      <p:sp>
        <p:nvSpPr>
          <p:cNvPr id="4" name="投影片編號版面配置區 3"/>
          <p:cNvSpPr>
            <a:spLocks noGrp="1"/>
          </p:cNvSpPr>
          <p:nvPr>
            <p:ph type="sldNum" sz="quarter" idx="12"/>
          </p:nvPr>
        </p:nvSpPr>
        <p:spPr/>
        <p:txBody>
          <a:bodyPr/>
          <a:lstStyle/>
          <a:p>
            <a:pPr defTabSz="685800" fontAlgn="auto">
              <a:spcBef>
                <a:spcPts val="0"/>
              </a:spcBef>
              <a:spcAft>
                <a:spcPts val="0"/>
              </a:spcAft>
              <a:defRPr/>
            </a:pPr>
            <a:fld id="{9C43862D-E695-4545-88C2-9979944A62DB}" type="slidenum">
              <a:rPr kumimoji="0" lang="zh-TW" altLang="en-US">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defRPr/>
              </a:pPr>
              <a:t>30</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矩形 5"/>
          <p:cNvSpPr/>
          <p:nvPr/>
        </p:nvSpPr>
        <p:spPr>
          <a:xfrm>
            <a:off x="1256938" y="5761439"/>
            <a:ext cx="2315057" cy="253916"/>
          </a:xfrm>
          <a:prstGeom prst="rect">
            <a:avLst/>
          </a:prstGeom>
        </p:spPr>
        <p:txBody>
          <a:bodyPr wrap="none">
            <a:spAutoFit/>
          </a:bodyPr>
          <a:lstStyle/>
          <a:p>
            <a:pPr defTabSz="685800" fontAlgn="auto">
              <a:spcBef>
                <a:spcPts val="0"/>
              </a:spcBef>
              <a:spcAft>
                <a:spcPts val="0"/>
              </a:spcAft>
            </a:pPr>
            <a:r>
              <a:rPr kumimoji="0" lang="zh-TW" altLang="en-US" sz="1050" dirty="0">
                <a:solidFill>
                  <a:prstClr val="white"/>
                </a:solidFill>
                <a:latin typeface="Calibri" panose="020F0502020204030204"/>
                <a:ea typeface="新細明體" panose="02020500000000000000" pitchFamily="18" charset="-120"/>
              </a:rPr>
              <a:t>http://www.tvoao.com/a/181554.aspx</a:t>
            </a:r>
          </a:p>
        </p:txBody>
      </p:sp>
      <p:sp>
        <p:nvSpPr>
          <p:cNvPr id="3" name="矩形 2"/>
          <p:cNvSpPr/>
          <p:nvPr/>
        </p:nvSpPr>
        <p:spPr>
          <a:xfrm>
            <a:off x="1043608" y="203403"/>
            <a:ext cx="7109639" cy="923330"/>
          </a:xfrm>
          <a:prstGeom prst="rect">
            <a:avLst/>
          </a:prstGeom>
        </p:spPr>
        <p:txBody>
          <a:bodyPr wrap="none">
            <a:spAutoFit/>
          </a:bodyPr>
          <a:lstStyle/>
          <a:p>
            <a:r>
              <a:rPr lang="zh-TW" altLang="en-US" sz="5400" b="1" dirty="0">
                <a:solidFill>
                  <a:schemeClr val="accent5">
                    <a:lumMod val="60000"/>
                    <a:lumOff val="40000"/>
                  </a:schemeClr>
                </a:solidFill>
                <a:latin typeface="微軟正黑體" panose="020B0604030504040204" pitchFamily="34" charset="-120"/>
                <a:ea typeface="微軟正黑體" panose="020B0604030504040204" pitchFamily="34" charset="-120"/>
                <a:cs typeface="+mj-cs"/>
              </a:rPr>
              <a:t>根本就是領域課程綱要</a:t>
            </a:r>
          </a:p>
        </p:txBody>
      </p:sp>
    </p:spTree>
    <p:extLst>
      <p:ext uri="{BB962C8B-B14F-4D97-AF65-F5344CB8AC3E}">
        <p14:creationId xmlns:p14="http://schemas.microsoft.com/office/powerpoint/2010/main" val="285214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0031" y="4057650"/>
            <a:ext cx="8643938" cy="1687116"/>
          </a:xfrm>
          <a:prstGeom prst="rect">
            <a:avLst/>
          </a:prstGeom>
          <a:gradFill>
            <a:gsLst>
              <a:gs pos="0">
                <a:srgbClr val="F2F2F2"/>
              </a:gs>
              <a:gs pos="100000">
                <a:srgbClr val="F2F2F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zh-CN" altLang="en-US" sz="1350">
              <a:solidFill>
                <a:prstClr val="white"/>
              </a:solidFill>
              <a:ea typeface="等线" panose="02010600030101010101"/>
            </a:endParaRPr>
          </a:p>
        </p:txBody>
      </p:sp>
      <p:pic>
        <p:nvPicPr>
          <p:cNvPr id="24579" name="图片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50032" y="4057650"/>
            <a:ext cx="8637985" cy="168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文本框 27"/>
          <p:cNvSpPr txBox="1">
            <a:spLocks noChangeArrowheads="1"/>
          </p:cNvSpPr>
          <p:nvPr/>
        </p:nvSpPr>
        <p:spPr bwMode="auto">
          <a:xfrm>
            <a:off x="727473" y="3182541"/>
            <a:ext cx="7684294" cy="856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lnSpc>
                <a:spcPct val="150000"/>
              </a:lnSpc>
            </a:pPr>
            <a:r>
              <a:rPr kumimoji="0" lang="zh-TW" altLang="en-US" sz="3750" b="1" dirty="0" smtClean="0">
                <a:solidFill>
                  <a:srgbClr val="14826D"/>
                </a:solidFill>
                <a:latin typeface="Microsoft YaHei" pitchFamily="34" charset="-122"/>
                <a:ea typeface="Microsoft YaHei" pitchFamily="34" charset="-122"/>
              </a:rPr>
              <a:t>怎麼教</a:t>
            </a:r>
            <a:endParaRPr kumimoji="0" lang="en-US" altLang="zh-TW" sz="3750" b="1" dirty="0" smtClean="0">
              <a:solidFill>
                <a:srgbClr val="14826D"/>
              </a:solidFill>
              <a:latin typeface="Microsoft YaHei" pitchFamily="34" charset="-122"/>
              <a:ea typeface="Microsoft YaHei" pitchFamily="34" charset="-122"/>
            </a:endParaRPr>
          </a:p>
        </p:txBody>
      </p:sp>
      <p:sp>
        <p:nvSpPr>
          <p:cNvPr id="24581"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fld id="{670BD11A-781C-477F-A445-875D78CF4A0F}" type="slidenum">
              <a:rPr kumimoji="0" lang="zh-CN" altLang="en-US">
                <a:solidFill>
                  <a:prstClr val="white"/>
                </a:solidFill>
              </a:rPr>
              <a:pPr defTabSz="685800"/>
              <a:t>31</a:t>
            </a:fld>
            <a:endParaRPr kumimoji="0" lang="zh-CN" altLang="en-US">
              <a:solidFill>
                <a:prstClr val="white"/>
              </a:solidFill>
            </a:endParaRPr>
          </a:p>
        </p:txBody>
      </p:sp>
      <p:sp>
        <p:nvSpPr>
          <p:cNvPr id="13" name="矩形: 圆角 593"/>
          <p:cNvSpPr/>
          <p:nvPr/>
        </p:nvSpPr>
        <p:spPr>
          <a:xfrm>
            <a:off x="1257300" y="1714500"/>
            <a:ext cx="6686550" cy="3371850"/>
          </a:xfrm>
          <a:prstGeom prst="roundRect">
            <a:avLst>
              <a:gd name="adj" fmla="val 7305"/>
            </a:avLst>
          </a:prstGeom>
          <a:noFill/>
          <a:ln>
            <a:solidFill>
              <a:srgbClr val="1482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zh-CN" altLang="en-US" sz="1350">
              <a:solidFill>
                <a:prstClr val="white"/>
              </a:solidFill>
              <a:ea typeface="等线" panose="02010600030101010101"/>
            </a:endParaRPr>
          </a:p>
        </p:txBody>
      </p:sp>
      <p:sp>
        <p:nvSpPr>
          <p:cNvPr id="14" name="文本框 588"/>
          <p:cNvSpPr>
            <a:spLocks noChangeArrowheads="1"/>
          </p:cNvSpPr>
          <p:nvPr/>
        </p:nvSpPr>
        <p:spPr bwMode="auto">
          <a:xfrm>
            <a:off x="2880123" y="2089547"/>
            <a:ext cx="3531394" cy="1123712"/>
          </a:xfrm>
          <a:prstGeom prst="roundRect">
            <a:avLst>
              <a:gd name="adj" fmla="val 16667"/>
            </a:avLst>
          </a:prstGeom>
          <a:solidFill>
            <a:srgbClr val="14826D"/>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r>
              <a:rPr kumimoji="0" lang="zh-TW" altLang="en-US" sz="6000" b="1" dirty="0" smtClean="0">
                <a:solidFill>
                  <a:prstClr val="white"/>
                </a:solidFill>
                <a:latin typeface="Microsoft YaHei" pitchFamily="34" charset="-122"/>
                <a:ea typeface="Microsoft YaHei" pitchFamily="34" charset="-122"/>
              </a:rPr>
              <a:t>核心素</a:t>
            </a:r>
            <a:r>
              <a:rPr kumimoji="0" lang="zh-TW" altLang="en-US" sz="6000" b="1" dirty="0">
                <a:solidFill>
                  <a:prstClr val="white"/>
                </a:solidFill>
                <a:latin typeface="Microsoft YaHei" pitchFamily="34" charset="-122"/>
                <a:ea typeface="Microsoft YaHei" pitchFamily="34" charset="-122"/>
              </a:rPr>
              <a:t>養</a:t>
            </a:r>
            <a:endParaRPr kumimoji="0" lang="zh-CN" altLang="en-US" sz="6000" b="1" dirty="0">
              <a:solidFill>
                <a:prstClr val="white"/>
              </a:solidFill>
              <a:latin typeface="Microsoft YaHei" pitchFamily="34" charset="-122"/>
              <a:ea typeface="Microsoft YaHei" pitchFamily="34" charset="-122"/>
            </a:endParaRPr>
          </a:p>
        </p:txBody>
      </p:sp>
    </p:spTree>
    <p:extLst>
      <p:ext uri="{BB962C8B-B14F-4D97-AF65-F5344CB8AC3E}">
        <p14:creationId xmlns:p14="http://schemas.microsoft.com/office/powerpoint/2010/main" val="27589760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1100"/>
                            </p:stCondLst>
                            <p:childTnLst>
                              <p:par>
                                <p:cTn id="12" presetID="22" presetClass="entr" presetSubtype="1" fill="hold" grpId="0" nodeType="afterEffect">
                                  <p:stCondLst>
                                    <p:cond delay="0"/>
                                  </p:stCondLst>
                                  <p:childTnLst>
                                    <p:set>
                                      <p:cBhvr>
                                        <p:cTn id="13" dur="1" fill="hold">
                                          <p:stCondLst>
                                            <p:cond delay="0"/>
                                          </p:stCondLst>
                                        </p:cTn>
                                        <p:tgtEl>
                                          <p:spTgt spid="28">
                                            <p:txEl>
                                              <p:pRg st="0" end="0"/>
                                            </p:txEl>
                                          </p:spTgt>
                                        </p:tgtEl>
                                        <p:attrNameLst>
                                          <p:attrName>style.visibility</p:attrName>
                                        </p:attrNameLst>
                                      </p:cBhvr>
                                      <p:to>
                                        <p:strVal val="visible"/>
                                      </p:to>
                                    </p:set>
                                    <p:animEffect transition="in" filter="wipe(up)">
                                      <p:cBhvr>
                                        <p:cTn id="14"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allAtOnce"/>
      <p:bldP spid="13"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en-US" altLang="zh-TW" sz="3600" b="1" dirty="0">
              <a:solidFill>
                <a:srgbClr val="FF0000"/>
              </a:solidFill>
            </a:endParaRPr>
          </a:p>
          <a:p>
            <a:pPr marL="0" indent="0" algn="ctr">
              <a:buNone/>
            </a:pPr>
            <a:r>
              <a:rPr lang="zh-TW" altLang="en-US" sz="3600" b="1" dirty="0" smtClean="0">
                <a:solidFill>
                  <a:srgbClr val="FF0000"/>
                </a:solidFill>
              </a:rPr>
              <a:t>「</a:t>
            </a:r>
            <a:r>
              <a:rPr lang="zh-TW" altLang="en-US" sz="3600" b="1" dirty="0">
                <a:solidFill>
                  <a:srgbClr val="FF0000"/>
                </a:solidFill>
              </a:rPr>
              <a:t>新課綱─讓孩子成為更好的自己</a:t>
            </a:r>
            <a:r>
              <a:rPr lang="zh-TW" altLang="en-US" sz="3600" b="1" dirty="0" smtClean="0">
                <a:solidFill>
                  <a:srgbClr val="FF0000"/>
                </a:solidFill>
              </a:rPr>
              <a:t>」</a:t>
            </a:r>
            <a:endParaRPr lang="en-US" altLang="zh-TW" sz="3600" b="1" dirty="0" smtClean="0">
              <a:solidFill>
                <a:srgbClr val="FF0000"/>
              </a:solidFill>
            </a:endParaRPr>
          </a:p>
          <a:p>
            <a:endParaRPr lang="en-US" altLang="zh-TW" b="1" dirty="0" smtClean="0">
              <a:solidFill>
                <a:srgbClr val="FF0000"/>
              </a:solidFill>
            </a:endParaRPr>
          </a:p>
          <a:p>
            <a:r>
              <a:rPr lang="zh-TW" altLang="en-US" dirty="0"/>
              <a:t>新課綱紀錄影片連結網址</a:t>
            </a:r>
            <a:r>
              <a:rPr lang="en-US" altLang="zh-TW" dirty="0"/>
              <a:t>: http://yt1.piee.pw/JYFBL</a:t>
            </a:r>
            <a:endParaRPr lang="zh-TW" altLang="en-US" dirty="0"/>
          </a:p>
        </p:txBody>
      </p:sp>
      <p:sp>
        <p:nvSpPr>
          <p:cNvPr id="4" name="投影片編號版面配置區 3"/>
          <p:cNvSpPr>
            <a:spLocks noGrp="1"/>
          </p:cNvSpPr>
          <p:nvPr>
            <p:ph type="sldNum" sz="quarter" idx="12"/>
          </p:nvPr>
        </p:nvSpPr>
        <p:spPr/>
        <p:txBody>
          <a:bodyPr/>
          <a:lstStyle/>
          <a:p>
            <a:pPr>
              <a:defRPr/>
            </a:pPr>
            <a:fld id="{C867E55C-5DA7-417A-921B-F3843211B3BD}" type="slidenum">
              <a:rPr lang="zh-TW" altLang="en-US" smtClean="0"/>
              <a:pPr>
                <a:defRPr/>
              </a:pPr>
              <a:t>32</a:t>
            </a:fld>
            <a:endParaRPr lang="zh-TW" altLang="en-US"/>
          </a:p>
        </p:txBody>
      </p:sp>
    </p:spTree>
    <p:extLst>
      <p:ext uri="{BB962C8B-B14F-4D97-AF65-F5344CB8AC3E}">
        <p14:creationId xmlns:p14="http://schemas.microsoft.com/office/powerpoint/2010/main" val="10727954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3" name="Shape 560"/>
          <p:cNvPicPr preferRelativeResize="0">
            <a:picLocks noChangeAspect="1" noChangeArrowheads="1"/>
          </p:cNvPicPr>
          <p:nvPr/>
        </p:nvPicPr>
        <p:blipFill>
          <a:blip r:embed="rId3" cstate="hqprint">
            <a:extLst>
              <a:ext uri="{28A0092B-C50C-407E-A947-70E740481C1C}">
                <a14:useLocalDpi xmlns:a14="http://schemas.microsoft.com/office/drawing/2010/main"/>
              </a:ext>
            </a:extLst>
          </a:blip>
          <a:srcRect t="4259"/>
          <a:stretch>
            <a:fillRect/>
          </a:stretch>
        </p:blipFill>
        <p:spPr bwMode="auto">
          <a:xfrm>
            <a:off x="467544" y="2276872"/>
            <a:ext cx="8351837" cy="4247629"/>
          </a:xfrm>
          <a:prstGeom prst="rect">
            <a:avLst/>
          </a:prstGeom>
          <a:noFill/>
          <a:ln w="9525">
            <a:noFill/>
            <a:miter lim="800000"/>
            <a:headEnd/>
            <a:tailEnd/>
          </a:ln>
        </p:spPr>
      </p:pic>
      <p:sp>
        <p:nvSpPr>
          <p:cNvPr id="5" name="矩形 4"/>
          <p:cNvSpPr/>
          <p:nvPr/>
        </p:nvSpPr>
        <p:spPr>
          <a:xfrm>
            <a:off x="3994969" y="2420888"/>
            <a:ext cx="2570162" cy="1574067"/>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6" name="矩形 5"/>
          <p:cNvSpPr/>
          <p:nvPr/>
        </p:nvSpPr>
        <p:spPr>
          <a:xfrm>
            <a:off x="6659563" y="2420888"/>
            <a:ext cx="1944687" cy="1573199"/>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7" name="矩形 6"/>
          <p:cNvSpPr/>
          <p:nvPr/>
        </p:nvSpPr>
        <p:spPr>
          <a:xfrm>
            <a:off x="607244" y="2996952"/>
            <a:ext cx="3294062" cy="998003"/>
          </a:xfrm>
          <a:prstGeom prst="rect">
            <a:avLst/>
          </a:prstGeom>
          <a:solidFill>
            <a:srgbClr val="FFFF99">
              <a:alpha val="14902"/>
            </a:srgbClr>
          </a:solid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grpSp>
        <p:nvGrpSpPr>
          <p:cNvPr id="13" name="群組 12"/>
          <p:cNvGrpSpPr/>
          <p:nvPr/>
        </p:nvGrpSpPr>
        <p:grpSpPr>
          <a:xfrm>
            <a:off x="7782401" y="1730630"/>
            <a:ext cx="730788" cy="507432"/>
            <a:chOff x="4187222" y="395028"/>
            <a:chExt cx="1944212" cy="1349989"/>
          </a:xfrm>
          <a:solidFill>
            <a:srgbClr val="92D050"/>
          </a:solidFill>
        </p:grpSpPr>
        <p:sp>
          <p:nvSpPr>
            <p:cNvPr id="14"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33</a:t>
            </a:fld>
            <a:endParaRPr lang="zh-TW" altLang="en-US"/>
          </a:p>
        </p:txBody>
      </p:sp>
      <p:sp>
        <p:nvSpPr>
          <p:cNvPr id="23" name="文字方塊 22"/>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24"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五</a:t>
            </a:r>
            <a:r>
              <a:rPr kumimoji="0" lang="zh-TW" altLang="en-US" sz="3600" b="1" dirty="0" smtClean="0">
                <a:solidFill>
                  <a:schemeClr val="bg1"/>
                </a:solidFill>
                <a:cs typeface="Times New Roman" pitchFamily="18" charset="0"/>
              </a:rPr>
              <a:t>、國中小課程</a:t>
            </a:r>
            <a:r>
              <a:rPr kumimoji="0" lang="zh-TW" altLang="en-US" sz="3600" b="1" dirty="0">
                <a:solidFill>
                  <a:schemeClr val="bg1"/>
                </a:solidFill>
                <a:cs typeface="Times New Roman" pitchFamily="18" charset="0"/>
              </a:rPr>
              <a:t>架構</a:t>
            </a:r>
          </a:p>
        </p:txBody>
      </p:sp>
    </p:spTree>
    <p:extLst>
      <p:ext uri="{BB962C8B-B14F-4D97-AF65-F5344CB8AC3E}">
        <p14:creationId xmlns:p14="http://schemas.microsoft.com/office/powerpoint/2010/main" val="58756858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圓角矩形 13"/>
          <p:cNvSpPr/>
          <p:nvPr/>
        </p:nvSpPr>
        <p:spPr>
          <a:xfrm>
            <a:off x="-19474" y="4236656"/>
            <a:ext cx="9151037" cy="2709176"/>
          </a:xfrm>
          <a:prstGeom prst="roundRect">
            <a:avLst>
              <a:gd name="adj" fmla="val 0"/>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411163" y="1050925"/>
            <a:ext cx="8424862" cy="5691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34</a:t>
            </a:fld>
            <a:endParaRPr lang="zh-TW" altLang="en-US"/>
          </a:p>
        </p:txBody>
      </p:sp>
      <p:grpSp>
        <p:nvGrpSpPr>
          <p:cNvPr id="26" name="群組 25"/>
          <p:cNvGrpSpPr/>
          <p:nvPr/>
        </p:nvGrpSpPr>
        <p:grpSpPr>
          <a:xfrm>
            <a:off x="4416926" y="4435297"/>
            <a:ext cx="4681588" cy="2049532"/>
            <a:chOff x="4282900" y="4475812"/>
            <a:chExt cx="4681588" cy="2049532"/>
          </a:xfrm>
        </p:grpSpPr>
        <p:sp>
          <p:nvSpPr>
            <p:cNvPr id="18" name="圓角矩形 17"/>
            <p:cNvSpPr/>
            <p:nvPr/>
          </p:nvSpPr>
          <p:spPr>
            <a:xfrm>
              <a:off x="4282900" y="4475812"/>
              <a:ext cx="3821831" cy="504056"/>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4304853" y="4486324"/>
              <a:ext cx="4659635" cy="2039020"/>
            </a:xfrm>
            <a:prstGeom prst="rect">
              <a:avLst/>
            </a:prstGeom>
            <a:noFill/>
            <a:ln w="38100">
              <a:noFill/>
            </a:ln>
          </p:spPr>
          <p:txBody>
            <a:bodyPr wrap="square">
              <a:spAutoFit/>
            </a:bodyPr>
            <a:lstStyle/>
            <a:p>
              <a:pPr>
                <a:defRPr/>
              </a:pPr>
              <a:r>
                <a:rPr lang="zh-TW" altLang="en-US" sz="2800" b="1" dirty="0">
                  <a:solidFill>
                    <a:srgbClr val="4D7118"/>
                  </a:solidFill>
                  <a:latin typeface="微軟正黑體" panose="020B0604030504040204" pitchFamily="34" charset="-120"/>
                  <a:ea typeface="微軟正黑體" panose="020B0604030504040204" pitchFamily="34" charset="-120"/>
                </a:rPr>
                <a:t>部定（領域學習</a:t>
              </a:r>
              <a:r>
                <a:rPr lang="zh-TW" altLang="en-US" sz="2800" b="1">
                  <a:solidFill>
                    <a:srgbClr val="4D7118"/>
                  </a:solidFill>
                  <a:latin typeface="微軟正黑體" panose="020B0604030504040204" pitchFamily="34" charset="-120"/>
                  <a:ea typeface="微軟正黑體" panose="020B0604030504040204" pitchFamily="34" charset="-120"/>
                </a:rPr>
                <a:t>）課程</a:t>
              </a:r>
              <a:endParaRPr lang="en-US" altLang="zh-TW" sz="2800" b="1">
                <a:solidFill>
                  <a:srgbClr val="4D7118"/>
                </a:solidFill>
                <a:latin typeface="微軟正黑體" panose="020B0604030504040204" pitchFamily="34" charset="-120"/>
                <a:ea typeface="微軟正黑體" panose="020B0604030504040204" pitchFamily="34" charset="-120"/>
              </a:endParaRPr>
            </a:p>
            <a:p>
              <a:pPr>
                <a:defRPr/>
              </a:pPr>
              <a:endParaRPr lang="en-US" altLang="zh-TW" sz="1000" b="1">
                <a:solidFill>
                  <a:schemeClr val="bg1"/>
                </a:solidFill>
                <a:latin typeface="微軟正黑體" panose="020B0604030504040204" pitchFamily="34" charset="-120"/>
                <a:ea typeface="微軟正黑體" panose="020B0604030504040204" pitchFamily="34" charset="-120"/>
              </a:endParaRPr>
            </a:p>
            <a:p>
              <a:pPr>
                <a:defRPr/>
              </a:pPr>
              <a:r>
                <a:rPr lang="zh-TW" altLang="en-US" sz="2200" b="1">
                  <a:solidFill>
                    <a:schemeClr val="bg1"/>
                  </a:solidFill>
                  <a:latin typeface="微軟正黑體" panose="020B0604030504040204" pitchFamily="34" charset="-120"/>
                  <a:ea typeface="微軟正黑體" panose="020B0604030504040204" pitchFamily="34" charset="-120"/>
                </a:rPr>
                <a:t>由</a:t>
              </a:r>
              <a:r>
                <a:rPr lang="zh-TW" altLang="en-US" sz="2200" b="1" dirty="0">
                  <a:solidFill>
                    <a:schemeClr val="bg1"/>
                  </a:solidFill>
                  <a:latin typeface="微軟正黑體" panose="020B0604030504040204" pitchFamily="34" charset="-120"/>
                  <a:ea typeface="微軟正黑體" panose="020B0604030504040204" pitchFamily="34" charset="-120"/>
                </a:rPr>
                <a:t>國家統一規定</a:t>
              </a:r>
              <a:endParaRPr lang="en-US" altLang="zh-TW" sz="2200" b="1" dirty="0">
                <a:solidFill>
                  <a:schemeClr val="bg1"/>
                </a:solidFill>
                <a:latin typeface="微軟正黑體" panose="020B0604030504040204" pitchFamily="34" charset="-120"/>
                <a:ea typeface="微軟正黑體" panose="020B0604030504040204" pitchFamily="34" charset="-120"/>
              </a:endParaRPr>
            </a:p>
            <a:p>
              <a:pPr>
                <a:defRPr/>
              </a:pPr>
              <a:r>
                <a:rPr lang="zh-TW" altLang="en-US" sz="2200" b="1" dirty="0">
                  <a:solidFill>
                    <a:schemeClr val="bg1"/>
                  </a:solidFill>
                  <a:latin typeface="微軟正黑體" panose="020B0604030504040204" pitchFamily="34" charset="-120"/>
                  <a:ea typeface="微軟正黑體" panose="020B0604030504040204" pitchFamily="34" charset="-120"/>
                </a:rPr>
                <a:t>不同學習階段間注重縱向連貫</a:t>
              </a:r>
              <a:endParaRPr lang="en-US" altLang="zh-TW" sz="2200" b="1" dirty="0">
                <a:solidFill>
                  <a:schemeClr val="bg1"/>
                </a:solidFill>
                <a:latin typeface="微軟正黑體" panose="020B0604030504040204" pitchFamily="34" charset="-120"/>
                <a:ea typeface="微軟正黑體" panose="020B0604030504040204" pitchFamily="34" charset="-120"/>
              </a:endParaRPr>
            </a:p>
            <a:p>
              <a:pPr>
                <a:defRPr/>
              </a:pPr>
              <a:r>
                <a:rPr lang="zh-TW" altLang="en-US" sz="2200" b="1" dirty="0">
                  <a:solidFill>
                    <a:schemeClr val="bg1"/>
                  </a:solidFill>
                  <a:latin typeface="微軟正黑體" panose="020B0604030504040204" pitchFamily="34" charset="-120"/>
                  <a:ea typeface="微軟正黑體" panose="020B0604030504040204" pitchFamily="34" charset="-120"/>
                </a:rPr>
                <a:t>不同領域（科目）間注重橫向</a:t>
              </a:r>
              <a:r>
                <a:rPr lang="zh-TW" altLang="en-US" sz="2200" b="1">
                  <a:solidFill>
                    <a:schemeClr val="bg1"/>
                  </a:solidFill>
                  <a:latin typeface="微軟正黑體" panose="020B0604030504040204" pitchFamily="34" charset="-120"/>
                  <a:ea typeface="微軟正黑體" panose="020B0604030504040204" pitchFamily="34" charset="-120"/>
                </a:rPr>
                <a:t>統整</a:t>
              </a:r>
              <a:endParaRPr lang="en-US" altLang="zh-TW" sz="2200" b="1" dirty="0">
                <a:solidFill>
                  <a:schemeClr val="bg1"/>
                </a:solidFill>
                <a:latin typeface="微軟正黑體" panose="020B0604030504040204" pitchFamily="34" charset="-120"/>
                <a:ea typeface="微軟正黑體" panose="020B0604030504040204" pitchFamily="34" charset="-120"/>
              </a:endParaRPr>
            </a:p>
            <a:p>
              <a:pPr>
                <a:defRPr/>
              </a:pPr>
              <a:r>
                <a:rPr lang="zh-TW" altLang="en-US" sz="2200" b="1">
                  <a:solidFill>
                    <a:schemeClr val="bg1"/>
                  </a:solidFill>
                  <a:latin typeface="微軟正黑體" panose="020B0604030504040204" pitchFamily="34" charset="-120"/>
                  <a:ea typeface="微軟正黑體" panose="020B0604030504040204" pitchFamily="34" charset="-120"/>
                </a:rPr>
                <a:t>功能：深</a:t>
              </a:r>
              <a:r>
                <a:rPr lang="zh-TW" altLang="en-US" sz="2200" b="1" dirty="0">
                  <a:solidFill>
                    <a:schemeClr val="bg1"/>
                  </a:solidFill>
                  <a:latin typeface="微軟正黑體" panose="020B0604030504040204" pitchFamily="34" charset="-120"/>
                  <a:ea typeface="微軟正黑體" panose="020B0604030504040204" pitchFamily="34" charset="-120"/>
                </a:rPr>
                <a:t>植基本學力</a:t>
              </a:r>
            </a:p>
          </p:txBody>
        </p:sp>
      </p:grpSp>
      <p:grpSp>
        <p:nvGrpSpPr>
          <p:cNvPr id="27" name="群組 26"/>
          <p:cNvGrpSpPr/>
          <p:nvPr/>
        </p:nvGrpSpPr>
        <p:grpSpPr>
          <a:xfrm>
            <a:off x="4291417" y="1988840"/>
            <a:ext cx="4483339" cy="2039020"/>
            <a:chOff x="4291417" y="2107381"/>
            <a:chExt cx="4483339" cy="2039020"/>
          </a:xfrm>
        </p:grpSpPr>
        <p:sp>
          <p:nvSpPr>
            <p:cNvPr id="3" name="圓角矩形 2"/>
            <p:cNvSpPr/>
            <p:nvPr/>
          </p:nvSpPr>
          <p:spPr>
            <a:xfrm>
              <a:off x="4291417" y="2107381"/>
              <a:ext cx="3821831" cy="504056"/>
            </a:xfrm>
            <a:prstGeom prst="roundRect">
              <a:avLst/>
            </a:prstGeom>
            <a:solidFill>
              <a:srgbClr val="388E3C"/>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4521" name="文字方塊 5"/>
            <p:cNvSpPr txBox="1">
              <a:spLocks noChangeArrowheads="1"/>
            </p:cNvSpPr>
            <p:nvPr/>
          </p:nvSpPr>
          <p:spPr bwMode="auto">
            <a:xfrm>
              <a:off x="4304853" y="2107381"/>
              <a:ext cx="4469903" cy="2039020"/>
            </a:xfrm>
            <a:prstGeom prst="rect">
              <a:avLst/>
            </a:prstGeom>
            <a:noFill/>
            <a:ln w="9525">
              <a:noFill/>
              <a:miter lim="800000"/>
              <a:headEnd/>
              <a:tailEnd/>
            </a:ln>
          </p:spPr>
          <p:txBody>
            <a:bodyPr wrap="square">
              <a:spAutoFit/>
            </a:bodyPr>
            <a:lstStyle/>
            <a:p>
              <a:r>
                <a:rPr lang="zh-TW" altLang="en-US" sz="2800" b="1" dirty="0">
                  <a:solidFill>
                    <a:schemeClr val="bg1"/>
                  </a:solidFill>
                  <a:latin typeface="微軟正黑體" pitchFamily="34" charset="-120"/>
                  <a:ea typeface="微軟正黑體" pitchFamily="34" charset="-120"/>
                </a:rPr>
                <a:t>校訂（彈性學習）課程</a:t>
              </a:r>
              <a:endParaRPr lang="en-US" altLang="zh-TW" sz="2800" b="1" dirty="0">
                <a:solidFill>
                  <a:schemeClr val="bg1"/>
                </a:solidFill>
                <a:latin typeface="微軟正黑體" pitchFamily="34" charset="-120"/>
                <a:ea typeface="微軟正黑體" pitchFamily="34" charset="-120"/>
              </a:endParaRPr>
            </a:p>
            <a:p>
              <a:endParaRPr lang="en-US" altLang="zh-TW" sz="1000" b="1" dirty="0">
                <a:solidFill>
                  <a:srgbClr val="4D7118"/>
                </a:solidFill>
                <a:latin typeface="微軟正黑體" pitchFamily="34" charset="-120"/>
                <a:ea typeface="微軟正黑體" pitchFamily="34" charset="-120"/>
              </a:endParaRPr>
            </a:p>
            <a:p>
              <a:r>
                <a:rPr lang="zh-TW" altLang="en-US" sz="2200" b="1" dirty="0">
                  <a:latin typeface="微軟正黑體" pitchFamily="34" charset="-120"/>
                  <a:ea typeface="微軟正黑體" pitchFamily="34" charset="-120"/>
                </a:rPr>
                <a:t>由學校安排</a:t>
              </a:r>
              <a:endParaRPr lang="en-US" altLang="zh-TW" sz="2200" b="1" dirty="0">
                <a:latin typeface="微軟正黑體" pitchFamily="34" charset="-120"/>
                <a:ea typeface="微軟正黑體" pitchFamily="34" charset="-120"/>
              </a:endParaRPr>
            </a:p>
            <a:p>
              <a:r>
                <a:rPr lang="zh-TW" altLang="en-US" sz="2200" b="1" dirty="0">
                  <a:latin typeface="微軟正黑體" pitchFamily="34" charset="-120"/>
                  <a:ea typeface="微軟正黑體" pitchFamily="34" charset="-120"/>
                </a:rPr>
                <a:t>提供跨領域、多元、生活化課程</a:t>
              </a:r>
              <a:endParaRPr lang="en-US" altLang="zh-TW" sz="2200" b="1" dirty="0">
                <a:latin typeface="微軟正黑體" pitchFamily="34" charset="-120"/>
                <a:ea typeface="微軟正黑體" pitchFamily="34" charset="-120"/>
              </a:endParaRPr>
            </a:p>
            <a:p>
              <a:r>
                <a:rPr lang="zh-TW" altLang="en-US" sz="2200" b="1" dirty="0">
                  <a:latin typeface="微軟正黑體" pitchFamily="34" charset="-120"/>
                  <a:ea typeface="微軟正黑體" pitchFamily="34" charset="-120"/>
                </a:rPr>
                <a:t>功能：形塑學校願景，</a:t>
              </a:r>
              <a:endParaRPr lang="en-US" altLang="zh-TW" sz="2200" b="1" dirty="0">
                <a:latin typeface="微軟正黑體" pitchFamily="34" charset="-120"/>
                <a:ea typeface="微軟正黑體" pitchFamily="34" charset="-120"/>
              </a:endParaRPr>
            </a:p>
            <a:p>
              <a:r>
                <a:rPr lang="zh-TW" altLang="en-US" sz="2200" b="1" dirty="0">
                  <a:latin typeface="微軟正黑體" pitchFamily="34" charset="-120"/>
                  <a:ea typeface="微軟正黑體" pitchFamily="34" charset="-120"/>
                </a:rPr>
                <a:t>            提供學生適性發展機會</a:t>
              </a:r>
            </a:p>
          </p:txBody>
        </p:sp>
      </p:grpSp>
      <p:sp>
        <p:nvSpPr>
          <p:cNvPr id="12" name="矩形 8"/>
          <p:cNvSpPr>
            <a:spLocks noChangeArrowheads="1"/>
          </p:cNvSpPr>
          <p:nvPr/>
        </p:nvSpPr>
        <p:spPr bwMode="auto">
          <a:xfrm>
            <a:off x="4147649" y="447055"/>
            <a:ext cx="5104871"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一</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課程之連貫統整與多元適性</a:t>
            </a:r>
          </a:p>
        </p:txBody>
      </p:sp>
      <p:sp>
        <p:nvSpPr>
          <p:cNvPr id="24" name="文字方塊 23"/>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3-5-1</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25" name="標題 2"/>
          <p:cNvSpPr txBox="1">
            <a:spLocks/>
          </p:cNvSpPr>
          <p:nvPr/>
        </p:nvSpPr>
        <p:spPr bwMode="auto">
          <a:xfrm>
            <a:off x="672189" y="63757"/>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pic>
        <p:nvPicPr>
          <p:cNvPr id="58" name="Shape 567"/>
          <p:cNvPicPr preferRelativeResize="0">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47" r="2681"/>
          <a:stretch/>
        </p:blipFill>
        <p:spPr>
          <a:xfrm>
            <a:off x="59638" y="1147024"/>
            <a:ext cx="3574630" cy="5616575"/>
          </a:xfrm>
          <a:prstGeom prst="rect">
            <a:avLst/>
          </a:prstGeom>
        </p:spPr>
      </p:pic>
    </p:spTree>
    <p:extLst>
      <p:ext uri="{BB962C8B-B14F-4D97-AF65-F5344CB8AC3E}">
        <p14:creationId xmlns:p14="http://schemas.microsoft.com/office/powerpoint/2010/main" val="314844170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200"/>
                                        <p:tgtEl>
                                          <p:spTgt spid="14"/>
                                        </p:tgtEl>
                                      </p:cBhvr>
                                    </p:animEffect>
                                  </p:childTnLst>
                                </p:cTn>
                              </p:par>
                            </p:childTnLst>
                          </p:cTn>
                        </p:par>
                        <p:par>
                          <p:cTn id="8" fill="hold">
                            <p:stCondLst>
                              <p:cond delay="1200"/>
                            </p:stCondLst>
                            <p:childTnLst>
                              <p:par>
                                <p:cTn id="9" presetID="12" presetClass="entr" presetSubtype="1"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p:tgtEl>
                                          <p:spTgt spid="26"/>
                                        </p:tgtEl>
                                        <p:attrNameLst>
                                          <p:attrName>ppt_y</p:attrName>
                                        </p:attrNameLst>
                                      </p:cBhvr>
                                      <p:tavLst>
                                        <p:tav tm="0">
                                          <p:val>
                                            <p:strVal val="#ppt_y-#ppt_h*1.125000"/>
                                          </p:val>
                                        </p:tav>
                                        <p:tav tm="100000">
                                          <p:val>
                                            <p:strVal val="#ppt_y"/>
                                          </p:val>
                                        </p:tav>
                                      </p:tavLst>
                                    </p:anim>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p:tgtEl>
                                          <p:spTgt spid="27"/>
                                        </p:tgtEl>
                                        <p:attrNameLst>
                                          <p:attrName>ppt_y</p:attrName>
                                        </p:attrNameLst>
                                      </p:cBhvr>
                                      <p:tavLst>
                                        <p:tav tm="0">
                                          <p:val>
                                            <p:strVal val="#ppt_y+#ppt_h*1.125000"/>
                                          </p:val>
                                        </p:tav>
                                        <p:tav tm="100000">
                                          <p:val>
                                            <p:strVal val="#ppt_y"/>
                                          </p:val>
                                        </p:tav>
                                      </p:tavLst>
                                    </p:anim>
                                    <p:animEffect transition="in" filter="wipe(up)">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left)">
                                      <p:cBhvr>
                                        <p:cTn id="23" dur="2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8598CAF7-0B11-4355-B351-D1350E429BEE}" type="slidenum">
              <a:rPr lang="zh-TW" altLang="en-US" smtClean="0"/>
              <a:pPr>
                <a:defRPr/>
              </a:pPr>
              <a:t>35</a:t>
            </a:fld>
            <a:endParaRPr lang="zh-TW" altLang="en-US"/>
          </a:p>
        </p:txBody>
      </p:sp>
      <p:sp>
        <p:nvSpPr>
          <p:cNvPr id="32" name="文字方塊 31"/>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3-5-2</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33" name="標題 2"/>
          <p:cNvSpPr txBox="1">
            <a:spLocks/>
          </p:cNvSpPr>
          <p:nvPr/>
        </p:nvSpPr>
        <p:spPr bwMode="auto">
          <a:xfrm>
            <a:off x="766763" y="192161"/>
            <a:ext cx="3517205"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sp>
        <p:nvSpPr>
          <p:cNvPr id="34" name="矩形 8"/>
          <p:cNvSpPr>
            <a:spLocks noChangeArrowheads="1"/>
          </p:cNvSpPr>
          <p:nvPr/>
        </p:nvSpPr>
        <p:spPr bwMode="auto">
          <a:xfrm>
            <a:off x="4147649" y="447055"/>
            <a:ext cx="4672823"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二</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國民中、小學課程規劃</a:t>
            </a:r>
          </a:p>
        </p:txBody>
      </p:sp>
      <p:grpSp>
        <p:nvGrpSpPr>
          <p:cNvPr id="25" name="群組 24"/>
          <p:cNvGrpSpPr>
            <a:grpSpLocks/>
          </p:cNvGrpSpPr>
          <p:nvPr/>
        </p:nvGrpSpPr>
        <p:grpSpPr bwMode="auto">
          <a:xfrm>
            <a:off x="467544" y="1157843"/>
            <a:ext cx="8150375" cy="5557304"/>
            <a:chOff x="840624" y="764704"/>
            <a:chExt cx="7162615" cy="5880125"/>
          </a:xfrm>
          <a:noFill/>
        </p:grpSpPr>
        <p:pic>
          <p:nvPicPr>
            <p:cNvPr id="26" name="Shape 574"/>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0624" y="764704"/>
              <a:ext cx="7162615" cy="5880125"/>
            </a:xfrm>
            <a:prstGeom prst="rect">
              <a:avLst/>
            </a:prstGeom>
            <a:grpFill/>
            <a:ln>
              <a:noFill/>
            </a:ln>
            <a:effectLst>
              <a:outerShdw blurRad="190500" algn="tl" rotWithShape="0">
                <a:srgbClr val="000000">
                  <a:alpha val="70000"/>
                </a:srgbClr>
              </a:outerShdw>
            </a:effectLst>
          </p:spPr>
        </p:pic>
        <p:sp>
          <p:nvSpPr>
            <p:cNvPr id="27" name="矩形 26"/>
            <p:cNvSpPr/>
            <p:nvPr/>
          </p:nvSpPr>
          <p:spPr>
            <a:xfrm>
              <a:off x="2985712" y="2529676"/>
              <a:ext cx="1223895" cy="1763403"/>
            </a:xfrm>
            <a:prstGeom prst="rect">
              <a:avLst/>
            </a:prstGeom>
            <a:grpFill/>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zh-TW" altLang="en-US" sz="1600" dirty="0">
                <a:solidFill>
                  <a:srgbClr val="920000"/>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28" name="矩形 27"/>
          <p:cNvSpPr/>
          <p:nvPr/>
        </p:nvSpPr>
        <p:spPr>
          <a:xfrm>
            <a:off x="2915817" y="2825916"/>
            <a:ext cx="1368152" cy="1467179"/>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29" name="矩形 28"/>
          <p:cNvSpPr/>
          <p:nvPr/>
        </p:nvSpPr>
        <p:spPr>
          <a:xfrm>
            <a:off x="2915816" y="1369195"/>
            <a:ext cx="5612393" cy="165774"/>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0" name="矩形 29"/>
          <p:cNvSpPr/>
          <p:nvPr/>
        </p:nvSpPr>
        <p:spPr>
          <a:xfrm>
            <a:off x="1279266" y="4490152"/>
            <a:ext cx="7197189" cy="431475"/>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1" name="矩形 30"/>
          <p:cNvSpPr/>
          <p:nvPr/>
        </p:nvSpPr>
        <p:spPr>
          <a:xfrm>
            <a:off x="2915817" y="1554471"/>
            <a:ext cx="1368152" cy="474069"/>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5" name="矩形 34"/>
          <p:cNvSpPr/>
          <p:nvPr/>
        </p:nvSpPr>
        <p:spPr>
          <a:xfrm>
            <a:off x="4286604" y="1546974"/>
            <a:ext cx="1408595" cy="469734"/>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6" name="矩形 35"/>
          <p:cNvSpPr/>
          <p:nvPr/>
        </p:nvSpPr>
        <p:spPr>
          <a:xfrm>
            <a:off x="5695199" y="1530665"/>
            <a:ext cx="1410078" cy="497875"/>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7" name="矩形 36"/>
          <p:cNvSpPr/>
          <p:nvPr/>
        </p:nvSpPr>
        <p:spPr>
          <a:xfrm>
            <a:off x="2915816" y="2014917"/>
            <a:ext cx="4188723" cy="485734"/>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8" name="橢圓 37"/>
          <p:cNvSpPr/>
          <p:nvPr/>
        </p:nvSpPr>
        <p:spPr>
          <a:xfrm>
            <a:off x="1331020" y="2780481"/>
            <a:ext cx="1411561" cy="14664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9" name="矩形 38"/>
          <p:cNvSpPr/>
          <p:nvPr/>
        </p:nvSpPr>
        <p:spPr>
          <a:xfrm>
            <a:off x="7122850" y="1546963"/>
            <a:ext cx="1405359" cy="469745"/>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40" name="文字方塊 39"/>
          <p:cNvSpPr txBox="1">
            <a:spLocks noChangeArrowheads="1"/>
          </p:cNvSpPr>
          <p:nvPr/>
        </p:nvSpPr>
        <p:spPr bwMode="auto">
          <a:xfrm>
            <a:off x="2630390" y="1312171"/>
            <a:ext cx="6129617" cy="707886"/>
          </a:xfrm>
          <a:prstGeom prst="rect">
            <a:avLst/>
          </a:prstGeom>
          <a:solidFill>
            <a:srgbClr val="FFFF99"/>
          </a:solidFill>
          <a:ln w="38100">
            <a:solidFill>
              <a:srgbClr val="C35D09"/>
            </a:solidFill>
            <a:miter lim="800000"/>
            <a:headEnd/>
            <a:tailEnd/>
          </a:ln>
        </p:spPr>
        <p:txBody>
          <a:bodyPr wrap="square">
            <a:spAutoFit/>
          </a:bodyPr>
          <a:lstStyle/>
          <a:p>
            <a:pPr algn="ctr" eaLnBrk="0" hangingPunct="0"/>
            <a:r>
              <a:rPr lang="zh-TW" altLang="en-US" sz="2000" b="1">
                <a:latin typeface="微軟正黑體" pitchFamily="34" charset="-120"/>
                <a:ea typeface="微軟正黑體" pitchFamily="34" charset="-120"/>
              </a:rPr>
              <a:t>階段別分別為第一、第二、第三、第四學習階段</a:t>
            </a:r>
            <a:endParaRPr lang="en-US" altLang="zh-TW" sz="2000" b="1">
              <a:latin typeface="微軟正黑體" pitchFamily="34" charset="-120"/>
              <a:ea typeface="微軟正黑體" pitchFamily="34" charset="-120"/>
            </a:endParaRPr>
          </a:p>
          <a:p>
            <a:pPr algn="ctr" eaLnBrk="0" hangingPunct="0"/>
            <a:r>
              <a:rPr lang="zh-TW" altLang="en-US" sz="2000" b="1">
                <a:latin typeface="微軟正黑體" pitchFamily="34" charset="-120"/>
                <a:ea typeface="微軟正黑體" pitchFamily="34" charset="-120"/>
              </a:rPr>
              <a:t>各為國小</a:t>
            </a:r>
            <a:r>
              <a:rPr lang="en-US" altLang="zh-TW" sz="2000" b="1">
                <a:latin typeface="微軟正黑體" pitchFamily="34" charset="-120"/>
                <a:ea typeface="微軟正黑體" pitchFamily="34" charset="-120"/>
              </a:rPr>
              <a:t>12</a:t>
            </a:r>
            <a:r>
              <a:rPr lang="zh-TW" altLang="en-US" sz="2000" b="1">
                <a:latin typeface="微軟正黑體" pitchFamily="34" charset="-120"/>
                <a:ea typeface="微軟正黑體" pitchFamily="34" charset="-120"/>
              </a:rPr>
              <a:t>年級、</a:t>
            </a:r>
            <a:r>
              <a:rPr lang="en-US" altLang="zh-TW" sz="2000" b="1">
                <a:latin typeface="微軟正黑體" pitchFamily="34" charset="-120"/>
                <a:ea typeface="微軟正黑體" pitchFamily="34" charset="-120"/>
              </a:rPr>
              <a:t>34</a:t>
            </a:r>
            <a:r>
              <a:rPr lang="zh-TW" altLang="en-US" sz="2000" b="1">
                <a:latin typeface="微軟正黑體" pitchFamily="34" charset="-120"/>
                <a:ea typeface="微軟正黑體" pitchFamily="34" charset="-120"/>
              </a:rPr>
              <a:t>年級、</a:t>
            </a:r>
            <a:r>
              <a:rPr lang="en-US" altLang="zh-TW" sz="2000" b="1">
                <a:latin typeface="微軟正黑體" pitchFamily="34" charset="-120"/>
                <a:ea typeface="微軟正黑體" pitchFamily="34" charset="-120"/>
              </a:rPr>
              <a:t>56</a:t>
            </a:r>
            <a:r>
              <a:rPr lang="zh-TW" altLang="en-US" sz="2000" b="1">
                <a:latin typeface="微軟正黑體" pitchFamily="34" charset="-120"/>
                <a:ea typeface="微軟正黑體" pitchFamily="34" charset="-120"/>
              </a:rPr>
              <a:t>年級、國中</a:t>
            </a:r>
            <a:r>
              <a:rPr lang="en-US" altLang="zh-TW" sz="2000" b="1">
                <a:latin typeface="微軟正黑體" pitchFamily="34" charset="-120"/>
                <a:ea typeface="微軟正黑體" pitchFamily="34" charset="-120"/>
              </a:rPr>
              <a:t>789</a:t>
            </a:r>
            <a:r>
              <a:rPr lang="zh-TW" altLang="en-US" sz="2000" b="1">
                <a:latin typeface="微軟正黑體" pitchFamily="34" charset="-120"/>
                <a:ea typeface="微軟正黑體" pitchFamily="34" charset="-120"/>
              </a:rPr>
              <a:t>年級</a:t>
            </a:r>
          </a:p>
        </p:txBody>
      </p:sp>
      <p:sp>
        <p:nvSpPr>
          <p:cNvPr id="41" name="文字方塊 40"/>
          <p:cNvSpPr txBox="1">
            <a:spLocks noChangeArrowheads="1"/>
          </p:cNvSpPr>
          <p:nvPr/>
        </p:nvSpPr>
        <p:spPr bwMode="auto">
          <a:xfrm>
            <a:off x="2908450" y="2214816"/>
            <a:ext cx="5619759" cy="369332"/>
          </a:xfrm>
          <a:prstGeom prst="rect">
            <a:avLst/>
          </a:prstGeom>
          <a:solidFill>
            <a:srgbClr val="99CCFF"/>
          </a:solidFill>
          <a:ln w="28575">
            <a:solidFill>
              <a:srgbClr val="0000FF"/>
            </a:solidFill>
            <a:miter lim="800000"/>
            <a:headEnd/>
            <a:tailEnd/>
          </a:ln>
        </p:spPr>
        <p:txBody>
          <a:bodyPr wrap="square">
            <a:spAutoFit/>
          </a:bodyPr>
          <a:lstStyle/>
          <a:p>
            <a:pPr eaLnBrk="0" hangingPunct="0"/>
            <a:r>
              <a:rPr lang="zh-TW" altLang="en-US" b="1">
                <a:latin typeface="微軟正黑體" pitchFamily="34" charset="-120"/>
                <a:ea typeface="微軟正黑體" pitchFamily="34" charset="-120"/>
              </a:rPr>
              <a:t>國小階段</a:t>
            </a:r>
            <a:r>
              <a:rPr lang="zh-TW" altLang="en-US" b="1">
                <a:solidFill>
                  <a:srgbClr val="FF0000"/>
                </a:solidFill>
                <a:latin typeface="微軟正黑體" pitchFamily="34" charset="-120"/>
                <a:ea typeface="微軟正黑體" pitchFamily="34" charset="-120"/>
              </a:rPr>
              <a:t>語文</a:t>
            </a:r>
            <a:r>
              <a:rPr lang="zh-TW" altLang="en-US" b="1">
                <a:latin typeface="微軟正黑體" pitchFamily="34" charset="-120"/>
                <a:ea typeface="微軟正黑體" pitchFamily="34" charset="-120"/>
              </a:rPr>
              <a:t>領域</a:t>
            </a:r>
            <a:r>
              <a:rPr lang="zh-TW" altLang="en-US" b="1">
                <a:solidFill>
                  <a:srgbClr val="FF0000"/>
                </a:solidFill>
                <a:latin typeface="微軟正黑體" pitchFamily="34" charset="-120"/>
                <a:ea typeface="微軟正黑體" pitchFamily="34" charset="-120"/>
              </a:rPr>
              <a:t>新增</a:t>
            </a:r>
            <a:r>
              <a:rPr lang="en-US" altLang="zh-TW" b="1">
                <a:solidFill>
                  <a:srgbClr val="FF0000"/>
                </a:solidFill>
                <a:latin typeface="微軟正黑體" pitchFamily="34" charset="-120"/>
                <a:ea typeface="微軟正黑體" pitchFamily="34" charset="-120"/>
              </a:rPr>
              <a:t>”</a:t>
            </a:r>
            <a:r>
              <a:rPr lang="zh-TW" altLang="en-US" b="1">
                <a:solidFill>
                  <a:srgbClr val="FF0000"/>
                </a:solidFill>
                <a:latin typeface="微軟正黑體" pitchFamily="34" charset="-120"/>
                <a:ea typeface="微軟正黑體" pitchFamily="34" charset="-120"/>
              </a:rPr>
              <a:t>新住民語文 </a:t>
            </a:r>
            <a:r>
              <a:rPr lang="en-US" altLang="zh-TW" b="1">
                <a:solidFill>
                  <a:srgbClr val="FF0000"/>
                </a:solidFill>
                <a:latin typeface="微軟正黑體" pitchFamily="34" charset="-120"/>
                <a:ea typeface="微軟正黑體" pitchFamily="34" charset="-120"/>
              </a:rPr>
              <a:t>“</a:t>
            </a:r>
            <a:r>
              <a:rPr lang="zh-TW" altLang="en-US" b="1">
                <a:solidFill>
                  <a:srgbClr val="FF0000"/>
                </a:solidFill>
                <a:latin typeface="微軟正黑體" pitchFamily="34" charset="-120"/>
                <a:ea typeface="微軟正黑體" pitchFamily="34" charset="-120"/>
              </a:rPr>
              <a:t>選項</a:t>
            </a:r>
            <a:endParaRPr lang="en-US" altLang="zh-TW" b="1">
              <a:solidFill>
                <a:srgbClr val="FF0000"/>
              </a:solidFill>
              <a:latin typeface="微軟正黑體" pitchFamily="34" charset="-120"/>
              <a:ea typeface="微軟正黑體" pitchFamily="34" charset="-120"/>
            </a:endParaRPr>
          </a:p>
        </p:txBody>
      </p:sp>
      <p:sp>
        <p:nvSpPr>
          <p:cNvPr id="42" name="文字方塊 41"/>
          <p:cNvSpPr txBox="1">
            <a:spLocks noChangeArrowheads="1"/>
          </p:cNvSpPr>
          <p:nvPr/>
        </p:nvSpPr>
        <p:spPr bwMode="auto">
          <a:xfrm>
            <a:off x="1309739" y="2673691"/>
            <a:ext cx="3369234" cy="1646605"/>
          </a:xfrm>
          <a:prstGeom prst="rect">
            <a:avLst/>
          </a:prstGeom>
          <a:solidFill>
            <a:srgbClr val="FFCCCC"/>
          </a:solidFill>
          <a:ln w="28575">
            <a:solidFill>
              <a:srgbClr val="FF0000"/>
            </a:solidFill>
            <a:miter lim="800000"/>
            <a:headEnd/>
            <a:tailEnd/>
          </a:ln>
        </p:spPr>
        <p:txBody>
          <a:bodyPr wrap="square">
            <a:spAutoFit/>
          </a:bodyPr>
          <a:lstStyle/>
          <a:p>
            <a:pPr eaLnBrk="0" hangingPunct="0">
              <a:spcBef>
                <a:spcPts val="1200"/>
              </a:spcBef>
            </a:pPr>
            <a:r>
              <a:rPr lang="zh-TW" altLang="en-US" sz="2400" b="1">
                <a:latin typeface="微軟正黑體" pitchFamily="34" charset="-120"/>
                <a:ea typeface="微軟正黑體" pitchFamily="34" charset="-120"/>
              </a:rPr>
              <a:t>國民小學第一學習階段的</a:t>
            </a:r>
            <a:r>
              <a:rPr lang="zh-TW" altLang="en-US" sz="2400" b="1">
                <a:solidFill>
                  <a:srgbClr val="FF0000"/>
                </a:solidFill>
                <a:latin typeface="微軟正黑體" pitchFamily="34" charset="-120"/>
                <a:ea typeface="微軟正黑體" pitchFamily="34" charset="-120"/>
              </a:rPr>
              <a:t>生活課程</a:t>
            </a:r>
            <a:r>
              <a:rPr lang="zh-TW" altLang="en-US" sz="2400" b="1">
                <a:latin typeface="微軟正黑體" pitchFamily="34" charset="-120"/>
                <a:ea typeface="微軟正黑體" pitchFamily="34" charset="-120"/>
              </a:rPr>
              <a:t>固定為</a:t>
            </a:r>
            <a:r>
              <a:rPr lang="en-US" altLang="zh-TW" sz="2400" b="1">
                <a:solidFill>
                  <a:srgbClr val="FF0000"/>
                </a:solidFill>
                <a:latin typeface="微軟正黑體" pitchFamily="34" charset="-120"/>
                <a:ea typeface="微軟正黑體" pitchFamily="34" charset="-120"/>
              </a:rPr>
              <a:t>6</a:t>
            </a:r>
            <a:r>
              <a:rPr lang="zh-TW" altLang="en-US" sz="2400" b="1">
                <a:solidFill>
                  <a:srgbClr val="FF0000"/>
                </a:solidFill>
                <a:latin typeface="微軟正黑體" pitchFamily="34" charset="-120"/>
                <a:ea typeface="微軟正黑體" pitchFamily="34" charset="-120"/>
              </a:rPr>
              <a:t>節</a:t>
            </a:r>
            <a:endParaRPr lang="en-US" altLang="zh-TW" sz="2400" b="1">
              <a:solidFill>
                <a:srgbClr val="FF0000"/>
              </a:solidFill>
              <a:latin typeface="微軟正黑體" pitchFamily="34" charset="-120"/>
              <a:ea typeface="微軟正黑體" pitchFamily="34" charset="-120"/>
            </a:endParaRPr>
          </a:p>
          <a:p>
            <a:pPr eaLnBrk="0" hangingPunct="0">
              <a:spcBef>
                <a:spcPts val="600"/>
              </a:spcBef>
              <a:spcAft>
                <a:spcPts val="600"/>
              </a:spcAft>
            </a:pPr>
            <a:r>
              <a:rPr lang="zh-TW" altLang="en-US" sz="2400" b="1">
                <a:latin typeface="微軟正黑體" pitchFamily="34" charset="-120"/>
                <a:ea typeface="微軟正黑體" pitchFamily="34" charset="-120"/>
              </a:rPr>
              <a:t>整合社會、自然科學、藝術及</a:t>
            </a:r>
            <a:r>
              <a:rPr lang="zh-TW" altLang="en-US" sz="2400" b="1">
                <a:solidFill>
                  <a:srgbClr val="0000FF"/>
                </a:solidFill>
                <a:latin typeface="微軟正黑體" pitchFamily="34" charset="-120"/>
                <a:ea typeface="微軟正黑體" pitchFamily="34" charset="-120"/>
              </a:rPr>
              <a:t>綜合活動領域</a:t>
            </a:r>
          </a:p>
        </p:txBody>
      </p:sp>
      <p:sp>
        <p:nvSpPr>
          <p:cNvPr id="43" name="文字方塊 42"/>
          <p:cNvSpPr txBox="1">
            <a:spLocks noChangeArrowheads="1"/>
          </p:cNvSpPr>
          <p:nvPr/>
        </p:nvSpPr>
        <p:spPr bwMode="auto">
          <a:xfrm>
            <a:off x="1312380" y="4477673"/>
            <a:ext cx="7250564" cy="769441"/>
          </a:xfrm>
          <a:prstGeom prst="rect">
            <a:avLst/>
          </a:prstGeom>
          <a:solidFill>
            <a:srgbClr val="CCFFCC"/>
          </a:solidFill>
          <a:ln w="28575">
            <a:solidFill>
              <a:srgbClr val="006600"/>
            </a:solidFill>
            <a:miter lim="800000"/>
            <a:headEnd/>
            <a:tailEnd/>
          </a:ln>
        </p:spPr>
        <p:txBody>
          <a:bodyPr wrap="square">
            <a:spAutoFit/>
          </a:bodyPr>
          <a:lstStyle/>
          <a:p>
            <a:pPr eaLnBrk="0" hangingPunct="0"/>
            <a:r>
              <a:rPr lang="zh-TW" altLang="en-US" sz="2200" b="1">
                <a:latin typeface="微軟正黑體" pitchFamily="34" charset="-120"/>
                <a:ea typeface="微軟正黑體" pitchFamily="34" charset="-120"/>
              </a:rPr>
              <a:t>新增</a:t>
            </a:r>
            <a:r>
              <a:rPr lang="zh-TW" altLang="en-US" sz="2200" b="1">
                <a:solidFill>
                  <a:srgbClr val="FF0000"/>
                </a:solidFill>
                <a:latin typeface="微軟正黑體" pitchFamily="34" charset="-120"/>
                <a:ea typeface="微軟正黑體" pitchFamily="34" charset="-120"/>
              </a:rPr>
              <a:t>科技領域</a:t>
            </a:r>
            <a:r>
              <a:rPr lang="zh-TW" altLang="en-US" sz="2200" b="1">
                <a:latin typeface="微軟正黑體" pitchFamily="34" charset="-120"/>
                <a:ea typeface="微軟正黑體" pitchFamily="34" charset="-120"/>
              </a:rPr>
              <a:t>，國民小學階段不排課，融入各領域教學</a:t>
            </a:r>
            <a:endParaRPr lang="en-US" altLang="zh-TW" sz="2200" b="1">
              <a:latin typeface="微軟正黑體" pitchFamily="34" charset="-120"/>
              <a:ea typeface="微軟正黑體" pitchFamily="34" charset="-120"/>
            </a:endParaRPr>
          </a:p>
          <a:p>
            <a:pPr eaLnBrk="0" hangingPunct="0"/>
            <a:r>
              <a:rPr lang="zh-TW" altLang="en-US" sz="2200" b="1">
                <a:latin typeface="微軟正黑體" pitchFamily="34" charset="-120"/>
                <a:ea typeface="微軟正黑體" pitchFamily="34" charset="-120"/>
              </a:rPr>
              <a:t>國民中學增</a:t>
            </a:r>
            <a:r>
              <a:rPr lang="en-US" altLang="zh-TW" sz="2200" b="1">
                <a:latin typeface="微軟正黑體" pitchFamily="34" charset="-120"/>
                <a:ea typeface="微軟正黑體" pitchFamily="34" charset="-120"/>
              </a:rPr>
              <a:t>2</a:t>
            </a:r>
            <a:r>
              <a:rPr lang="zh-TW" altLang="en-US" sz="2200" b="1">
                <a:latin typeface="微軟正黑體" pitchFamily="34" charset="-120"/>
                <a:ea typeface="微軟正黑體" pitchFamily="34" charset="-120"/>
              </a:rPr>
              <a:t>節，</a:t>
            </a:r>
            <a:r>
              <a:rPr lang="en-US" altLang="zh-TW" sz="2200" b="1">
                <a:latin typeface="微軟正黑體" pitchFamily="34" charset="-120"/>
                <a:ea typeface="微軟正黑體" pitchFamily="34" charset="-120"/>
              </a:rPr>
              <a:t>1</a:t>
            </a:r>
            <a:r>
              <a:rPr lang="zh-TW" altLang="en-US" sz="2200" b="1">
                <a:latin typeface="微軟正黑體" pitchFamily="34" charset="-120"/>
                <a:ea typeface="微軟正黑體" pitchFamily="34" charset="-120"/>
              </a:rPr>
              <a:t>節為資訊科技，</a:t>
            </a:r>
            <a:r>
              <a:rPr lang="en-US" altLang="zh-TW" sz="2200" b="1">
                <a:latin typeface="微軟正黑體" pitchFamily="34" charset="-120"/>
                <a:ea typeface="微軟正黑體" pitchFamily="34" charset="-120"/>
              </a:rPr>
              <a:t>1</a:t>
            </a:r>
            <a:r>
              <a:rPr lang="zh-TW" altLang="en-US" sz="2200" b="1">
                <a:latin typeface="微軟正黑體" pitchFamily="34" charset="-120"/>
                <a:ea typeface="微軟正黑體" pitchFamily="34" charset="-120"/>
              </a:rPr>
              <a:t>節為生活科技。</a:t>
            </a:r>
          </a:p>
        </p:txBody>
      </p:sp>
      <p:sp>
        <p:nvSpPr>
          <p:cNvPr id="44" name="矩形 43"/>
          <p:cNvSpPr/>
          <p:nvPr/>
        </p:nvSpPr>
        <p:spPr>
          <a:xfrm>
            <a:off x="546796" y="5440214"/>
            <a:ext cx="732470" cy="941535"/>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45" name="文字方塊 44"/>
          <p:cNvSpPr txBox="1">
            <a:spLocks noChangeArrowheads="1"/>
          </p:cNvSpPr>
          <p:nvPr/>
        </p:nvSpPr>
        <p:spPr bwMode="auto">
          <a:xfrm>
            <a:off x="1302704" y="5241471"/>
            <a:ext cx="7252047" cy="1200329"/>
          </a:xfrm>
          <a:prstGeom prst="rect">
            <a:avLst/>
          </a:prstGeom>
          <a:solidFill>
            <a:srgbClr val="DEBDFF"/>
          </a:solidFill>
          <a:ln w="28575">
            <a:solidFill>
              <a:srgbClr val="7030A0"/>
            </a:solidFill>
            <a:miter lim="800000"/>
            <a:headEnd/>
            <a:tailEnd/>
          </a:ln>
        </p:spPr>
        <p:txBody>
          <a:bodyPr wrap="square">
            <a:spAutoFit/>
          </a:bodyPr>
          <a:lstStyle/>
          <a:p>
            <a:pPr eaLnBrk="0" hangingPunct="0"/>
            <a:r>
              <a:rPr lang="zh-TW" altLang="en-US" sz="2400" b="1" dirty="0">
                <a:solidFill>
                  <a:srgbClr val="FF0000"/>
                </a:solidFill>
                <a:latin typeface="微軟正黑體" pitchFamily="34" charset="-120"/>
                <a:ea typeface="微軟正黑體" pitchFamily="34" charset="-120"/>
              </a:rPr>
              <a:t>校訂（彈性學習）課程，分為四類課程</a:t>
            </a:r>
            <a:endParaRPr lang="en-US" altLang="zh-TW" sz="2400" b="1" dirty="0">
              <a:solidFill>
                <a:srgbClr val="FF0000"/>
              </a:solidFill>
              <a:latin typeface="微軟正黑體" pitchFamily="34" charset="-120"/>
              <a:ea typeface="微軟正黑體" pitchFamily="34" charset="-120"/>
            </a:endParaRPr>
          </a:p>
          <a:p>
            <a:pPr eaLnBrk="0" hangingPunct="0"/>
            <a:r>
              <a:rPr lang="zh-TW" altLang="en-US" sz="2400" b="1" dirty="0">
                <a:latin typeface="微軟正黑體" pitchFamily="34" charset="-120"/>
                <a:ea typeface="微軟正黑體" pitchFamily="34" charset="-120"/>
              </a:rPr>
              <a:t>分別為第一學習階段</a:t>
            </a:r>
            <a:r>
              <a:rPr lang="en-US" altLang="zh-TW" sz="2400" b="1" dirty="0">
                <a:latin typeface="微軟正黑體" pitchFamily="34" charset="-120"/>
                <a:ea typeface="微軟正黑體" pitchFamily="34" charset="-120"/>
              </a:rPr>
              <a:t>2-4</a:t>
            </a:r>
            <a:r>
              <a:rPr lang="zh-TW" altLang="en-US" sz="2400" b="1" dirty="0">
                <a:latin typeface="微軟正黑體" pitchFamily="34" charset="-120"/>
                <a:ea typeface="微軟正黑體" pitchFamily="34" charset="-120"/>
              </a:rPr>
              <a:t>節，第二學習階段</a:t>
            </a:r>
            <a:r>
              <a:rPr lang="en-US" altLang="zh-TW" sz="2400" b="1" dirty="0">
                <a:latin typeface="微軟正黑體" pitchFamily="34" charset="-120"/>
                <a:ea typeface="微軟正黑體" pitchFamily="34" charset="-120"/>
              </a:rPr>
              <a:t>3-6</a:t>
            </a:r>
            <a:r>
              <a:rPr lang="zh-TW" altLang="en-US" sz="2400" b="1" dirty="0">
                <a:latin typeface="微軟正黑體" pitchFamily="34" charset="-120"/>
                <a:ea typeface="微軟正黑體" pitchFamily="34" charset="-120"/>
              </a:rPr>
              <a:t>節</a:t>
            </a:r>
            <a:endParaRPr lang="en-US" altLang="zh-TW" sz="2400" b="1" dirty="0">
              <a:latin typeface="微軟正黑體" pitchFamily="34" charset="-120"/>
              <a:ea typeface="微軟正黑體" pitchFamily="34" charset="-120"/>
            </a:endParaRPr>
          </a:p>
          <a:p>
            <a:pPr eaLnBrk="0" hangingPunct="0"/>
            <a:r>
              <a:rPr lang="zh-TW" altLang="en-US" sz="2400" b="1" dirty="0">
                <a:latin typeface="微軟正黑體" pitchFamily="34" charset="-120"/>
                <a:ea typeface="微軟正黑體" pitchFamily="34" charset="-120"/>
              </a:rPr>
              <a:t>            第三學習階段</a:t>
            </a:r>
            <a:r>
              <a:rPr lang="en-US" altLang="zh-TW" sz="2400" b="1" dirty="0">
                <a:latin typeface="微軟正黑體" pitchFamily="34" charset="-120"/>
                <a:ea typeface="微軟正黑體" pitchFamily="34" charset="-120"/>
              </a:rPr>
              <a:t>4-7</a:t>
            </a:r>
            <a:r>
              <a:rPr lang="zh-TW" altLang="en-US" sz="2400" b="1" dirty="0">
                <a:latin typeface="微軟正黑體" pitchFamily="34" charset="-120"/>
                <a:ea typeface="微軟正黑體" pitchFamily="34" charset="-120"/>
              </a:rPr>
              <a:t>節，第四學習階段</a:t>
            </a:r>
            <a:r>
              <a:rPr lang="en-US" altLang="zh-TW" sz="2400" b="1" dirty="0">
                <a:latin typeface="微軟正黑體" pitchFamily="34" charset="-120"/>
                <a:ea typeface="微軟正黑體" pitchFamily="34" charset="-120"/>
              </a:rPr>
              <a:t>3-6</a:t>
            </a:r>
            <a:r>
              <a:rPr lang="zh-TW" altLang="en-US" sz="2400" b="1" dirty="0">
                <a:latin typeface="微軟正黑體" pitchFamily="34" charset="-120"/>
                <a:ea typeface="微軟正黑體" pitchFamily="34" charset="-120"/>
              </a:rPr>
              <a:t>節</a:t>
            </a:r>
            <a:endParaRPr lang="en-US" altLang="zh-TW" sz="2400" b="1" dirty="0">
              <a:latin typeface="微軟正黑體" pitchFamily="34" charset="-120"/>
              <a:ea typeface="微軟正黑體" pitchFamily="34" charset="-120"/>
            </a:endParaRPr>
          </a:p>
        </p:txBody>
      </p:sp>
    </p:spTree>
    <p:extLst>
      <p:ext uri="{BB962C8B-B14F-4D97-AF65-F5344CB8AC3E}">
        <p14:creationId xmlns:p14="http://schemas.microsoft.com/office/powerpoint/2010/main" val="274936125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up)">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up)">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25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up)">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25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heel(1)">
                                      <p:cBhvr>
                                        <p:cTn id="52" dur="25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25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up)">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250"/>
                                        <p:tgtEl>
                                          <p:spTgt spid="4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2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4411488" y="2718417"/>
            <a:ext cx="124532" cy="4139582"/>
          </a:xfrm>
          <a:prstGeom prst="rect">
            <a:avLst/>
          </a:prstGeom>
          <a:solidFill>
            <a:srgbClr val="4CAF5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0" name="圓角化同側角落矩形 19"/>
          <p:cNvSpPr/>
          <p:nvPr/>
        </p:nvSpPr>
        <p:spPr>
          <a:xfrm flipV="1">
            <a:off x="3273716" y="6086888"/>
            <a:ext cx="2420433" cy="798496"/>
          </a:xfrm>
          <a:prstGeom prst="round2SameRect">
            <a:avLst>
              <a:gd name="adj1" fmla="val 0"/>
              <a:gd name="adj2" fmla="val 50000"/>
            </a:avLst>
          </a:prstGeom>
          <a:solidFill>
            <a:srgbClr val="388E3C"/>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1" name="文字方塊 20"/>
          <p:cNvSpPr txBox="1"/>
          <p:nvPr/>
        </p:nvSpPr>
        <p:spPr>
          <a:xfrm>
            <a:off x="3841620" y="6167045"/>
            <a:ext cx="1271502" cy="646331"/>
          </a:xfrm>
          <a:prstGeom prst="rect">
            <a:avLst/>
          </a:prstGeom>
          <a:noFill/>
        </p:spPr>
        <p:txBody>
          <a:bodyPr wrap="non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校訂課程</a:t>
            </a:r>
            <a:endParaRPr lang="en-US" altLang="zh-TW" b="1" dirty="0">
              <a:solidFill>
                <a:schemeClr val="bg1"/>
              </a:solidFill>
              <a:latin typeface="微軟正黑體" panose="020B0604030504040204" pitchFamily="34" charset="-120"/>
              <a:ea typeface="微軟正黑體" panose="020B0604030504040204" pitchFamily="34" charset="-120"/>
            </a:endParaRPr>
          </a:p>
          <a:p>
            <a:pPr algn="ct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彈性學習</a:t>
            </a:r>
            <a:r>
              <a:rPr lang="en-US" altLang="zh-TW" b="1" dirty="0">
                <a:solidFill>
                  <a:schemeClr val="bg1"/>
                </a:solidFill>
                <a:latin typeface="微軟正黑體" panose="020B0604030504040204" pitchFamily="34" charset="-120"/>
                <a:ea typeface="微軟正黑體" panose="020B0604030504040204" pitchFamily="34" charset="-120"/>
              </a:rPr>
              <a:t>)</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grpSp>
        <p:nvGrpSpPr>
          <p:cNvPr id="14" name="群組 13"/>
          <p:cNvGrpSpPr/>
          <p:nvPr/>
        </p:nvGrpSpPr>
        <p:grpSpPr>
          <a:xfrm>
            <a:off x="4499485" y="3707785"/>
            <a:ext cx="4439340" cy="2385511"/>
            <a:chOff x="4499485" y="3707785"/>
            <a:chExt cx="4439340" cy="2385511"/>
          </a:xfrm>
        </p:grpSpPr>
        <p:grpSp>
          <p:nvGrpSpPr>
            <p:cNvPr id="5" name="群組 4"/>
            <p:cNvGrpSpPr/>
            <p:nvPr/>
          </p:nvGrpSpPr>
          <p:grpSpPr>
            <a:xfrm>
              <a:off x="4499485" y="4653136"/>
              <a:ext cx="1440160" cy="1008112"/>
              <a:chOff x="4499485" y="4653136"/>
              <a:chExt cx="1440160" cy="1008112"/>
            </a:xfrm>
          </p:grpSpPr>
          <p:sp>
            <p:nvSpPr>
              <p:cNvPr id="18" name="橢圓 17"/>
              <p:cNvSpPr/>
              <p:nvPr/>
            </p:nvSpPr>
            <p:spPr>
              <a:xfrm>
                <a:off x="4499485" y="4653136"/>
                <a:ext cx="1440160" cy="1008112"/>
              </a:xfrm>
              <a:prstGeom prst="ellipse">
                <a:avLst/>
              </a:prstGeom>
              <a:solidFill>
                <a:srgbClr val="E6510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2" name="文字方塊 21"/>
              <p:cNvSpPr txBox="1"/>
              <p:nvPr/>
            </p:nvSpPr>
            <p:spPr>
              <a:xfrm>
                <a:off x="4816987" y="4869160"/>
                <a:ext cx="877163"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其他類</a:t>
                </a:r>
                <a:endParaRPr lang="en-US" altLang="zh-TW" b="1">
                  <a:solidFill>
                    <a:schemeClr val="bg1"/>
                  </a:solidFill>
                  <a:latin typeface="微軟正黑體" panose="020B0604030504040204" pitchFamily="34" charset="-120"/>
                  <a:ea typeface="微軟正黑體" panose="020B0604030504040204" pitchFamily="34" charset="-120"/>
                </a:endParaRPr>
              </a:p>
              <a:p>
                <a:pPr algn="ctr"/>
                <a:r>
                  <a:rPr lang="zh-TW" altLang="en-US" b="1">
                    <a:solidFill>
                      <a:schemeClr val="bg1"/>
                    </a:solidFill>
                    <a:latin typeface="微軟正黑體" panose="020B0604030504040204" pitchFamily="34" charset="-120"/>
                    <a:ea typeface="微軟正黑體" panose="020B0604030504040204" pitchFamily="34" charset="-120"/>
                  </a:rPr>
                  <a:t>課程</a:t>
                </a:r>
              </a:p>
            </p:txBody>
          </p:sp>
        </p:grpSp>
        <p:grpSp>
          <p:nvGrpSpPr>
            <p:cNvPr id="10" name="群組 9"/>
            <p:cNvGrpSpPr/>
            <p:nvPr/>
          </p:nvGrpSpPr>
          <p:grpSpPr>
            <a:xfrm>
              <a:off x="5822844" y="3707785"/>
              <a:ext cx="3115981" cy="2385511"/>
              <a:chOff x="5822844" y="3707785"/>
              <a:chExt cx="3115981" cy="2385511"/>
            </a:xfrm>
          </p:grpSpPr>
          <p:sp>
            <p:nvSpPr>
              <p:cNvPr id="56" name="手繪多邊形 55"/>
              <p:cNvSpPr/>
              <p:nvPr/>
            </p:nvSpPr>
            <p:spPr>
              <a:xfrm flipH="1">
                <a:off x="5822844" y="5512052"/>
                <a:ext cx="2722648" cy="581244"/>
              </a:xfrm>
              <a:custGeom>
                <a:avLst/>
                <a:gdLst>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1037416"/>
                  <a:gd name="connsiteX1" fmla="*/ 2188028 w 2625191"/>
                  <a:gd name="connsiteY1" fmla="*/ 1034142 h 1037416"/>
                  <a:gd name="connsiteX2" fmla="*/ 0 w 2625191"/>
                  <a:gd name="connsiteY2" fmla="*/ 457200 h 1037416"/>
                  <a:gd name="connsiteX0" fmla="*/ 2601685 w 2603419"/>
                  <a:gd name="connsiteY0" fmla="*/ 0 h 1056088"/>
                  <a:gd name="connsiteX1" fmla="*/ 2166256 w 2603419"/>
                  <a:gd name="connsiteY1" fmla="*/ 1034142 h 1056088"/>
                  <a:gd name="connsiteX2" fmla="*/ 0 w 2603419"/>
                  <a:gd name="connsiteY2" fmla="*/ 1034142 h 1056088"/>
                  <a:gd name="connsiteX0" fmla="*/ 2601685 w 2603419"/>
                  <a:gd name="connsiteY0" fmla="*/ 0 h 1077685"/>
                  <a:gd name="connsiteX1" fmla="*/ 2166256 w 2603419"/>
                  <a:gd name="connsiteY1" fmla="*/ 1034142 h 1077685"/>
                  <a:gd name="connsiteX2" fmla="*/ 0 w 2603419"/>
                  <a:gd name="connsiteY2" fmla="*/ 1077685 h 1077685"/>
                  <a:gd name="connsiteX0" fmla="*/ 2590800 w 2592534"/>
                  <a:gd name="connsiteY0" fmla="*/ 0 h 1066799"/>
                  <a:gd name="connsiteX1" fmla="*/ 2155371 w 2592534"/>
                  <a:gd name="connsiteY1" fmla="*/ 1034142 h 1066799"/>
                  <a:gd name="connsiteX2" fmla="*/ 0 w 2592534"/>
                  <a:gd name="connsiteY2" fmla="*/ 1066799 h 1066799"/>
                  <a:gd name="connsiteX0" fmla="*/ 2590800 w 2592534"/>
                  <a:gd name="connsiteY0" fmla="*/ 0 h 1056088"/>
                  <a:gd name="connsiteX1" fmla="*/ 2155371 w 2592534"/>
                  <a:gd name="connsiteY1" fmla="*/ 1034142 h 1056088"/>
                  <a:gd name="connsiteX2" fmla="*/ 0 w 2592534"/>
                  <a:gd name="connsiteY2" fmla="*/ 1034142 h 1056088"/>
                  <a:gd name="connsiteX0" fmla="*/ 2590800 w 2592534"/>
                  <a:gd name="connsiteY0" fmla="*/ 0 h 1067294"/>
                  <a:gd name="connsiteX1" fmla="*/ 2155371 w 2592534"/>
                  <a:gd name="connsiteY1" fmla="*/ 1034142 h 1067294"/>
                  <a:gd name="connsiteX2" fmla="*/ 0 w 2592534"/>
                  <a:gd name="connsiteY2" fmla="*/ 1034142 h 1067294"/>
                  <a:gd name="connsiteX0" fmla="*/ 2786742 w 2788476"/>
                  <a:gd name="connsiteY0" fmla="*/ 0 h 1078200"/>
                  <a:gd name="connsiteX1" fmla="*/ 2351313 w 2788476"/>
                  <a:gd name="connsiteY1" fmla="*/ 1034142 h 1078200"/>
                  <a:gd name="connsiteX2" fmla="*/ 0 w 2788476"/>
                  <a:gd name="connsiteY2" fmla="*/ 1055913 h 1078200"/>
                  <a:gd name="connsiteX0" fmla="*/ 2786742 w 2787303"/>
                  <a:gd name="connsiteY0" fmla="*/ 0 h 1057475"/>
                  <a:gd name="connsiteX1" fmla="*/ 2277422 w 2787303"/>
                  <a:gd name="connsiteY1" fmla="*/ 544615 h 1057475"/>
                  <a:gd name="connsiteX2" fmla="*/ 0 w 2787303"/>
                  <a:gd name="connsiteY2" fmla="*/ 1055913 h 1057475"/>
                  <a:gd name="connsiteX0" fmla="*/ 2722087 w 2722648"/>
                  <a:gd name="connsiteY0" fmla="*/ 0 h 588672"/>
                  <a:gd name="connsiteX1" fmla="*/ 2212767 w 2722648"/>
                  <a:gd name="connsiteY1" fmla="*/ 544615 h 588672"/>
                  <a:gd name="connsiteX2" fmla="*/ 0 w 2722648"/>
                  <a:gd name="connsiteY2" fmla="*/ 566385 h 588672"/>
                  <a:gd name="connsiteX0" fmla="*/ 2722087 w 2722648"/>
                  <a:gd name="connsiteY0" fmla="*/ 0 h 581244"/>
                  <a:gd name="connsiteX1" fmla="*/ 2212767 w 2722648"/>
                  <a:gd name="connsiteY1" fmla="*/ 544615 h 581244"/>
                  <a:gd name="connsiteX2" fmla="*/ 0 w 2722648"/>
                  <a:gd name="connsiteY2" fmla="*/ 566385 h 581244"/>
                </a:gdLst>
                <a:ahLst/>
                <a:cxnLst>
                  <a:cxn ang="0">
                    <a:pos x="connsiteX0" y="connsiteY0"/>
                  </a:cxn>
                  <a:cxn ang="0">
                    <a:pos x="connsiteX1" y="connsiteY1"/>
                  </a:cxn>
                  <a:cxn ang="0">
                    <a:pos x="connsiteX2" y="connsiteY2"/>
                  </a:cxn>
                </a:cxnLst>
                <a:rect l="l" t="t" r="r" b="b"/>
                <a:pathLst>
                  <a:path w="2722648" h="581244">
                    <a:moveTo>
                      <a:pt x="2722087" y="0"/>
                    </a:moveTo>
                    <a:cubicBezTo>
                      <a:pt x="2730251" y="160564"/>
                      <a:pt x="2653638" y="462972"/>
                      <a:pt x="2212767" y="544615"/>
                    </a:cubicBezTo>
                    <a:cubicBezTo>
                      <a:pt x="1505195" y="599044"/>
                      <a:pt x="876795" y="580569"/>
                      <a:pt x="0" y="566385"/>
                    </a:cubicBezTo>
                  </a:path>
                </a:pathLst>
              </a:custGeom>
              <a:noFill/>
              <a:ln w="28575">
                <a:solidFill>
                  <a:srgbClr val="E65100"/>
                </a:solidFill>
                <a:prstDash val="sysDash"/>
              </a:ln>
            </p:spPr>
            <p:txBody>
              <a:bodyPr rtlCol="0" anchor="ctr"/>
              <a:lstStyle/>
              <a:p>
                <a:pPr algn="ctr"/>
                <a:endParaRPr lang="zh-TW" altLang="en-US"/>
              </a:p>
            </p:txBody>
          </p:sp>
          <p:sp>
            <p:nvSpPr>
              <p:cNvPr id="26" name="文字方塊 25"/>
              <p:cNvSpPr txBox="1"/>
              <p:nvPr/>
            </p:nvSpPr>
            <p:spPr>
              <a:xfrm>
                <a:off x="6063941" y="3707785"/>
                <a:ext cx="2874884" cy="2308324"/>
              </a:xfrm>
              <a:prstGeom prst="rect">
                <a:avLst/>
              </a:prstGeom>
              <a:noFill/>
            </p:spPr>
            <p:txBody>
              <a:bodyPr wrap="square" rtlCol="0">
                <a:spAutoFit/>
              </a:bodyPr>
              <a:lstStyle/>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本土語文</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新住民語文、</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服務學習、</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戶外教育、</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班際或校際交流、</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自治活動、</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班級輔導、</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學生自主學習、</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領域補救教學課程</a:t>
                </a:r>
              </a:p>
            </p:txBody>
          </p:sp>
        </p:grpSp>
      </p:grpSp>
      <p:grpSp>
        <p:nvGrpSpPr>
          <p:cNvPr id="13" name="群組 12"/>
          <p:cNvGrpSpPr/>
          <p:nvPr/>
        </p:nvGrpSpPr>
        <p:grpSpPr>
          <a:xfrm>
            <a:off x="4441163" y="2852936"/>
            <a:ext cx="4218728" cy="1008112"/>
            <a:chOff x="4441163" y="2852936"/>
            <a:chExt cx="4218728" cy="1008112"/>
          </a:xfrm>
        </p:grpSpPr>
        <p:grpSp>
          <p:nvGrpSpPr>
            <p:cNvPr id="4" name="群組 3"/>
            <p:cNvGrpSpPr/>
            <p:nvPr/>
          </p:nvGrpSpPr>
          <p:grpSpPr>
            <a:xfrm>
              <a:off x="4441163" y="2852936"/>
              <a:ext cx="1440160" cy="1008112"/>
              <a:chOff x="4441163" y="2852936"/>
              <a:chExt cx="1440160" cy="1008112"/>
            </a:xfrm>
          </p:grpSpPr>
          <p:sp>
            <p:nvSpPr>
              <p:cNvPr id="17" name="橢圓 16"/>
              <p:cNvSpPr/>
              <p:nvPr/>
            </p:nvSpPr>
            <p:spPr>
              <a:xfrm>
                <a:off x="4441163" y="2852936"/>
                <a:ext cx="1440160" cy="1008112"/>
              </a:xfrm>
              <a:prstGeom prst="ellipse">
                <a:avLst/>
              </a:prstGeom>
              <a:solidFill>
                <a:srgbClr val="E6510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3" name="文字方塊 22"/>
              <p:cNvSpPr txBox="1"/>
              <p:nvPr/>
            </p:nvSpPr>
            <p:spPr>
              <a:xfrm>
                <a:off x="4660719" y="3033826"/>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特殊需求</a:t>
                </a:r>
                <a:endParaRPr lang="en-US" altLang="zh-TW" b="1">
                  <a:solidFill>
                    <a:schemeClr val="bg1"/>
                  </a:solidFill>
                  <a:latin typeface="微軟正黑體" panose="020B0604030504040204" pitchFamily="34" charset="-120"/>
                  <a:ea typeface="微軟正黑體" panose="020B0604030504040204" pitchFamily="34" charset="-120"/>
                </a:endParaRPr>
              </a:p>
              <a:p>
                <a:pPr algn="ctr"/>
                <a:r>
                  <a:rPr lang="zh-TW" altLang="en-US" b="1">
                    <a:solidFill>
                      <a:schemeClr val="bg1"/>
                    </a:solidFill>
                    <a:latin typeface="微軟正黑體" panose="020B0604030504040204" pitchFamily="34" charset="-120"/>
                    <a:ea typeface="微軟正黑體" panose="020B0604030504040204" pitchFamily="34" charset="-120"/>
                  </a:rPr>
                  <a:t>領域課程</a:t>
                </a:r>
              </a:p>
            </p:txBody>
          </p:sp>
        </p:grpSp>
        <p:grpSp>
          <p:nvGrpSpPr>
            <p:cNvPr id="9" name="群組 8"/>
            <p:cNvGrpSpPr/>
            <p:nvPr/>
          </p:nvGrpSpPr>
          <p:grpSpPr>
            <a:xfrm>
              <a:off x="5795877" y="2877419"/>
              <a:ext cx="2864014" cy="733388"/>
              <a:chOff x="5795877" y="2877419"/>
              <a:chExt cx="2864014" cy="733388"/>
            </a:xfrm>
          </p:grpSpPr>
          <p:sp>
            <p:nvSpPr>
              <p:cNvPr id="55" name="手繪多邊形 54"/>
              <p:cNvSpPr/>
              <p:nvPr/>
            </p:nvSpPr>
            <p:spPr>
              <a:xfrm flipH="1">
                <a:off x="5795877" y="3158220"/>
                <a:ext cx="2766706" cy="452587"/>
              </a:xfrm>
              <a:custGeom>
                <a:avLst/>
                <a:gdLst>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764972 w 2766706"/>
                  <a:gd name="connsiteY0" fmla="*/ 0 h 452587"/>
                  <a:gd name="connsiteX1" fmla="*/ 2329543 w 2766706"/>
                  <a:gd name="connsiteY1" fmla="*/ 424542 h 452587"/>
                  <a:gd name="connsiteX2" fmla="*/ 0 w 2766706"/>
                  <a:gd name="connsiteY2" fmla="*/ 446314 h 452587"/>
                </a:gdLst>
                <a:ahLst/>
                <a:cxnLst>
                  <a:cxn ang="0">
                    <a:pos x="connsiteX0" y="connsiteY0"/>
                  </a:cxn>
                  <a:cxn ang="0">
                    <a:pos x="connsiteX1" y="connsiteY1"/>
                  </a:cxn>
                  <a:cxn ang="0">
                    <a:pos x="connsiteX2" y="connsiteY2"/>
                  </a:cxn>
                </a:cxnLst>
                <a:rect l="l" t="t" r="r" b="b"/>
                <a:pathLst>
                  <a:path w="2766706" h="452587">
                    <a:moveTo>
                      <a:pt x="2764972" y="0"/>
                    </a:moveTo>
                    <a:cubicBezTo>
                      <a:pt x="2773136" y="160564"/>
                      <a:pt x="2770414" y="342899"/>
                      <a:pt x="2329543" y="424542"/>
                    </a:cubicBezTo>
                    <a:cubicBezTo>
                      <a:pt x="1621971" y="478971"/>
                      <a:pt x="729343" y="435428"/>
                      <a:pt x="0" y="446314"/>
                    </a:cubicBezTo>
                  </a:path>
                </a:pathLst>
              </a:custGeom>
              <a:noFill/>
              <a:ln w="28575">
                <a:solidFill>
                  <a:srgbClr val="E65100"/>
                </a:solidFill>
                <a:prstDash val="sysDash"/>
              </a:ln>
            </p:spPr>
            <p:txBody>
              <a:bodyPr rtlCol="0" anchor="ctr"/>
              <a:lstStyle/>
              <a:p>
                <a:pPr algn="ctr"/>
                <a:endParaRPr lang="zh-TW" altLang="en-US"/>
              </a:p>
            </p:txBody>
          </p:sp>
          <p:sp>
            <p:nvSpPr>
              <p:cNvPr id="27" name="矩形 26"/>
              <p:cNvSpPr/>
              <p:nvPr/>
            </p:nvSpPr>
            <p:spPr>
              <a:xfrm>
                <a:off x="6063941" y="2877419"/>
                <a:ext cx="2595950" cy="646331"/>
              </a:xfrm>
              <a:prstGeom prst="rect">
                <a:avLst/>
              </a:prstGeom>
            </p:spPr>
            <p:txBody>
              <a:bodyPr wrap="square">
                <a:spAutoFit/>
              </a:bodyPr>
              <a:lstStyle/>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特殊教育及特殊類型班級學生的學習需求</a:t>
                </a:r>
              </a:p>
            </p:txBody>
          </p:sp>
        </p:grpSp>
      </p:grpSp>
      <p:grpSp>
        <p:nvGrpSpPr>
          <p:cNvPr id="12" name="群組 11"/>
          <p:cNvGrpSpPr/>
          <p:nvPr/>
        </p:nvGrpSpPr>
        <p:grpSpPr>
          <a:xfrm>
            <a:off x="575049" y="3801605"/>
            <a:ext cx="3960971" cy="1754326"/>
            <a:chOff x="575049" y="3801605"/>
            <a:chExt cx="3960971" cy="1754326"/>
          </a:xfrm>
        </p:grpSpPr>
        <p:grpSp>
          <p:nvGrpSpPr>
            <p:cNvPr id="3" name="群組 2"/>
            <p:cNvGrpSpPr/>
            <p:nvPr/>
          </p:nvGrpSpPr>
          <p:grpSpPr>
            <a:xfrm>
              <a:off x="3095860" y="3865488"/>
              <a:ext cx="1440160" cy="1008112"/>
              <a:chOff x="3095860" y="3865488"/>
              <a:chExt cx="1440160" cy="1008112"/>
            </a:xfrm>
          </p:grpSpPr>
          <p:sp>
            <p:nvSpPr>
              <p:cNvPr id="16" name="橢圓 15"/>
              <p:cNvSpPr/>
              <p:nvPr/>
            </p:nvSpPr>
            <p:spPr>
              <a:xfrm>
                <a:off x="3095860" y="3865488"/>
                <a:ext cx="1440160" cy="1008112"/>
              </a:xfrm>
              <a:prstGeom prst="ellipse">
                <a:avLst/>
              </a:prstGeom>
              <a:solidFill>
                <a:srgbClr val="1976D2"/>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4" name="文字方塊 23"/>
              <p:cNvSpPr txBox="1"/>
              <p:nvPr/>
            </p:nvSpPr>
            <p:spPr>
              <a:xfrm>
                <a:off x="3273716" y="4026863"/>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社團活動</a:t>
                </a:r>
              </a:p>
              <a:p>
                <a:pPr algn="ctr"/>
                <a:r>
                  <a:rPr lang="zh-TW" altLang="en-US" b="1">
                    <a:solidFill>
                      <a:schemeClr val="bg1"/>
                    </a:solidFill>
                    <a:latin typeface="微軟正黑體" panose="020B0604030504040204" pitchFamily="34" charset="-120"/>
                    <a:ea typeface="微軟正黑體" panose="020B0604030504040204" pitchFamily="34" charset="-120"/>
                  </a:rPr>
                  <a:t>技藝課程</a:t>
                </a:r>
              </a:p>
            </p:txBody>
          </p:sp>
        </p:grpSp>
        <p:grpSp>
          <p:nvGrpSpPr>
            <p:cNvPr id="7" name="群組 6"/>
            <p:cNvGrpSpPr/>
            <p:nvPr/>
          </p:nvGrpSpPr>
          <p:grpSpPr>
            <a:xfrm>
              <a:off x="575049" y="3801605"/>
              <a:ext cx="2867342" cy="1754326"/>
              <a:chOff x="575049" y="3801605"/>
              <a:chExt cx="2867342" cy="1754326"/>
            </a:xfrm>
          </p:grpSpPr>
          <p:sp>
            <p:nvSpPr>
              <p:cNvPr id="54" name="手繪多邊形 53"/>
              <p:cNvSpPr/>
              <p:nvPr/>
            </p:nvSpPr>
            <p:spPr>
              <a:xfrm>
                <a:off x="839754" y="4691467"/>
                <a:ext cx="2602637" cy="675895"/>
              </a:xfrm>
              <a:custGeom>
                <a:avLst/>
                <a:gdLst>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4595"/>
                  <a:gd name="connsiteY0" fmla="*/ 0 h 918375"/>
                  <a:gd name="connsiteX1" fmla="*/ 2166256 w 2624595"/>
                  <a:gd name="connsiteY1" fmla="*/ 914399 h 918375"/>
                  <a:gd name="connsiteX2" fmla="*/ 0 w 2624595"/>
                  <a:gd name="connsiteY2" fmla="*/ 457200 h 918375"/>
                  <a:gd name="connsiteX0" fmla="*/ 2525486 w 2526624"/>
                  <a:gd name="connsiteY0" fmla="*/ 0 h 928655"/>
                  <a:gd name="connsiteX1" fmla="*/ 2068285 w 2526624"/>
                  <a:gd name="connsiteY1" fmla="*/ 914399 h 928655"/>
                  <a:gd name="connsiteX2" fmla="*/ 0 w 2526624"/>
                  <a:gd name="connsiteY2" fmla="*/ 859972 h 928655"/>
                  <a:gd name="connsiteX0" fmla="*/ 2525486 w 2526437"/>
                  <a:gd name="connsiteY0" fmla="*/ 0 h 873701"/>
                  <a:gd name="connsiteX1" fmla="*/ 2057399 w 2526437"/>
                  <a:gd name="connsiteY1" fmla="*/ 849085 h 873701"/>
                  <a:gd name="connsiteX2" fmla="*/ 0 w 2526437"/>
                  <a:gd name="connsiteY2" fmla="*/ 859972 h 873701"/>
                  <a:gd name="connsiteX0" fmla="*/ 2525486 w 2526437"/>
                  <a:gd name="connsiteY0" fmla="*/ 0 h 864041"/>
                  <a:gd name="connsiteX1" fmla="*/ 2057399 w 2526437"/>
                  <a:gd name="connsiteY1" fmla="*/ 849085 h 864041"/>
                  <a:gd name="connsiteX2" fmla="*/ 0 w 2526437"/>
                  <a:gd name="connsiteY2" fmla="*/ 859972 h 864041"/>
                  <a:gd name="connsiteX0" fmla="*/ 2536372 w 2537323"/>
                  <a:gd name="connsiteY0" fmla="*/ 0 h 859658"/>
                  <a:gd name="connsiteX1" fmla="*/ 2068285 w 2537323"/>
                  <a:gd name="connsiteY1" fmla="*/ 849085 h 859658"/>
                  <a:gd name="connsiteX2" fmla="*/ 0 w 2537323"/>
                  <a:gd name="connsiteY2" fmla="*/ 838201 h 859658"/>
                  <a:gd name="connsiteX0" fmla="*/ 2536372 w 2537323"/>
                  <a:gd name="connsiteY0" fmla="*/ 0 h 865738"/>
                  <a:gd name="connsiteX1" fmla="*/ 2068285 w 2537323"/>
                  <a:gd name="connsiteY1" fmla="*/ 849085 h 865738"/>
                  <a:gd name="connsiteX2" fmla="*/ 0 w 2537323"/>
                  <a:gd name="connsiteY2" fmla="*/ 838201 h 865738"/>
                  <a:gd name="connsiteX0" fmla="*/ 2525486 w 2526437"/>
                  <a:gd name="connsiteY0" fmla="*/ 0 h 869696"/>
                  <a:gd name="connsiteX1" fmla="*/ 2057399 w 2526437"/>
                  <a:gd name="connsiteY1" fmla="*/ 849085 h 869696"/>
                  <a:gd name="connsiteX2" fmla="*/ 0 w 2526437"/>
                  <a:gd name="connsiteY2" fmla="*/ 849087 h 869696"/>
                  <a:gd name="connsiteX0" fmla="*/ 2525486 w 2526437"/>
                  <a:gd name="connsiteY0" fmla="*/ 0 h 865414"/>
                  <a:gd name="connsiteX1" fmla="*/ 2057399 w 2526437"/>
                  <a:gd name="connsiteY1" fmla="*/ 849085 h 865414"/>
                  <a:gd name="connsiteX2" fmla="*/ 0 w 2526437"/>
                  <a:gd name="connsiteY2" fmla="*/ 849087 h 865414"/>
                  <a:gd name="connsiteX0" fmla="*/ 2525486 w 2526437"/>
                  <a:gd name="connsiteY0" fmla="*/ 0 h 669471"/>
                  <a:gd name="connsiteX1" fmla="*/ 2057399 w 2526437"/>
                  <a:gd name="connsiteY1" fmla="*/ 653142 h 669471"/>
                  <a:gd name="connsiteX2" fmla="*/ 0 w 2526437"/>
                  <a:gd name="connsiteY2" fmla="*/ 653144 h 669471"/>
                  <a:gd name="connsiteX0" fmla="*/ 2525486 w 2526437"/>
                  <a:gd name="connsiteY0" fmla="*/ 0 h 683932"/>
                  <a:gd name="connsiteX1" fmla="*/ 2057399 w 2526437"/>
                  <a:gd name="connsiteY1" fmla="*/ 653142 h 683932"/>
                  <a:gd name="connsiteX2" fmla="*/ 0 w 2526437"/>
                  <a:gd name="connsiteY2" fmla="*/ 674915 h 683932"/>
                  <a:gd name="connsiteX0" fmla="*/ 2601686 w 2602637"/>
                  <a:gd name="connsiteY0" fmla="*/ 0 h 675895"/>
                  <a:gd name="connsiteX1" fmla="*/ 2133599 w 2602637"/>
                  <a:gd name="connsiteY1" fmla="*/ 653142 h 675895"/>
                  <a:gd name="connsiteX2" fmla="*/ 0 w 2602637"/>
                  <a:gd name="connsiteY2" fmla="*/ 664029 h 675895"/>
                </a:gdLst>
                <a:ahLst/>
                <a:cxnLst>
                  <a:cxn ang="0">
                    <a:pos x="connsiteX0" y="connsiteY0"/>
                  </a:cxn>
                  <a:cxn ang="0">
                    <a:pos x="connsiteX1" y="connsiteY1"/>
                  </a:cxn>
                  <a:cxn ang="0">
                    <a:pos x="connsiteX2" y="connsiteY2"/>
                  </a:cxn>
                </a:cxnLst>
                <a:rect l="l" t="t" r="r" b="b"/>
                <a:pathLst>
                  <a:path w="2602637" h="675895">
                    <a:moveTo>
                      <a:pt x="2601686" y="0"/>
                    </a:moveTo>
                    <a:cubicBezTo>
                      <a:pt x="2609850" y="160564"/>
                      <a:pt x="2574470" y="571499"/>
                      <a:pt x="2133599" y="653142"/>
                    </a:cubicBezTo>
                    <a:cubicBezTo>
                      <a:pt x="1404256" y="674913"/>
                      <a:pt x="740229" y="685800"/>
                      <a:pt x="0" y="664029"/>
                    </a:cubicBezTo>
                  </a:path>
                </a:pathLst>
              </a:custGeom>
              <a:noFill/>
              <a:ln w="28575">
                <a:solidFill>
                  <a:srgbClr val="1976D2"/>
                </a:solidFill>
                <a:prstDash val="sysDash"/>
              </a:ln>
            </p:spPr>
            <p:txBody>
              <a:bodyPr rtlCol="0" anchor="ctr"/>
              <a:lstStyle/>
              <a:p>
                <a:pPr algn="ctr"/>
                <a:endParaRPr lang="zh-TW" altLang="en-US"/>
              </a:p>
            </p:txBody>
          </p:sp>
          <p:sp>
            <p:nvSpPr>
              <p:cNvPr id="28" name="矩形 27"/>
              <p:cNvSpPr/>
              <p:nvPr/>
            </p:nvSpPr>
            <p:spPr>
              <a:xfrm>
                <a:off x="575049" y="3801605"/>
                <a:ext cx="2638923" cy="1754326"/>
              </a:xfrm>
              <a:prstGeom prst="rect">
                <a:avLst/>
              </a:prstGeom>
            </p:spPr>
            <p:txBody>
              <a:bodyPr wrap="square">
                <a:spAutoFit/>
              </a:bodyPr>
              <a:lstStyle/>
              <a:p>
                <a:pPr marL="285750" indent="-285750">
                  <a:buFont typeface="Arial" panose="020B0604020202020204" pitchFamily="34" charset="0"/>
                  <a:buChar char="•"/>
                </a:pPr>
                <a:r>
                  <a:rPr lang="zh-TW" altLang="en-US">
                    <a:latin typeface="微軟正黑體" panose="020B0604030504040204" pitchFamily="34" charset="-120"/>
                    <a:ea typeface="微軟正黑體" panose="020B0604030504040204" pitchFamily="34" charset="-120"/>
                  </a:rPr>
                  <a:t>社團活動：學生依興趣及能力分組選修</a:t>
                </a:r>
                <a:endParaRPr lang="en-US" altLang="zh-TW">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a:latin typeface="微軟正黑體" panose="020B0604030504040204" pitchFamily="34" charset="-120"/>
                    <a:ea typeface="微軟正黑體" panose="020B0604030504040204" pitchFamily="34" charset="-120"/>
                  </a:rPr>
                  <a:t>技藝課程：以促進手眼身心等感官統合，實際操作之課程為主</a:t>
                </a:r>
                <a:endParaRPr lang="en-US" altLang="zh-TW">
                  <a:latin typeface="微軟正黑體" panose="020B0604030504040204" pitchFamily="34" charset="-120"/>
                  <a:ea typeface="微軟正黑體" panose="020B0604030504040204" pitchFamily="34" charset="-120"/>
                </a:endParaRPr>
              </a:p>
              <a:p>
                <a:endParaRPr lang="zh-TW" altLang="en-US">
                  <a:latin typeface="微軟正黑體" panose="020B0604030504040204" pitchFamily="34" charset="-120"/>
                  <a:ea typeface="微軟正黑體" panose="020B0604030504040204" pitchFamily="34" charset="-120"/>
                </a:endParaRPr>
              </a:p>
            </p:txBody>
          </p:sp>
        </p:grpSp>
      </p:grpSp>
      <p:grpSp>
        <p:nvGrpSpPr>
          <p:cNvPr id="11" name="群組 10"/>
          <p:cNvGrpSpPr/>
          <p:nvPr/>
        </p:nvGrpSpPr>
        <p:grpSpPr>
          <a:xfrm>
            <a:off x="571200" y="2060848"/>
            <a:ext cx="3984304" cy="1422581"/>
            <a:chOff x="571200" y="2060848"/>
            <a:chExt cx="3984304" cy="1422581"/>
          </a:xfrm>
        </p:grpSpPr>
        <p:grpSp>
          <p:nvGrpSpPr>
            <p:cNvPr id="2" name="群組 1"/>
            <p:cNvGrpSpPr/>
            <p:nvPr/>
          </p:nvGrpSpPr>
          <p:grpSpPr>
            <a:xfrm>
              <a:off x="3115344" y="2060848"/>
              <a:ext cx="1440160" cy="1008112"/>
              <a:chOff x="3115344" y="2060848"/>
              <a:chExt cx="1440160" cy="1008112"/>
            </a:xfrm>
          </p:grpSpPr>
          <p:sp>
            <p:nvSpPr>
              <p:cNvPr id="15" name="橢圓 14"/>
              <p:cNvSpPr/>
              <p:nvPr/>
            </p:nvSpPr>
            <p:spPr>
              <a:xfrm>
                <a:off x="3115344" y="2060848"/>
                <a:ext cx="1440160" cy="1008112"/>
              </a:xfrm>
              <a:prstGeom prst="ellipse">
                <a:avLst/>
              </a:prstGeom>
              <a:solidFill>
                <a:srgbClr val="1976D2"/>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5" name="文字方塊 24"/>
              <p:cNvSpPr txBox="1"/>
              <p:nvPr/>
            </p:nvSpPr>
            <p:spPr>
              <a:xfrm>
                <a:off x="3261942" y="2232833"/>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統整性</a:t>
                </a:r>
                <a:br>
                  <a:rPr lang="zh-TW" altLang="en-US" b="1">
                    <a:solidFill>
                      <a:schemeClr val="bg1"/>
                    </a:solidFill>
                    <a:latin typeface="微軟正黑體" panose="020B0604030504040204" pitchFamily="34" charset="-120"/>
                    <a:ea typeface="微軟正黑體" panose="020B0604030504040204" pitchFamily="34" charset="-120"/>
                  </a:rPr>
                </a:br>
                <a:r>
                  <a:rPr lang="zh-TW" altLang="en-US" b="1">
                    <a:solidFill>
                      <a:schemeClr val="bg1"/>
                    </a:solidFill>
                    <a:latin typeface="微軟正黑體" panose="020B0604030504040204" pitchFamily="34" charset="-120"/>
                    <a:ea typeface="微軟正黑體" panose="020B0604030504040204" pitchFamily="34" charset="-120"/>
                  </a:rPr>
                  <a:t>探究課程</a:t>
                </a:r>
              </a:p>
            </p:txBody>
          </p:sp>
        </p:grpSp>
        <p:grpSp>
          <p:nvGrpSpPr>
            <p:cNvPr id="6" name="群組 5"/>
            <p:cNvGrpSpPr/>
            <p:nvPr/>
          </p:nvGrpSpPr>
          <p:grpSpPr>
            <a:xfrm>
              <a:off x="571200" y="2217196"/>
              <a:ext cx="2870757" cy="1266233"/>
              <a:chOff x="571200" y="2217196"/>
              <a:chExt cx="2870757" cy="1266233"/>
            </a:xfrm>
          </p:grpSpPr>
          <p:sp>
            <p:nvSpPr>
              <p:cNvPr id="53" name="手繪多邊形 52"/>
              <p:cNvSpPr/>
              <p:nvPr/>
            </p:nvSpPr>
            <p:spPr>
              <a:xfrm>
                <a:off x="816766" y="3026229"/>
                <a:ext cx="2625191" cy="457200"/>
              </a:xfrm>
              <a:custGeom>
                <a:avLst/>
                <a:gdLst>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457200"/>
                  <a:gd name="connsiteX1" fmla="*/ 2188028 w 2625191"/>
                  <a:gd name="connsiteY1" fmla="*/ 424542 h 457200"/>
                  <a:gd name="connsiteX2" fmla="*/ 0 w 2625191"/>
                  <a:gd name="connsiteY2" fmla="*/ 457200 h 457200"/>
                </a:gdLst>
                <a:ahLst/>
                <a:cxnLst>
                  <a:cxn ang="0">
                    <a:pos x="connsiteX0" y="connsiteY0"/>
                  </a:cxn>
                  <a:cxn ang="0">
                    <a:pos x="connsiteX1" y="connsiteY1"/>
                  </a:cxn>
                  <a:cxn ang="0">
                    <a:pos x="connsiteX2" y="connsiteY2"/>
                  </a:cxn>
                </a:cxnLst>
                <a:rect l="l" t="t" r="r" b="b"/>
                <a:pathLst>
                  <a:path w="2625191" h="457200">
                    <a:moveTo>
                      <a:pt x="2623457" y="0"/>
                    </a:moveTo>
                    <a:cubicBezTo>
                      <a:pt x="2631621" y="160564"/>
                      <a:pt x="2628899" y="342899"/>
                      <a:pt x="2188028" y="424542"/>
                    </a:cubicBezTo>
                    <a:cubicBezTo>
                      <a:pt x="1480456" y="478971"/>
                      <a:pt x="729343" y="446314"/>
                      <a:pt x="0" y="457200"/>
                    </a:cubicBezTo>
                  </a:path>
                </a:pathLst>
              </a:custGeom>
              <a:noFill/>
              <a:ln w="28575">
                <a:solidFill>
                  <a:srgbClr val="1976D2"/>
                </a:solidFill>
                <a:prstDash val="sysDash"/>
              </a:ln>
            </p:spPr>
            <p:txBody>
              <a:bodyPr rtlCol="0" anchor="ctr"/>
              <a:lstStyle/>
              <a:p>
                <a:pPr algn="ctr"/>
                <a:endParaRPr lang="zh-TW" altLang="en-US"/>
              </a:p>
            </p:txBody>
          </p:sp>
          <p:sp>
            <p:nvSpPr>
              <p:cNvPr id="29" name="矩形 28"/>
              <p:cNvSpPr/>
              <p:nvPr/>
            </p:nvSpPr>
            <p:spPr>
              <a:xfrm>
                <a:off x="571200" y="2217196"/>
                <a:ext cx="2496960" cy="1200329"/>
              </a:xfrm>
              <a:prstGeom prst="rect">
                <a:avLst/>
              </a:prstGeom>
            </p:spPr>
            <p:txBody>
              <a:bodyPr wrap="square">
                <a:spAutoFit/>
              </a:bodyPr>
              <a:lstStyle/>
              <a:p>
                <a:pPr marL="285750" indent="-285750">
                  <a:buFont typeface="Arial" panose="020B0604020202020204" pitchFamily="34" charset="0"/>
                  <a:buChar char="•"/>
                </a:pPr>
                <a:r>
                  <a:rPr lang="zh-TW" altLang="en-US">
                    <a:latin typeface="微軟正黑體" panose="020B0604030504040204" pitchFamily="34" charset="-120"/>
                    <a:ea typeface="微軟正黑體" panose="020B0604030504040204" pitchFamily="34" charset="-120"/>
                  </a:rPr>
                  <a:t>跨領域</a:t>
                </a:r>
                <a:r>
                  <a:rPr lang="en-US" altLang="zh-TW">
                    <a:latin typeface="微軟正黑體" panose="020B0604030504040204" pitchFamily="34" charset="-120"/>
                    <a:ea typeface="微軟正黑體" panose="020B0604030504040204" pitchFamily="34" charset="-120"/>
                  </a:rPr>
                  <a:t>/</a:t>
                </a:r>
                <a:r>
                  <a:rPr lang="zh-TW" altLang="en-US">
                    <a:latin typeface="微軟正黑體" panose="020B0604030504040204" pitchFamily="34" charset="-120"/>
                    <a:ea typeface="微軟正黑體" panose="020B0604030504040204" pitchFamily="34" charset="-120"/>
                  </a:rPr>
                  <a:t>科目</a:t>
                </a:r>
                <a:r>
                  <a:rPr lang="en-US" altLang="zh-TW">
                    <a:latin typeface="微軟正黑體" panose="020B0604030504040204" pitchFamily="34" charset="-120"/>
                    <a:ea typeface="微軟正黑體" panose="020B0604030504040204" pitchFamily="34" charset="-120"/>
                  </a:rPr>
                  <a:t/>
                </a:r>
                <a:br>
                  <a:rPr lang="en-US" altLang="zh-TW">
                    <a:latin typeface="微軟正黑體" panose="020B0604030504040204" pitchFamily="34" charset="-120"/>
                    <a:ea typeface="微軟正黑體" panose="020B0604030504040204" pitchFamily="34" charset="-120"/>
                  </a:rPr>
                </a:br>
                <a:r>
                  <a:rPr lang="zh-TW" altLang="en-US">
                    <a:latin typeface="微軟正黑體" panose="020B0604030504040204" pitchFamily="34" charset="-120"/>
                    <a:ea typeface="微軟正黑體" panose="020B0604030504040204" pitchFamily="34" charset="-120"/>
                  </a:rPr>
                  <a:t>或結合各項議題，</a:t>
                </a:r>
                <a:r>
                  <a:rPr lang="en-US" altLang="zh-TW">
                    <a:latin typeface="微軟正黑體" panose="020B0604030504040204" pitchFamily="34" charset="-120"/>
                    <a:ea typeface="微軟正黑體" panose="020B0604030504040204" pitchFamily="34" charset="-120"/>
                  </a:rPr>
                  <a:t/>
                </a:r>
                <a:br>
                  <a:rPr lang="en-US" altLang="zh-TW">
                    <a:latin typeface="微軟正黑體" panose="020B0604030504040204" pitchFamily="34" charset="-120"/>
                    <a:ea typeface="微軟正黑體" panose="020B0604030504040204" pitchFamily="34" charset="-120"/>
                  </a:rPr>
                </a:br>
                <a:r>
                  <a:rPr lang="zh-TW" altLang="en-US">
                    <a:latin typeface="微軟正黑體" panose="020B0604030504040204" pitchFamily="34" charset="-120"/>
                    <a:ea typeface="微軟正黑體" panose="020B0604030504040204" pitchFamily="34" charset="-120"/>
                  </a:rPr>
                  <a:t>發展「統整性主題</a:t>
                </a:r>
                <a:r>
                  <a:rPr lang="en-US" altLang="zh-TW">
                    <a:latin typeface="微軟正黑體" panose="020B0604030504040204" pitchFamily="34" charset="-120"/>
                    <a:ea typeface="微軟正黑體" panose="020B0604030504040204" pitchFamily="34" charset="-120"/>
                  </a:rPr>
                  <a:t>/</a:t>
                </a:r>
                <a:r>
                  <a:rPr lang="zh-TW" altLang="en-US">
                    <a:latin typeface="微軟正黑體" panose="020B0604030504040204" pitchFamily="34" charset="-120"/>
                    <a:ea typeface="微軟正黑體" panose="020B0604030504040204" pitchFamily="34" charset="-120"/>
                  </a:rPr>
                  <a:t>專題</a:t>
                </a:r>
                <a:r>
                  <a:rPr lang="en-US" altLang="zh-TW">
                    <a:latin typeface="微軟正黑體" panose="020B0604030504040204" pitchFamily="34" charset="-120"/>
                    <a:ea typeface="微軟正黑體" panose="020B0604030504040204" pitchFamily="34" charset="-120"/>
                  </a:rPr>
                  <a:t>/</a:t>
                </a:r>
                <a:r>
                  <a:rPr lang="zh-TW" altLang="en-US">
                    <a:latin typeface="微軟正黑體" panose="020B0604030504040204" pitchFamily="34" charset="-120"/>
                    <a:ea typeface="微軟正黑體" panose="020B0604030504040204" pitchFamily="34" charset="-120"/>
                  </a:rPr>
                  <a:t>議題探究課程」</a:t>
                </a:r>
              </a:p>
            </p:txBody>
          </p:sp>
        </p:grpSp>
      </p:grpSp>
      <p:sp>
        <p:nvSpPr>
          <p:cNvPr id="58" name="矩形 57"/>
          <p:cNvSpPr/>
          <p:nvPr/>
        </p:nvSpPr>
        <p:spPr>
          <a:xfrm>
            <a:off x="1741363" y="1267990"/>
            <a:ext cx="3587842" cy="461665"/>
          </a:xfrm>
          <a:prstGeom prst="rect">
            <a:avLst/>
          </a:prstGeom>
        </p:spPr>
        <p:txBody>
          <a:bodyPr wrap="none">
            <a:spAutoFit/>
          </a:bodyPr>
          <a:lstStyle/>
          <a:p>
            <a:r>
              <a:rPr lang="en-US" altLang="zh-TW" sz="2400" dirty="0">
                <a:latin typeface="微軟正黑體" panose="020B0604030504040204" pitchFamily="34" charset="-120"/>
                <a:ea typeface="微軟正黑體" panose="020B0604030504040204" pitchFamily="34" charset="-120"/>
              </a:rPr>
              <a:t>1. </a:t>
            </a:r>
            <a:r>
              <a:rPr lang="zh-TW" altLang="en-US" sz="2400" dirty="0">
                <a:latin typeface="微軟正黑體" panose="020B0604030504040204" pitchFamily="34" charset="-120"/>
                <a:ea typeface="微軟正黑體" panose="020B0604030504040204" pitchFamily="34" charset="-120"/>
              </a:rPr>
              <a:t>校訂（彈性學習）課程</a:t>
            </a:r>
          </a:p>
        </p:txBody>
      </p:sp>
      <p:sp>
        <p:nvSpPr>
          <p:cNvPr id="8" name="投影片編號版面配置區 7"/>
          <p:cNvSpPr>
            <a:spLocks noGrp="1"/>
          </p:cNvSpPr>
          <p:nvPr>
            <p:ph type="sldNum" sz="quarter" idx="12"/>
          </p:nvPr>
        </p:nvSpPr>
        <p:spPr/>
        <p:txBody>
          <a:bodyPr/>
          <a:lstStyle/>
          <a:p>
            <a:pPr>
              <a:defRPr/>
            </a:pPr>
            <a:fld id="{8598CAF7-0B11-4355-B351-D1350E429BEE}" type="slidenum">
              <a:rPr lang="zh-TW" altLang="en-US" smtClean="0"/>
              <a:pPr>
                <a:defRPr/>
              </a:pPr>
              <a:t>36</a:t>
            </a:fld>
            <a:endParaRPr lang="zh-TW" altLang="en-US"/>
          </a:p>
        </p:txBody>
      </p:sp>
      <p:sp>
        <p:nvSpPr>
          <p:cNvPr id="46" name="文字方塊 45"/>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3-5-2.1</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47" name="標題 2"/>
          <p:cNvSpPr txBox="1">
            <a:spLocks/>
          </p:cNvSpPr>
          <p:nvPr/>
        </p:nvSpPr>
        <p:spPr bwMode="auto">
          <a:xfrm>
            <a:off x="766763" y="192161"/>
            <a:ext cx="3517205"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sp>
        <p:nvSpPr>
          <p:cNvPr id="48" name="矩形 8"/>
          <p:cNvSpPr>
            <a:spLocks noChangeArrowheads="1"/>
          </p:cNvSpPr>
          <p:nvPr/>
        </p:nvSpPr>
        <p:spPr bwMode="auto">
          <a:xfrm>
            <a:off x="4147649" y="447055"/>
            <a:ext cx="4672823"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二</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國民中、小學課程規劃</a:t>
            </a:r>
          </a:p>
        </p:txBody>
      </p:sp>
    </p:spTree>
    <p:extLst>
      <p:ext uri="{BB962C8B-B14F-4D97-AF65-F5344CB8AC3E}">
        <p14:creationId xmlns:p14="http://schemas.microsoft.com/office/powerpoint/2010/main" val="366707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p:tgtEl>
                                          <p:spTgt spid="12"/>
                                        </p:tgtEl>
                                        <p:attrNameLst>
                                          <p:attrName>ppt_y</p:attrName>
                                        </p:attrNameLst>
                                      </p:cBhvr>
                                      <p:tavLst>
                                        <p:tav tm="0">
                                          <p:val>
                                            <p:strVal val="#ppt_y+#ppt_h*1.125000"/>
                                          </p:val>
                                        </p:tav>
                                        <p:tav tm="100000">
                                          <p:val>
                                            <p:strVal val="#ppt_y"/>
                                          </p:val>
                                        </p:tav>
                                      </p:tavLst>
                                    </p:anim>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ppt_y</p:attrName>
                                        </p:attrNameLst>
                                      </p:cBhvr>
                                      <p:tavLst>
                                        <p:tav tm="0">
                                          <p:val>
                                            <p:strVal val="#ppt_y+#ppt_h*1.125000"/>
                                          </p:val>
                                        </p:tav>
                                        <p:tav tm="100000">
                                          <p:val>
                                            <p:strVal val="#ppt_y"/>
                                          </p:val>
                                        </p:tav>
                                      </p:tavLst>
                                    </p:anim>
                                    <p:animEffect transition="in" filter="wipe(up)">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p:tgtEl>
                                          <p:spTgt spid="14"/>
                                        </p:tgtEl>
                                        <p:attrNameLst>
                                          <p:attrName>ppt_y</p:attrName>
                                        </p:attrNameLst>
                                      </p:cBhvr>
                                      <p:tavLst>
                                        <p:tav tm="0">
                                          <p:val>
                                            <p:strVal val="#ppt_y+#ppt_h*1.125000"/>
                                          </p:val>
                                        </p:tav>
                                        <p:tav tm="100000">
                                          <p:val>
                                            <p:strVal val="#ppt_y"/>
                                          </p:val>
                                        </p:tav>
                                      </p:tavLst>
                                    </p:anim>
                                    <p:animEffect transition="in" filter="wipe(up)">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5908505" y="3056619"/>
            <a:ext cx="2966881" cy="2586817"/>
            <a:chOff x="5908505" y="3056619"/>
            <a:chExt cx="2966881" cy="2586817"/>
          </a:xfrm>
        </p:grpSpPr>
        <p:sp>
          <p:nvSpPr>
            <p:cNvPr id="35" name="左大括弧 34"/>
            <p:cNvSpPr/>
            <p:nvPr/>
          </p:nvSpPr>
          <p:spPr>
            <a:xfrm flipH="1">
              <a:off x="5908505" y="3056620"/>
              <a:ext cx="527080" cy="2586816"/>
            </a:xfrm>
            <a:prstGeom prst="leftBrace">
              <a:avLst>
                <a:gd name="adj1" fmla="val 8333"/>
                <a:gd name="adj2" fmla="val 43905"/>
              </a:avLst>
            </a:prstGeom>
            <a:ln w="28575">
              <a:solidFill>
                <a:srgbClr val="E651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74" name="群組 73"/>
            <p:cNvGrpSpPr/>
            <p:nvPr/>
          </p:nvGrpSpPr>
          <p:grpSpPr>
            <a:xfrm>
              <a:off x="6479458" y="3056619"/>
              <a:ext cx="2395928" cy="2474282"/>
              <a:chOff x="327090" y="2218019"/>
              <a:chExt cx="2395928" cy="2474282"/>
            </a:xfrm>
          </p:grpSpPr>
          <p:grpSp>
            <p:nvGrpSpPr>
              <p:cNvPr id="75" name="群組 74"/>
              <p:cNvGrpSpPr/>
              <p:nvPr/>
            </p:nvGrpSpPr>
            <p:grpSpPr>
              <a:xfrm>
                <a:off x="337723" y="2218019"/>
                <a:ext cx="2346184" cy="2474282"/>
                <a:chOff x="290516" y="2202707"/>
                <a:chExt cx="2511140" cy="2396643"/>
              </a:xfrm>
            </p:grpSpPr>
            <p:sp>
              <p:nvSpPr>
                <p:cNvPr id="78" name="圓角化同側角落矩形 77"/>
                <p:cNvSpPr/>
                <p:nvPr/>
              </p:nvSpPr>
              <p:spPr>
                <a:xfrm>
                  <a:off x="292931" y="2203098"/>
                  <a:ext cx="2497343" cy="2396252"/>
                </a:xfrm>
                <a:prstGeom prst="round2SameRect">
                  <a:avLst>
                    <a:gd name="adj1" fmla="val 6529"/>
                    <a:gd name="adj2" fmla="val 0"/>
                  </a:avLst>
                </a:prstGeom>
                <a:solidFill>
                  <a:srgbClr val="FFF3E0"/>
                </a:solidFill>
                <a:ln>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9" name="圓角化同側角落矩形 78"/>
                <p:cNvSpPr/>
                <p:nvPr/>
              </p:nvSpPr>
              <p:spPr>
                <a:xfrm>
                  <a:off x="290516" y="2202707"/>
                  <a:ext cx="2511140" cy="1317708"/>
                </a:xfrm>
                <a:prstGeom prst="round2SameRect">
                  <a:avLst>
                    <a:gd name="adj1" fmla="val 12155"/>
                    <a:gd name="adj2" fmla="val 0"/>
                  </a:avLst>
                </a:prstGeom>
                <a:solidFill>
                  <a:srgbClr val="E6510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sp>
            <p:nvSpPr>
              <p:cNvPr id="76" name="矩形 75"/>
              <p:cNvSpPr/>
              <p:nvPr/>
            </p:nvSpPr>
            <p:spPr>
              <a:xfrm>
                <a:off x="327090" y="2428381"/>
                <a:ext cx="2395927" cy="954107"/>
              </a:xfrm>
              <a:prstGeom prst="rect">
                <a:avLst/>
              </a:prstGeom>
            </p:spPr>
            <p:txBody>
              <a:bodyPr wrap="square">
                <a:spAutoFit/>
              </a:bodyPr>
              <a:lstStyle/>
              <a:p>
                <a:pPr algn="ctr"/>
                <a:r>
                  <a:rPr lang="zh-TW" altLang="en-US" sz="2800" b="1">
                    <a:solidFill>
                      <a:schemeClr val="bg1"/>
                    </a:solidFill>
                    <a:latin typeface="微軟正黑體" panose="020B0604030504040204" pitchFamily="34" charset="-120"/>
                    <a:ea typeface="微軟正黑體" panose="020B0604030504040204" pitchFamily="34" charset="-120"/>
                  </a:rPr>
                  <a:t>適性學習</a:t>
                </a:r>
                <a:endParaRPr lang="en-US" altLang="zh-TW" sz="2800" b="1">
                  <a:solidFill>
                    <a:schemeClr val="bg1"/>
                  </a:solidFill>
                  <a:latin typeface="微軟正黑體" panose="020B0604030504040204" pitchFamily="34" charset="-120"/>
                  <a:ea typeface="微軟正黑體" panose="020B0604030504040204" pitchFamily="34" charset="-120"/>
                </a:endParaRPr>
              </a:p>
              <a:p>
                <a:pPr algn="ctr"/>
                <a:r>
                  <a:rPr lang="zh-TW" altLang="en-US" sz="2800" b="1">
                    <a:solidFill>
                      <a:schemeClr val="bg1"/>
                    </a:solidFill>
                    <a:latin typeface="微軟正黑體" panose="020B0604030504040204" pitchFamily="34" charset="-120"/>
                    <a:ea typeface="微軟正黑體" panose="020B0604030504040204" pitchFamily="34" charset="-120"/>
                  </a:rPr>
                  <a:t>的發展</a:t>
                </a:r>
              </a:p>
            </p:txBody>
          </p:sp>
          <p:sp>
            <p:nvSpPr>
              <p:cNvPr id="77" name="矩形 76"/>
              <p:cNvSpPr/>
              <p:nvPr/>
            </p:nvSpPr>
            <p:spPr>
              <a:xfrm>
                <a:off x="533866" y="3703619"/>
                <a:ext cx="2189152" cy="830997"/>
              </a:xfrm>
              <a:prstGeom prst="rect">
                <a:avLst/>
              </a:prstGeom>
            </p:spPr>
            <p:txBody>
              <a:bodyPr wrap="square">
                <a:spAutoFit/>
              </a:bodyPr>
              <a:lstStyle/>
              <a:p>
                <a:r>
                  <a:rPr lang="zh-TW" altLang="en-US" sz="2400">
                    <a:solidFill>
                      <a:srgbClr val="E65100"/>
                    </a:solidFill>
                    <a:latin typeface="微軟正黑體" panose="020B0604030504040204" pitchFamily="34" charset="-120"/>
                    <a:ea typeface="微軟正黑體" panose="020B0604030504040204" pitchFamily="34" charset="-120"/>
                  </a:rPr>
                  <a:t>學生適性學習</a:t>
                </a:r>
              </a:p>
              <a:p>
                <a:r>
                  <a:rPr lang="zh-TW" altLang="en-US" sz="2400">
                    <a:solidFill>
                      <a:srgbClr val="E65100"/>
                    </a:solidFill>
                    <a:latin typeface="微軟正黑體" panose="020B0604030504040204" pitchFamily="34" charset="-120"/>
                    <a:ea typeface="微軟正黑體" panose="020B0604030504040204" pitchFamily="34" charset="-120"/>
                  </a:rPr>
                  <a:t>兼顧扶弱拔尖</a:t>
                </a:r>
              </a:p>
            </p:txBody>
          </p:sp>
        </p:grpSp>
      </p:grpSp>
      <p:sp>
        <p:nvSpPr>
          <p:cNvPr id="84" name="矩形 83"/>
          <p:cNvSpPr/>
          <p:nvPr/>
        </p:nvSpPr>
        <p:spPr>
          <a:xfrm>
            <a:off x="1730011" y="1251530"/>
            <a:ext cx="5126724" cy="461665"/>
          </a:xfrm>
          <a:prstGeom prst="rect">
            <a:avLst/>
          </a:prstGeom>
        </p:spPr>
        <p:txBody>
          <a:bodyPr wrap="none">
            <a:spAutoFit/>
          </a:bodyPr>
          <a:lstStyle/>
          <a:p>
            <a:r>
              <a:rPr lang="en-US" altLang="zh-TW" sz="2400" dirty="0">
                <a:latin typeface="微軟正黑體" panose="020B0604030504040204" pitchFamily="34" charset="-120"/>
                <a:ea typeface="微軟正黑體" panose="020B0604030504040204" pitchFamily="34" charset="-120"/>
              </a:rPr>
              <a:t>2. </a:t>
            </a:r>
            <a:r>
              <a:rPr lang="zh-TW" altLang="en-US" sz="2400" dirty="0">
                <a:latin typeface="微軟正黑體" panose="020B0604030504040204" pitchFamily="34" charset="-120"/>
                <a:ea typeface="微軟正黑體" panose="020B0604030504040204" pitchFamily="34" charset="-120"/>
              </a:rPr>
              <a:t>校訂（彈性學習）課程的預期成效</a:t>
            </a:r>
          </a:p>
        </p:txBody>
      </p:sp>
      <p:grpSp>
        <p:nvGrpSpPr>
          <p:cNvPr id="2" name="群組 1"/>
          <p:cNvGrpSpPr/>
          <p:nvPr/>
        </p:nvGrpSpPr>
        <p:grpSpPr>
          <a:xfrm>
            <a:off x="231856" y="2209523"/>
            <a:ext cx="2941158" cy="2610989"/>
            <a:chOff x="231856" y="2209523"/>
            <a:chExt cx="2941158" cy="2610989"/>
          </a:xfrm>
        </p:grpSpPr>
        <p:sp>
          <p:nvSpPr>
            <p:cNvPr id="70" name="左大括弧 69"/>
            <p:cNvSpPr/>
            <p:nvPr/>
          </p:nvSpPr>
          <p:spPr>
            <a:xfrm>
              <a:off x="2645934" y="2233696"/>
              <a:ext cx="527080" cy="2586816"/>
            </a:xfrm>
            <a:prstGeom prst="leftBrace">
              <a:avLst>
                <a:gd name="adj1" fmla="val 8333"/>
                <a:gd name="adj2" fmla="val 43905"/>
              </a:avLst>
            </a:prstGeom>
            <a:ln w="28575">
              <a:solidFill>
                <a:srgbClr val="1976D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57" name="群組 56"/>
            <p:cNvGrpSpPr/>
            <p:nvPr/>
          </p:nvGrpSpPr>
          <p:grpSpPr>
            <a:xfrm>
              <a:off x="231856" y="2209523"/>
              <a:ext cx="2395928" cy="2474282"/>
              <a:chOff x="327090" y="2218019"/>
              <a:chExt cx="2395928" cy="2474282"/>
            </a:xfrm>
          </p:grpSpPr>
          <p:grpSp>
            <p:nvGrpSpPr>
              <p:cNvPr id="66" name="群組 65"/>
              <p:cNvGrpSpPr/>
              <p:nvPr/>
            </p:nvGrpSpPr>
            <p:grpSpPr>
              <a:xfrm>
                <a:off x="337723" y="2218019"/>
                <a:ext cx="2346184" cy="2474282"/>
                <a:chOff x="290516" y="2202707"/>
                <a:chExt cx="2511140" cy="2396643"/>
              </a:xfrm>
            </p:grpSpPr>
            <p:sp>
              <p:nvSpPr>
                <p:cNvPr id="85" name="圓角化同側角落矩形 84"/>
                <p:cNvSpPr/>
                <p:nvPr/>
              </p:nvSpPr>
              <p:spPr>
                <a:xfrm>
                  <a:off x="292931" y="2203098"/>
                  <a:ext cx="2497343" cy="2396252"/>
                </a:xfrm>
                <a:prstGeom prst="round2SameRect">
                  <a:avLst>
                    <a:gd name="adj1" fmla="val 6529"/>
                    <a:gd name="adj2" fmla="val 0"/>
                  </a:avLst>
                </a:prstGeom>
                <a:solidFill>
                  <a:srgbClr val="E3F2FD"/>
                </a:solidFill>
                <a:ln>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6" name="圓角化同側角落矩形 85"/>
                <p:cNvSpPr/>
                <p:nvPr/>
              </p:nvSpPr>
              <p:spPr>
                <a:xfrm>
                  <a:off x="290516" y="2202707"/>
                  <a:ext cx="2511140" cy="1317708"/>
                </a:xfrm>
                <a:prstGeom prst="round2SameRect">
                  <a:avLst>
                    <a:gd name="adj1" fmla="val 12155"/>
                    <a:gd name="adj2" fmla="val 0"/>
                  </a:avLst>
                </a:prstGeom>
                <a:solidFill>
                  <a:srgbClr val="1976D2"/>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sp>
            <p:nvSpPr>
              <p:cNvPr id="68" name="矩形 67"/>
              <p:cNvSpPr/>
              <p:nvPr/>
            </p:nvSpPr>
            <p:spPr>
              <a:xfrm>
                <a:off x="327090" y="2428381"/>
                <a:ext cx="2395927" cy="954107"/>
              </a:xfrm>
              <a:prstGeom prst="rect">
                <a:avLst/>
              </a:prstGeom>
            </p:spPr>
            <p:txBody>
              <a:bodyPr wrap="square">
                <a:spAutoFit/>
              </a:bodyPr>
              <a:lstStyle/>
              <a:p>
                <a:pPr algn="ctr"/>
                <a:r>
                  <a:rPr lang="zh-TW" altLang="en-US" sz="2800" b="1">
                    <a:solidFill>
                      <a:schemeClr val="bg1"/>
                    </a:solidFill>
                    <a:latin typeface="微軟正黑體" panose="020B0604030504040204" pitchFamily="34" charset="-120"/>
                    <a:ea typeface="微軟正黑體" panose="020B0604030504040204" pitchFamily="34" charset="-120"/>
                  </a:rPr>
                  <a:t>跨領域探究</a:t>
                </a:r>
                <a:br>
                  <a:rPr lang="zh-TW" altLang="en-US" sz="2800" b="1">
                    <a:solidFill>
                      <a:schemeClr val="bg1"/>
                    </a:solidFill>
                    <a:latin typeface="微軟正黑體" panose="020B0604030504040204" pitchFamily="34" charset="-120"/>
                    <a:ea typeface="微軟正黑體" panose="020B0604030504040204" pitchFamily="34" charset="-120"/>
                  </a:rPr>
                </a:br>
                <a:r>
                  <a:rPr lang="zh-TW" altLang="en-US" sz="2800" b="1">
                    <a:solidFill>
                      <a:schemeClr val="bg1"/>
                    </a:solidFill>
                    <a:latin typeface="微軟正黑體" panose="020B0604030504040204" pitchFamily="34" charset="-120"/>
                    <a:ea typeface="微軟正黑體" panose="020B0604030504040204" pitchFamily="34" charset="-120"/>
                  </a:rPr>
                  <a:t>及自主學習</a:t>
                </a:r>
              </a:p>
            </p:txBody>
          </p:sp>
          <p:sp>
            <p:nvSpPr>
              <p:cNvPr id="73" name="矩形 72"/>
              <p:cNvSpPr/>
              <p:nvPr/>
            </p:nvSpPr>
            <p:spPr>
              <a:xfrm>
                <a:off x="533866" y="3703619"/>
                <a:ext cx="2189152" cy="830997"/>
              </a:xfrm>
              <a:prstGeom prst="rect">
                <a:avLst/>
              </a:prstGeom>
            </p:spPr>
            <p:txBody>
              <a:bodyPr wrap="square">
                <a:spAutoFit/>
              </a:bodyPr>
              <a:lstStyle/>
              <a:p>
                <a:r>
                  <a:rPr lang="zh-TW" altLang="en-US" sz="2400">
                    <a:solidFill>
                      <a:srgbClr val="0D47A1"/>
                    </a:solidFill>
                    <a:latin typeface="微軟正黑體" panose="020B0604030504040204" pitchFamily="34" charset="-120"/>
                    <a:ea typeface="微軟正黑體" panose="020B0604030504040204" pitchFamily="34" charset="-120"/>
                  </a:rPr>
                  <a:t>發展學校特色</a:t>
                </a:r>
              </a:p>
              <a:p>
                <a:r>
                  <a:rPr lang="zh-TW" altLang="en-US" sz="2400">
                    <a:solidFill>
                      <a:srgbClr val="0D47A1"/>
                    </a:solidFill>
                    <a:latin typeface="微軟正黑體" panose="020B0604030504040204" pitchFamily="34" charset="-120"/>
                    <a:ea typeface="微軟正黑體" panose="020B0604030504040204" pitchFamily="34" charset="-120"/>
                  </a:rPr>
                  <a:t>帶動教學活化</a:t>
                </a:r>
              </a:p>
            </p:txBody>
          </p:sp>
        </p:grpSp>
      </p:grpSp>
      <p:sp>
        <p:nvSpPr>
          <p:cNvPr id="8" name="投影片編號版面配置區 7"/>
          <p:cNvSpPr>
            <a:spLocks noGrp="1"/>
          </p:cNvSpPr>
          <p:nvPr>
            <p:ph type="sldNum" sz="quarter" idx="12"/>
          </p:nvPr>
        </p:nvSpPr>
        <p:spPr/>
        <p:txBody>
          <a:bodyPr/>
          <a:lstStyle/>
          <a:p>
            <a:pPr>
              <a:defRPr/>
            </a:pPr>
            <a:fld id="{8598CAF7-0B11-4355-B351-D1350E429BEE}" type="slidenum">
              <a:rPr lang="zh-TW" altLang="en-US" smtClean="0"/>
              <a:pPr>
                <a:defRPr/>
              </a:pPr>
              <a:t>37</a:t>
            </a:fld>
            <a:endParaRPr lang="zh-TW" altLang="en-US"/>
          </a:p>
        </p:txBody>
      </p:sp>
      <p:sp>
        <p:nvSpPr>
          <p:cNvPr id="52" name="文字方塊 51"/>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3-5-2.2</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69" name="矩形 68"/>
          <p:cNvSpPr/>
          <p:nvPr/>
        </p:nvSpPr>
        <p:spPr>
          <a:xfrm>
            <a:off x="4411488" y="2718417"/>
            <a:ext cx="124532" cy="4139582"/>
          </a:xfrm>
          <a:prstGeom prst="rect">
            <a:avLst/>
          </a:prstGeom>
          <a:solidFill>
            <a:srgbClr val="4CAF5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1" name="橢圓 70"/>
          <p:cNvSpPr/>
          <p:nvPr/>
        </p:nvSpPr>
        <p:spPr>
          <a:xfrm>
            <a:off x="3115344" y="2060848"/>
            <a:ext cx="1440160" cy="1008112"/>
          </a:xfrm>
          <a:prstGeom prst="ellipse">
            <a:avLst/>
          </a:prstGeom>
          <a:solidFill>
            <a:srgbClr val="1976D2"/>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2" name="橢圓 71"/>
          <p:cNvSpPr/>
          <p:nvPr/>
        </p:nvSpPr>
        <p:spPr>
          <a:xfrm>
            <a:off x="3095860" y="3865488"/>
            <a:ext cx="1440160" cy="1008112"/>
          </a:xfrm>
          <a:prstGeom prst="ellipse">
            <a:avLst/>
          </a:prstGeom>
          <a:solidFill>
            <a:srgbClr val="1976D2"/>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0" name="橢圓 79"/>
          <p:cNvSpPr/>
          <p:nvPr/>
        </p:nvSpPr>
        <p:spPr>
          <a:xfrm>
            <a:off x="4441163" y="2852936"/>
            <a:ext cx="1440160" cy="1008112"/>
          </a:xfrm>
          <a:prstGeom prst="ellipse">
            <a:avLst/>
          </a:prstGeom>
          <a:solidFill>
            <a:srgbClr val="E6510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7" name="橢圓 86"/>
          <p:cNvSpPr/>
          <p:nvPr/>
        </p:nvSpPr>
        <p:spPr>
          <a:xfrm>
            <a:off x="4499485" y="4653136"/>
            <a:ext cx="1440160" cy="1008112"/>
          </a:xfrm>
          <a:prstGeom prst="ellipse">
            <a:avLst/>
          </a:prstGeom>
          <a:solidFill>
            <a:srgbClr val="E6510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8" name="圓角化同側角落矩形 87"/>
          <p:cNvSpPr/>
          <p:nvPr/>
        </p:nvSpPr>
        <p:spPr>
          <a:xfrm flipV="1">
            <a:off x="3273716" y="6086888"/>
            <a:ext cx="2420433" cy="798496"/>
          </a:xfrm>
          <a:prstGeom prst="round2SameRect">
            <a:avLst>
              <a:gd name="adj1" fmla="val 0"/>
              <a:gd name="adj2" fmla="val 50000"/>
            </a:avLst>
          </a:prstGeom>
          <a:solidFill>
            <a:srgbClr val="388E3C"/>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9" name="文字方塊 88"/>
          <p:cNvSpPr txBox="1"/>
          <p:nvPr/>
        </p:nvSpPr>
        <p:spPr>
          <a:xfrm>
            <a:off x="3379956" y="6167045"/>
            <a:ext cx="2194832" cy="646331"/>
          </a:xfrm>
          <a:prstGeom prst="rect">
            <a:avLst/>
          </a:prstGeom>
          <a:noFill/>
        </p:spPr>
        <p:txBody>
          <a:bodyPr wrap="non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校訂課程</a:t>
            </a:r>
            <a:endParaRPr lang="en-US" altLang="zh-TW" b="1" dirty="0">
              <a:solidFill>
                <a:schemeClr val="bg1"/>
              </a:solidFill>
              <a:latin typeface="微軟正黑體" panose="020B0604030504040204" pitchFamily="34" charset="-120"/>
              <a:ea typeface="微軟正黑體" panose="020B0604030504040204" pitchFamily="34" charset="-120"/>
            </a:endParaRPr>
          </a:p>
          <a:p>
            <a:pPr algn="ct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彈性學習</a:t>
            </a: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預期成效</a:t>
            </a:r>
          </a:p>
        </p:txBody>
      </p:sp>
      <p:sp>
        <p:nvSpPr>
          <p:cNvPr id="90" name="文字方塊 89"/>
          <p:cNvSpPr txBox="1"/>
          <p:nvPr/>
        </p:nvSpPr>
        <p:spPr>
          <a:xfrm>
            <a:off x="4816987" y="4869160"/>
            <a:ext cx="877163"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其他類</a:t>
            </a:r>
            <a:endParaRPr lang="en-US" altLang="zh-TW" b="1">
              <a:solidFill>
                <a:schemeClr val="bg1"/>
              </a:solidFill>
              <a:latin typeface="微軟正黑體" panose="020B0604030504040204" pitchFamily="34" charset="-120"/>
              <a:ea typeface="微軟正黑體" panose="020B0604030504040204" pitchFamily="34" charset="-120"/>
            </a:endParaRPr>
          </a:p>
          <a:p>
            <a:pPr algn="ctr"/>
            <a:r>
              <a:rPr lang="zh-TW" altLang="en-US" b="1">
                <a:solidFill>
                  <a:schemeClr val="bg1"/>
                </a:solidFill>
                <a:latin typeface="微軟正黑體" panose="020B0604030504040204" pitchFamily="34" charset="-120"/>
                <a:ea typeface="微軟正黑體" panose="020B0604030504040204" pitchFamily="34" charset="-120"/>
              </a:rPr>
              <a:t>課程</a:t>
            </a:r>
          </a:p>
        </p:txBody>
      </p:sp>
      <p:sp>
        <p:nvSpPr>
          <p:cNvPr id="91" name="文字方塊 90"/>
          <p:cNvSpPr txBox="1"/>
          <p:nvPr/>
        </p:nvSpPr>
        <p:spPr>
          <a:xfrm>
            <a:off x="4660719" y="3033826"/>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特殊需求</a:t>
            </a:r>
            <a:endParaRPr lang="en-US" altLang="zh-TW" b="1">
              <a:solidFill>
                <a:schemeClr val="bg1"/>
              </a:solidFill>
              <a:latin typeface="微軟正黑體" panose="020B0604030504040204" pitchFamily="34" charset="-120"/>
              <a:ea typeface="微軟正黑體" panose="020B0604030504040204" pitchFamily="34" charset="-120"/>
            </a:endParaRPr>
          </a:p>
          <a:p>
            <a:pPr algn="ctr"/>
            <a:r>
              <a:rPr lang="zh-TW" altLang="en-US" b="1">
                <a:solidFill>
                  <a:schemeClr val="bg1"/>
                </a:solidFill>
                <a:latin typeface="微軟正黑體" panose="020B0604030504040204" pitchFamily="34" charset="-120"/>
                <a:ea typeface="微軟正黑體" panose="020B0604030504040204" pitchFamily="34" charset="-120"/>
              </a:rPr>
              <a:t>領域課程</a:t>
            </a:r>
          </a:p>
        </p:txBody>
      </p:sp>
      <p:sp>
        <p:nvSpPr>
          <p:cNvPr id="92" name="文字方塊 91"/>
          <p:cNvSpPr txBox="1"/>
          <p:nvPr/>
        </p:nvSpPr>
        <p:spPr>
          <a:xfrm>
            <a:off x="3273716" y="4026863"/>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社團活動</a:t>
            </a:r>
          </a:p>
          <a:p>
            <a:pPr algn="ctr"/>
            <a:r>
              <a:rPr lang="zh-TW" altLang="en-US" b="1">
                <a:solidFill>
                  <a:schemeClr val="bg1"/>
                </a:solidFill>
                <a:latin typeface="微軟正黑體" panose="020B0604030504040204" pitchFamily="34" charset="-120"/>
                <a:ea typeface="微軟正黑體" panose="020B0604030504040204" pitchFamily="34" charset="-120"/>
              </a:rPr>
              <a:t>技藝課程</a:t>
            </a:r>
          </a:p>
        </p:txBody>
      </p:sp>
      <p:sp>
        <p:nvSpPr>
          <p:cNvPr id="93" name="文字方塊 92"/>
          <p:cNvSpPr txBox="1"/>
          <p:nvPr/>
        </p:nvSpPr>
        <p:spPr>
          <a:xfrm>
            <a:off x="3261942" y="2232833"/>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統整性</a:t>
            </a:r>
            <a:br>
              <a:rPr lang="zh-TW" altLang="en-US" b="1">
                <a:solidFill>
                  <a:schemeClr val="bg1"/>
                </a:solidFill>
                <a:latin typeface="微軟正黑體" panose="020B0604030504040204" pitchFamily="34" charset="-120"/>
                <a:ea typeface="微軟正黑體" panose="020B0604030504040204" pitchFamily="34" charset="-120"/>
              </a:rPr>
            </a:br>
            <a:r>
              <a:rPr lang="zh-TW" altLang="en-US" b="1">
                <a:solidFill>
                  <a:schemeClr val="bg1"/>
                </a:solidFill>
                <a:latin typeface="微軟正黑體" panose="020B0604030504040204" pitchFamily="34" charset="-120"/>
                <a:ea typeface="微軟正黑體" panose="020B0604030504040204" pitchFamily="34" charset="-120"/>
              </a:rPr>
              <a:t>探究課程</a:t>
            </a:r>
          </a:p>
        </p:txBody>
      </p:sp>
      <p:sp>
        <p:nvSpPr>
          <p:cNvPr id="94" name="標題 2"/>
          <p:cNvSpPr txBox="1">
            <a:spLocks/>
          </p:cNvSpPr>
          <p:nvPr/>
        </p:nvSpPr>
        <p:spPr bwMode="auto">
          <a:xfrm>
            <a:off x="766763" y="192161"/>
            <a:ext cx="3517205"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sp>
        <p:nvSpPr>
          <p:cNvPr id="95" name="矩形 8"/>
          <p:cNvSpPr>
            <a:spLocks noChangeArrowheads="1"/>
          </p:cNvSpPr>
          <p:nvPr/>
        </p:nvSpPr>
        <p:spPr bwMode="auto">
          <a:xfrm>
            <a:off x="4147649" y="447055"/>
            <a:ext cx="4672823"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二</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國民中、小學課程規劃</a:t>
            </a:r>
          </a:p>
        </p:txBody>
      </p:sp>
    </p:spTree>
    <p:extLst>
      <p:ext uri="{BB962C8B-B14F-4D97-AF65-F5344CB8AC3E}">
        <p14:creationId xmlns:p14="http://schemas.microsoft.com/office/powerpoint/2010/main" val="99114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600"/>
                                        <p:tgtEl>
                                          <p:spTgt spid="2"/>
                                        </p:tgtEl>
                                        <p:attrNameLst>
                                          <p:attrName>ppt_x</p:attrName>
                                        </p:attrNameLst>
                                      </p:cBhvr>
                                      <p:tavLst>
                                        <p:tav tm="0">
                                          <p:val>
                                            <p:strVal val="#ppt_x-#ppt_w*1.125000"/>
                                          </p:val>
                                        </p:tav>
                                        <p:tav tm="100000">
                                          <p:val>
                                            <p:strVal val="#ppt_x"/>
                                          </p:val>
                                        </p:tav>
                                      </p:tavLst>
                                    </p:anim>
                                    <p:animEffect transition="in" filter="wipe(right)">
                                      <p:cBhvr>
                                        <p:cTn id="8" dur="6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600"/>
                                        <p:tgtEl>
                                          <p:spTgt spid="3"/>
                                        </p:tgtEl>
                                        <p:attrNameLst>
                                          <p:attrName>ppt_x</p:attrName>
                                        </p:attrNameLst>
                                      </p:cBhvr>
                                      <p:tavLst>
                                        <p:tav tm="0">
                                          <p:val>
                                            <p:strVal val="#ppt_x+#ppt_w*1.125000"/>
                                          </p:val>
                                        </p:tav>
                                        <p:tav tm="100000">
                                          <p:val>
                                            <p:strVal val="#ppt_x"/>
                                          </p:val>
                                        </p:tav>
                                      </p:tavLst>
                                    </p:anim>
                                    <p:animEffect transition="in" filter="wipe(left)">
                                      <p:cBhvr>
                                        <p:cTn id="14" dur="6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7"/>
          <p:cNvSpPr>
            <a:spLocks noGrp="1"/>
          </p:cNvSpPr>
          <p:nvPr>
            <p:ph type="sldNum" sz="quarter" idx="12"/>
          </p:nvPr>
        </p:nvSpPr>
        <p:spPr/>
        <p:txBody>
          <a:bodyPr/>
          <a:lstStyle/>
          <a:p>
            <a:pPr>
              <a:defRPr/>
            </a:pPr>
            <a:fld id="{8598CAF7-0B11-4355-B351-D1350E429BEE}" type="slidenum">
              <a:rPr lang="zh-TW" altLang="en-US" smtClean="0"/>
              <a:pPr>
                <a:defRPr/>
              </a:pPr>
              <a:t>38</a:t>
            </a:fld>
            <a:endParaRPr lang="zh-TW" altLang="en-US"/>
          </a:p>
        </p:txBody>
      </p:sp>
      <p:sp>
        <p:nvSpPr>
          <p:cNvPr id="52" name="文字方塊 51"/>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3-5-2.2</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94" name="標題 2"/>
          <p:cNvSpPr txBox="1">
            <a:spLocks/>
          </p:cNvSpPr>
          <p:nvPr/>
        </p:nvSpPr>
        <p:spPr bwMode="auto">
          <a:xfrm>
            <a:off x="766763" y="192161"/>
            <a:ext cx="3517205"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sp>
        <p:nvSpPr>
          <p:cNvPr id="95" name="矩形 8"/>
          <p:cNvSpPr>
            <a:spLocks noChangeArrowheads="1"/>
          </p:cNvSpPr>
          <p:nvPr/>
        </p:nvSpPr>
        <p:spPr bwMode="auto">
          <a:xfrm>
            <a:off x="850776" y="1486525"/>
            <a:ext cx="7560840" cy="646331"/>
          </a:xfrm>
          <a:prstGeom prst="rect">
            <a:avLst/>
          </a:prstGeom>
          <a:noFill/>
          <a:ln w="9525">
            <a:noFill/>
            <a:miter lim="800000"/>
            <a:headEnd/>
            <a:tailEnd/>
          </a:ln>
        </p:spPr>
        <p:txBody>
          <a:bodyPr wrap="square">
            <a:spAutoFit/>
          </a:bodyPr>
          <a:lstStyle/>
          <a:p>
            <a:pPr defTabSz="1422400">
              <a:spcAft>
                <a:spcPct val="35000"/>
              </a:spcAft>
            </a:pPr>
            <a:r>
              <a:rPr lang="en-US" altLang="zh-TW" sz="3600" b="1" dirty="0" smtClean="0">
                <a:solidFill>
                  <a:srgbClr val="C00000"/>
                </a:solidFill>
                <a:latin typeface="微軟正黑體" pitchFamily="34" charset="-120"/>
                <a:ea typeface="微軟正黑體" pitchFamily="34" charset="-120"/>
              </a:rPr>
              <a:t>(</a:t>
            </a:r>
            <a:r>
              <a:rPr lang="zh-TW" altLang="en-US" sz="3600" b="1" dirty="0" smtClean="0">
                <a:solidFill>
                  <a:srgbClr val="C00000"/>
                </a:solidFill>
                <a:latin typeface="微軟正黑體" pitchFamily="34" charset="-120"/>
                <a:ea typeface="微軟正黑體" pitchFamily="34" charset="-120"/>
              </a:rPr>
              <a:t>三</a:t>
            </a:r>
            <a:r>
              <a:rPr lang="en-US" altLang="zh-TW" sz="3600" b="1" dirty="0" smtClean="0">
                <a:solidFill>
                  <a:srgbClr val="C00000"/>
                </a:solidFill>
                <a:latin typeface="微軟正黑體" pitchFamily="34" charset="-120"/>
                <a:ea typeface="微軟正黑體" pitchFamily="34" charset="-120"/>
              </a:rPr>
              <a:t>)</a:t>
            </a:r>
            <a:r>
              <a:rPr lang="zh-TW" altLang="en-US" sz="3600" b="1" dirty="0" smtClean="0">
                <a:solidFill>
                  <a:srgbClr val="C00000"/>
                </a:solidFill>
                <a:latin typeface="微軟正黑體" pitchFamily="34" charset="-120"/>
                <a:ea typeface="微軟正黑體" pitchFamily="34" charset="-120"/>
              </a:rPr>
              <a:t>國小英語文、科技融入校訂課程</a:t>
            </a:r>
            <a:endParaRPr lang="zh-TW" altLang="en-US" sz="3600" b="1" dirty="0">
              <a:solidFill>
                <a:srgbClr val="C00000"/>
              </a:solidFill>
              <a:latin typeface="微軟正黑體" pitchFamily="34" charset="-120"/>
              <a:ea typeface="微軟正黑體" pitchFamily="34" charset="-120"/>
            </a:endParaRPr>
          </a:p>
        </p:txBody>
      </p:sp>
      <p:graphicFrame>
        <p:nvGraphicFramePr>
          <p:cNvPr id="34" name="資料庫圖表 33"/>
          <p:cNvGraphicFramePr/>
          <p:nvPr>
            <p:extLst>
              <p:ext uri="{D42A27DB-BD31-4B8C-83A1-F6EECF244321}">
                <p14:modId xmlns:p14="http://schemas.microsoft.com/office/powerpoint/2010/main" val="627505288"/>
              </p:ext>
            </p:extLst>
          </p:nvPr>
        </p:nvGraphicFramePr>
        <p:xfrm>
          <a:off x="107504" y="1412776"/>
          <a:ext cx="8712968" cy="4878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9052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fld id="{C97CFBF1-A86A-41FF-93DD-DB542B9BDA1A}" type="slidenum">
              <a:rPr lang="zh-CN" altLang="en-US" smtClean="0">
                <a:solidFill>
                  <a:schemeClr val="bg1"/>
                </a:solidFill>
              </a:rPr>
              <a:pPr/>
              <a:t>3</a:t>
            </a:fld>
            <a:endParaRPr lang="zh-CN" altLang="en-US">
              <a:solidFill>
                <a:schemeClr val="bg1"/>
              </a:solidFill>
            </a:endParaRPr>
          </a:p>
        </p:txBody>
      </p:sp>
      <p:grpSp>
        <p:nvGrpSpPr>
          <p:cNvPr id="7171" name="群組 17"/>
          <p:cNvGrpSpPr>
            <a:grpSpLocks/>
          </p:cNvGrpSpPr>
          <p:nvPr/>
        </p:nvGrpSpPr>
        <p:grpSpPr bwMode="auto">
          <a:xfrm>
            <a:off x="4717256" y="1875235"/>
            <a:ext cx="1410891" cy="1319213"/>
            <a:chOff x="1768696" y="1625456"/>
            <a:chExt cx="1881588" cy="1760437"/>
          </a:xfrm>
        </p:grpSpPr>
        <p:sp>
          <p:nvSpPr>
            <p:cNvPr id="15" name="文字方塊 14"/>
            <p:cNvSpPr txBox="1"/>
            <p:nvPr/>
          </p:nvSpPr>
          <p:spPr>
            <a:xfrm>
              <a:off x="1768696" y="1625456"/>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馬來西亞</a:t>
              </a:r>
            </a:p>
          </p:txBody>
        </p:sp>
        <p:sp>
          <p:nvSpPr>
            <p:cNvPr id="7199" name="圖片 9"/>
            <p:cNvSpPr>
              <a:spLocks noChangeAspect="1"/>
            </p:cNvSpPr>
            <p:nvPr/>
          </p:nvSpPr>
          <p:spPr bwMode="auto">
            <a:xfrm>
              <a:off x="2257295" y="1789111"/>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7172" name="群組 16"/>
          <p:cNvGrpSpPr>
            <a:grpSpLocks/>
          </p:cNvGrpSpPr>
          <p:nvPr/>
        </p:nvGrpSpPr>
        <p:grpSpPr bwMode="auto">
          <a:xfrm>
            <a:off x="-83343" y="3403998"/>
            <a:ext cx="1412081" cy="1320403"/>
            <a:chOff x="7597762" y="2032916"/>
            <a:chExt cx="1881588" cy="1760437"/>
          </a:xfrm>
        </p:grpSpPr>
        <p:sp>
          <p:nvSpPr>
            <p:cNvPr id="42" name="文字方塊 41"/>
            <p:cNvSpPr txBox="1"/>
            <p:nvPr/>
          </p:nvSpPr>
          <p:spPr>
            <a:xfrm>
              <a:off x="7597762" y="2032916"/>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越南</a:t>
              </a:r>
            </a:p>
          </p:txBody>
        </p:sp>
        <p:sp>
          <p:nvSpPr>
            <p:cNvPr id="7197" name="圖片 10"/>
            <p:cNvSpPr>
              <a:spLocks noChangeAspect="1"/>
            </p:cNvSpPr>
            <p:nvPr/>
          </p:nvSpPr>
          <p:spPr bwMode="auto">
            <a:xfrm>
              <a:off x="8050559" y="2189304"/>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7173" name="群組 18"/>
          <p:cNvGrpSpPr>
            <a:grpSpLocks/>
          </p:cNvGrpSpPr>
          <p:nvPr/>
        </p:nvGrpSpPr>
        <p:grpSpPr bwMode="auto">
          <a:xfrm>
            <a:off x="2759869" y="3403998"/>
            <a:ext cx="1410891" cy="1320403"/>
            <a:chOff x="2192262" y="4763634"/>
            <a:chExt cx="1881588" cy="1760437"/>
          </a:xfrm>
        </p:grpSpPr>
        <p:sp>
          <p:nvSpPr>
            <p:cNvPr id="43" name="文字方塊 42"/>
            <p:cNvSpPr txBox="1"/>
            <p:nvPr/>
          </p:nvSpPr>
          <p:spPr>
            <a:xfrm>
              <a:off x="2192262" y="4763634"/>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a:solidFill>
                    <a:srgbClr val="979797"/>
                  </a:solidFill>
                  <a:latin typeface="Microsoft YaHei" charset="-122"/>
                  <a:ea typeface="Microsoft YaHei" charset="-122"/>
                  <a:cs typeface="Microsoft YaHei" charset="-122"/>
                </a:rPr>
                <a:t>緬甸</a:t>
              </a:r>
              <a:endParaRPr lang="zh-TW" altLang="en-US" sz="1500" b="1" dirty="0">
                <a:solidFill>
                  <a:srgbClr val="979797"/>
                </a:solidFill>
                <a:latin typeface="Microsoft YaHei" charset="-122"/>
                <a:ea typeface="Microsoft YaHei" charset="-122"/>
                <a:cs typeface="Microsoft YaHei" charset="-122"/>
              </a:endParaRPr>
            </a:p>
          </p:txBody>
        </p:sp>
        <p:sp>
          <p:nvSpPr>
            <p:cNvPr id="7195" name="圖片 11"/>
            <p:cNvSpPr>
              <a:spLocks noChangeAspect="1"/>
            </p:cNvSpPr>
            <p:nvPr/>
          </p:nvSpPr>
          <p:spPr bwMode="auto">
            <a:xfrm>
              <a:off x="2694857" y="4955127"/>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7174" name="群組 19"/>
          <p:cNvGrpSpPr>
            <a:grpSpLocks/>
          </p:cNvGrpSpPr>
          <p:nvPr/>
        </p:nvGrpSpPr>
        <p:grpSpPr bwMode="auto">
          <a:xfrm>
            <a:off x="5587604" y="3403998"/>
            <a:ext cx="1410890" cy="1320403"/>
            <a:chOff x="5086417" y="4794830"/>
            <a:chExt cx="1881588" cy="1760437"/>
          </a:xfrm>
        </p:grpSpPr>
        <p:sp>
          <p:nvSpPr>
            <p:cNvPr id="44" name="文字方塊 43"/>
            <p:cNvSpPr txBox="1"/>
            <p:nvPr/>
          </p:nvSpPr>
          <p:spPr>
            <a:xfrm>
              <a:off x="5086417" y="4794830"/>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a:solidFill>
                    <a:srgbClr val="979797"/>
                  </a:solidFill>
                  <a:latin typeface="Microsoft YaHei" charset="-122"/>
                  <a:ea typeface="Microsoft YaHei" charset="-122"/>
                  <a:cs typeface="Microsoft YaHei" charset="-122"/>
                </a:rPr>
                <a:t>菲律賓</a:t>
              </a:r>
              <a:endParaRPr lang="zh-TW" altLang="en-US" sz="1500" b="1" dirty="0">
                <a:solidFill>
                  <a:srgbClr val="979797"/>
                </a:solidFill>
                <a:latin typeface="Microsoft YaHei" charset="-122"/>
                <a:ea typeface="Microsoft YaHei" charset="-122"/>
                <a:cs typeface="Microsoft YaHei" charset="-122"/>
              </a:endParaRPr>
            </a:p>
          </p:txBody>
        </p:sp>
        <p:sp>
          <p:nvSpPr>
            <p:cNvPr id="7193" name="圖片 12"/>
            <p:cNvSpPr>
              <a:spLocks noChangeAspect="1"/>
            </p:cNvSpPr>
            <p:nvPr/>
          </p:nvSpPr>
          <p:spPr bwMode="auto">
            <a:xfrm>
              <a:off x="5566988" y="4955127"/>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7175" name="群組 20"/>
          <p:cNvGrpSpPr>
            <a:grpSpLocks/>
          </p:cNvGrpSpPr>
          <p:nvPr/>
        </p:nvGrpSpPr>
        <p:grpSpPr bwMode="auto">
          <a:xfrm>
            <a:off x="4263629" y="4674394"/>
            <a:ext cx="1410890" cy="1320404"/>
            <a:chOff x="7597762" y="4915000"/>
            <a:chExt cx="1881588" cy="1760437"/>
          </a:xfrm>
        </p:grpSpPr>
        <p:sp>
          <p:nvSpPr>
            <p:cNvPr id="48" name="文字方塊 47"/>
            <p:cNvSpPr txBox="1"/>
            <p:nvPr/>
          </p:nvSpPr>
          <p:spPr>
            <a:xfrm>
              <a:off x="7597762" y="4915000"/>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台灣</a:t>
              </a:r>
            </a:p>
          </p:txBody>
        </p:sp>
        <p:sp>
          <p:nvSpPr>
            <p:cNvPr id="7191" name="圖片 13"/>
            <p:cNvSpPr>
              <a:spLocks noChangeAspect="1"/>
            </p:cNvSpPr>
            <p:nvPr/>
          </p:nvSpPr>
          <p:spPr bwMode="auto">
            <a:xfrm>
              <a:off x="8115049" y="5043081"/>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sp>
        <p:nvSpPr>
          <p:cNvPr id="7176" name="矩形 15"/>
          <p:cNvSpPr>
            <a:spLocks noChangeArrowheads="1"/>
          </p:cNvSpPr>
          <p:nvPr/>
        </p:nvSpPr>
        <p:spPr bwMode="auto">
          <a:xfrm>
            <a:off x="6017419" y="1684735"/>
            <a:ext cx="3044429" cy="130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2100">
                <a:latin typeface="Microsoft YaHei" pitchFamily="34" charset="-122"/>
                <a:ea typeface="Microsoft YaHei" pitchFamily="34" charset="-122"/>
              </a:rPr>
              <a:t>2017</a:t>
            </a:r>
            <a:r>
              <a:rPr lang="zh-TW" altLang="en-US" sz="2100">
                <a:latin typeface="Microsoft YaHei" pitchFamily="34" charset="-122"/>
                <a:ea typeface="Microsoft YaHei" pitchFamily="34" charset="-122"/>
              </a:rPr>
              <a:t>年，</a:t>
            </a:r>
            <a:endParaRPr lang="en-US" altLang="zh-TW" sz="2100">
              <a:latin typeface="Microsoft YaHei" pitchFamily="34" charset="-122"/>
              <a:ea typeface="Microsoft YaHei" pitchFamily="34" charset="-122"/>
            </a:endParaRPr>
          </a:p>
          <a:p>
            <a:pPr eaLnBrk="1" hangingPunct="1">
              <a:lnSpc>
                <a:spcPct val="125000"/>
              </a:lnSpc>
            </a:pPr>
            <a:r>
              <a:rPr lang="zh-TW" altLang="en-US" sz="2100">
                <a:latin typeface="Microsoft YaHei" pitchFamily="34" charset="-122"/>
                <a:ea typeface="Microsoft YaHei" pitchFamily="34" charset="-122"/>
              </a:rPr>
              <a:t>總人口達到</a:t>
            </a:r>
            <a:r>
              <a:rPr lang="en-US" altLang="en-US" sz="2100">
                <a:solidFill>
                  <a:srgbClr val="DB675B"/>
                </a:solidFill>
                <a:latin typeface="Microsoft YaHei" pitchFamily="34" charset="-122"/>
                <a:ea typeface="Microsoft YaHei" pitchFamily="34" charset="-122"/>
              </a:rPr>
              <a:t>【</a:t>
            </a:r>
            <a:r>
              <a:rPr lang="en-US" altLang="zh-TW" sz="2100">
                <a:solidFill>
                  <a:srgbClr val="DB675B"/>
                </a:solidFill>
                <a:latin typeface="Microsoft YaHei" pitchFamily="34" charset="-122"/>
                <a:ea typeface="Microsoft YaHei" pitchFamily="34" charset="-122"/>
              </a:rPr>
              <a:t>    </a:t>
            </a:r>
            <a:r>
              <a:rPr lang="en-US" altLang="en-US" sz="2100">
                <a:solidFill>
                  <a:srgbClr val="DB675B"/>
                </a:solidFill>
                <a:latin typeface="Microsoft YaHei" pitchFamily="34" charset="-122"/>
                <a:ea typeface="Microsoft YaHei" pitchFamily="34" charset="-122"/>
              </a:rPr>
              <a:t>】</a:t>
            </a:r>
            <a:r>
              <a:rPr lang="zh-TW" altLang="en-US" sz="2100">
                <a:latin typeface="Microsoft YaHei" pitchFamily="34" charset="-122"/>
                <a:ea typeface="Microsoft YaHei" pitchFamily="34" charset="-122"/>
              </a:rPr>
              <a:t>萬，</a:t>
            </a:r>
          </a:p>
          <a:p>
            <a:pPr eaLnBrk="1" hangingPunct="1">
              <a:lnSpc>
                <a:spcPct val="125000"/>
              </a:lnSpc>
            </a:pPr>
            <a:r>
              <a:rPr lang="zh-TW" altLang="en-US" sz="2100">
                <a:latin typeface="Microsoft YaHei" pitchFamily="34" charset="-122"/>
                <a:ea typeface="Microsoft YaHei" pitchFamily="34" charset="-122"/>
              </a:rPr>
              <a:t>全國平均年齡</a:t>
            </a:r>
            <a:r>
              <a:rPr lang="zh-TW" altLang="zh-TW" sz="2100">
                <a:solidFill>
                  <a:srgbClr val="DB675B"/>
                </a:solidFill>
                <a:latin typeface="Microsoft YaHei" pitchFamily="34" charset="-122"/>
                <a:ea typeface="Microsoft YaHei" pitchFamily="34" charset="-122"/>
              </a:rPr>
              <a:t>【</a:t>
            </a:r>
            <a:r>
              <a:rPr lang="zh-TW" altLang="en-US" sz="2100">
                <a:solidFill>
                  <a:srgbClr val="DB675B"/>
                </a:solidFill>
                <a:latin typeface="Microsoft YaHei" pitchFamily="34" charset="-122"/>
                <a:ea typeface="Microsoft YaHei" pitchFamily="34" charset="-122"/>
              </a:rPr>
              <a:t>    </a:t>
            </a:r>
            <a:r>
              <a:rPr lang="zh-TW" altLang="zh-TW" sz="2100">
                <a:solidFill>
                  <a:srgbClr val="DB675B"/>
                </a:solidFill>
                <a:latin typeface="Microsoft YaHei" pitchFamily="34" charset="-122"/>
                <a:ea typeface="Microsoft YaHei" pitchFamily="34" charset="-122"/>
              </a:rPr>
              <a:t>】</a:t>
            </a:r>
            <a:r>
              <a:rPr lang="zh-TW" altLang="en-US" sz="2100">
                <a:latin typeface="Microsoft YaHei" pitchFamily="34" charset="-122"/>
                <a:ea typeface="Microsoft YaHei" pitchFamily="34" charset="-122"/>
              </a:rPr>
              <a:t>歲</a:t>
            </a:r>
            <a:endParaRPr lang="en-US" altLang="zh-TW" sz="2100">
              <a:latin typeface="Microsoft YaHei" pitchFamily="34" charset="-122"/>
              <a:ea typeface="Microsoft YaHei" pitchFamily="34" charset="-122"/>
            </a:endParaRPr>
          </a:p>
        </p:txBody>
      </p:sp>
      <p:sp>
        <p:nvSpPr>
          <p:cNvPr id="7177" name="矩形 48"/>
          <p:cNvSpPr>
            <a:spLocks noChangeArrowheads="1"/>
          </p:cNvSpPr>
          <p:nvPr/>
        </p:nvSpPr>
        <p:spPr bwMode="auto">
          <a:xfrm>
            <a:off x="956072" y="3361135"/>
            <a:ext cx="2203847" cy="95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總人口達到</a:t>
            </a:r>
            <a:r>
              <a:rPr lang="en-US" altLang="en-US" sz="1500">
                <a:solidFill>
                  <a:srgbClr val="DB675B"/>
                </a:solidFill>
                <a:latin typeface="Microsoft YaHei" pitchFamily="34" charset="-122"/>
                <a:ea typeface="Microsoft YaHei" pitchFamily="34" charset="-122"/>
              </a:rPr>
              <a:t>【</a:t>
            </a:r>
            <a:r>
              <a:rPr lang="en-US" altLang="zh-TW" sz="1500">
                <a:solidFill>
                  <a:srgbClr val="DB675B"/>
                </a:solidFill>
                <a:latin typeface="Microsoft YaHei" pitchFamily="34" charset="-122"/>
                <a:ea typeface="Microsoft YaHei" pitchFamily="34" charset="-122"/>
              </a:rPr>
              <a:t>    </a:t>
            </a:r>
            <a:r>
              <a:rPr lang="en-US" altLang="en-US"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萬，</a:t>
            </a:r>
          </a:p>
          <a:p>
            <a:pPr eaLnBrk="1" hangingPunct="1">
              <a:lnSpc>
                <a:spcPct val="125000"/>
              </a:lnSpc>
            </a:pPr>
            <a:r>
              <a:rPr lang="zh-TW" altLang="en-US" sz="1500">
                <a:latin typeface="Microsoft YaHei" pitchFamily="34" charset="-122"/>
                <a:ea typeface="Microsoft YaHei" pitchFamily="34" charset="-122"/>
              </a:rPr>
              <a:t>全國平均年齡</a:t>
            </a:r>
            <a:r>
              <a:rPr lang="zh-TW" altLang="zh-TW" sz="1500">
                <a:solidFill>
                  <a:srgbClr val="DB675B"/>
                </a:solidFill>
                <a:latin typeface="Microsoft YaHei" pitchFamily="34" charset="-122"/>
                <a:ea typeface="Microsoft YaHei" pitchFamily="34" charset="-122"/>
              </a:rPr>
              <a:t>【</a:t>
            </a:r>
            <a:r>
              <a:rPr lang="zh-TW" altLang="en-US" sz="1500">
                <a:solidFill>
                  <a:srgbClr val="DB675B"/>
                </a:solidFill>
                <a:latin typeface="Microsoft YaHei" pitchFamily="34" charset="-122"/>
                <a:ea typeface="Microsoft YaHei" pitchFamily="34" charset="-122"/>
              </a:rPr>
              <a:t>    </a:t>
            </a:r>
            <a:r>
              <a:rPr lang="zh-TW" altLang="zh-TW"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歲</a:t>
            </a:r>
            <a:endParaRPr lang="en-US" altLang="zh-TW" sz="1500">
              <a:latin typeface="Microsoft YaHei" pitchFamily="34" charset="-122"/>
              <a:ea typeface="Microsoft YaHei" pitchFamily="34" charset="-122"/>
            </a:endParaRPr>
          </a:p>
        </p:txBody>
      </p:sp>
      <p:sp>
        <p:nvSpPr>
          <p:cNvPr id="7178" name="矩形 49"/>
          <p:cNvSpPr>
            <a:spLocks noChangeArrowheads="1"/>
          </p:cNvSpPr>
          <p:nvPr/>
        </p:nvSpPr>
        <p:spPr bwMode="auto">
          <a:xfrm>
            <a:off x="3806428" y="3315892"/>
            <a:ext cx="2203847" cy="95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總人口達到</a:t>
            </a:r>
            <a:r>
              <a:rPr lang="en-US" altLang="en-US" sz="1500">
                <a:solidFill>
                  <a:srgbClr val="DB675B"/>
                </a:solidFill>
                <a:latin typeface="Microsoft YaHei" pitchFamily="34" charset="-122"/>
                <a:ea typeface="Microsoft YaHei" pitchFamily="34" charset="-122"/>
              </a:rPr>
              <a:t>【</a:t>
            </a:r>
            <a:r>
              <a:rPr lang="en-US" altLang="zh-TW" sz="1500">
                <a:solidFill>
                  <a:srgbClr val="DB675B"/>
                </a:solidFill>
                <a:latin typeface="Microsoft YaHei" pitchFamily="34" charset="-122"/>
                <a:ea typeface="Microsoft YaHei" pitchFamily="34" charset="-122"/>
              </a:rPr>
              <a:t>    </a:t>
            </a:r>
            <a:r>
              <a:rPr lang="en-US" altLang="en-US"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萬，</a:t>
            </a:r>
          </a:p>
          <a:p>
            <a:pPr eaLnBrk="1" hangingPunct="1">
              <a:lnSpc>
                <a:spcPct val="125000"/>
              </a:lnSpc>
            </a:pPr>
            <a:r>
              <a:rPr lang="zh-TW" altLang="en-US" sz="1500">
                <a:latin typeface="Microsoft YaHei" pitchFamily="34" charset="-122"/>
                <a:ea typeface="Microsoft YaHei" pitchFamily="34" charset="-122"/>
              </a:rPr>
              <a:t>全國平均年齡</a:t>
            </a:r>
            <a:r>
              <a:rPr lang="zh-TW" altLang="zh-TW" sz="1500">
                <a:solidFill>
                  <a:srgbClr val="DB675B"/>
                </a:solidFill>
                <a:latin typeface="Microsoft YaHei" pitchFamily="34" charset="-122"/>
                <a:ea typeface="Microsoft YaHei" pitchFamily="34" charset="-122"/>
              </a:rPr>
              <a:t>【</a:t>
            </a:r>
            <a:r>
              <a:rPr lang="zh-TW" altLang="en-US" sz="1500">
                <a:solidFill>
                  <a:srgbClr val="DB675B"/>
                </a:solidFill>
                <a:latin typeface="Microsoft YaHei" pitchFamily="34" charset="-122"/>
                <a:ea typeface="Microsoft YaHei" pitchFamily="34" charset="-122"/>
              </a:rPr>
              <a:t>    </a:t>
            </a:r>
            <a:r>
              <a:rPr lang="zh-TW" altLang="zh-TW"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歲</a:t>
            </a:r>
            <a:endParaRPr lang="en-US" altLang="zh-TW" sz="1500">
              <a:latin typeface="Microsoft YaHei" pitchFamily="34" charset="-122"/>
              <a:ea typeface="Microsoft YaHei" pitchFamily="34" charset="-122"/>
            </a:endParaRPr>
          </a:p>
        </p:txBody>
      </p:sp>
      <p:sp>
        <p:nvSpPr>
          <p:cNvPr id="7179" name="矩形 50"/>
          <p:cNvSpPr>
            <a:spLocks noChangeArrowheads="1"/>
          </p:cNvSpPr>
          <p:nvPr/>
        </p:nvSpPr>
        <p:spPr bwMode="auto">
          <a:xfrm>
            <a:off x="6610350" y="3294460"/>
            <a:ext cx="2416969" cy="95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人口突破</a:t>
            </a:r>
            <a:r>
              <a:rPr lang="en-US" altLang="en-US" sz="1500">
                <a:solidFill>
                  <a:srgbClr val="DB675B"/>
                </a:solidFill>
                <a:latin typeface="Microsoft YaHei" pitchFamily="34" charset="-122"/>
                <a:ea typeface="Microsoft YaHei" pitchFamily="34" charset="-122"/>
              </a:rPr>
              <a:t>【</a:t>
            </a:r>
            <a:r>
              <a:rPr lang="en-US" altLang="zh-TW" sz="1500">
                <a:solidFill>
                  <a:srgbClr val="DB675B"/>
                </a:solidFill>
                <a:latin typeface="Microsoft YaHei" pitchFamily="34" charset="-122"/>
                <a:ea typeface="Microsoft YaHei" pitchFamily="34" charset="-122"/>
              </a:rPr>
              <a:t>    </a:t>
            </a:r>
            <a:r>
              <a:rPr lang="en-US" altLang="en-US"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大關，</a:t>
            </a:r>
          </a:p>
          <a:p>
            <a:pPr eaLnBrk="1" hangingPunct="1">
              <a:lnSpc>
                <a:spcPct val="125000"/>
              </a:lnSpc>
            </a:pPr>
            <a:r>
              <a:rPr lang="zh-TW" altLang="en-US" sz="1500">
                <a:latin typeface="Microsoft YaHei" pitchFamily="34" charset="-122"/>
                <a:ea typeface="Microsoft YaHei" pitchFamily="34" charset="-122"/>
              </a:rPr>
              <a:t>全國平均年齡為</a:t>
            </a:r>
            <a:r>
              <a:rPr lang="zh-TW" altLang="zh-TW" sz="1500">
                <a:solidFill>
                  <a:srgbClr val="DB675B"/>
                </a:solidFill>
                <a:latin typeface="Microsoft YaHei" pitchFamily="34" charset="-122"/>
                <a:ea typeface="Microsoft YaHei" pitchFamily="34" charset="-122"/>
              </a:rPr>
              <a:t>【</a:t>
            </a:r>
            <a:r>
              <a:rPr lang="zh-TW" altLang="en-US" sz="1500">
                <a:solidFill>
                  <a:srgbClr val="DB675B"/>
                </a:solidFill>
                <a:latin typeface="Microsoft YaHei" pitchFamily="34" charset="-122"/>
                <a:ea typeface="Microsoft YaHei" pitchFamily="34" charset="-122"/>
              </a:rPr>
              <a:t>    </a:t>
            </a:r>
            <a:r>
              <a:rPr lang="zh-TW" altLang="zh-TW"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歲</a:t>
            </a:r>
            <a:endParaRPr lang="en-US" altLang="zh-TW" sz="1500">
              <a:latin typeface="Microsoft YaHei" pitchFamily="34" charset="-122"/>
              <a:ea typeface="Microsoft YaHei" pitchFamily="34" charset="-122"/>
            </a:endParaRPr>
          </a:p>
        </p:txBody>
      </p:sp>
      <p:sp>
        <p:nvSpPr>
          <p:cNvPr id="7180" name="矩形 54"/>
          <p:cNvSpPr>
            <a:spLocks noChangeArrowheads="1"/>
          </p:cNvSpPr>
          <p:nvPr/>
        </p:nvSpPr>
        <p:spPr bwMode="auto">
          <a:xfrm>
            <a:off x="5273279" y="4601767"/>
            <a:ext cx="2819400" cy="95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zh-TW" altLang="en-US" sz="1500">
                <a:latin typeface="Microsoft YaHei" pitchFamily="34" charset="-122"/>
                <a:ea typeface="Microsoft YaHei" pitchFamily="34" charset="-122"/>
              </a:rPr>
              <a:t>全國平均年齡為</a:t>
            </a:r>
            <a:r>
              <a:rPr lang="en-US" altLang="zh-TW" sz="1500">
                <a:solidFill>
                  <a:srgbClr val="DB675B"/>
                </a:solidFill>
                <a:latin typeface="Microsoft YaHei" pitchFamily="34" charset="-122"/>
                <a:ea typeface="Microsoft YaHei" pitchFamily="34" charset="-122"/>
              </a:rPr>
              <a:t>【    】</a:t>
            </a:r>
            <a:r>
              <a:rPr lang="zh-TW" altLang="en-US" sz="1500">
                <a:latin typeface="Microsoft YaHei" pitchFamily="34" charset="-122"/>
                <a:ea typeface="Microsoft YaHei" pitchFamily="34" charset="-122"/>
              </a:rPr>
              <a:t>歲</a:t>
            </a:r>
          </a:p>
          <a:p>
            <a:pPr eaLnBrk="1" hangingPunct="1">
              <a:lnSpc>
                <a:spcPct val="125000"/>
              </a:lnSpc>
            </a:pPr>
            <a:r>
              <a:rPr lang="zh-TW" altLang="en-US" sz="1500">
                <a:latin typeface="Microsoft YaHei" pitchFamily="34" charset="-122"/>
                <a:ea typeface="Microsoft YaHei" pitchFamily="34" charset="-122"/>
              </a:rPr>
              <a:t>（</a:t>
            </a: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年中位數</a:t>
            </a:r>
            <a:r>
              <a:rPr lang="en-US" altLang="zh-TW" sz="1500">
                <a:solidFill>
                  <a:srgbClr val="DB675B"/>
                </a:solidFill>
                <a:latin typeface="Microsoft YaHei" pitchFamily="34" charset="-122"/>
                <a:ea typeface="Microsoft YaHei" pitchFamily="34" charset="-122"/>
              </a:rPr>
              <a:t>【    】</a:t>
            </a:r>
            <a:r>
              <a:rPr lang="en-US" altLang="zh-TW" sz="1500">
                <a:latin typeface="Microsoft YaHei" pitchFamily="34" charset="-122"/>
                <a:ea typeface="Microsoft YaHei" pitchFamily="34" charset="-122"/>
              </a:rPr>
              <a:t> </a:t>
            </a:r>
            <a:r>
              <a:rPr lang="zh-TW" altLang="en-US" sz="1500">
                <a:latin typeface="Microsoft YaHei" pitchFamily="34" charset="-122"/>
                <a:ea typeface="Microsoft YaHei" pitchFamily="34" charset="-122"/>
              </a:rPr>
              <a:t>）</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（世界均值</a:t>
            </a:r>
            <a:r>
              <a:rPr lang="en-US" altLang="zh-TW" sz="1500">
                <a:solidFill>
                  <a:srgbClr val="DB675B"/>
                </a:solidFill>
                <a:latin typeface="Microsoft YaHei" pitchFamily="34" charset="-122"/>
                <a:ea typeface="Microsoft YaHei" pitchFamily="34" charset="-122"/>
              </a:rPr>
              <a:t>【    】</a:t>
            </a:r>
            <a:r>
              <a:rPr lang="en-US" altLang="zh-TW" sz="1500">
                <a:latin typeface="Microsoft YaHei" pitchFamily="34" charset="-122"/>
                <a:ea typeface="Microsoft YaHei" pitchFamily="34" charset="-122"/>
              </a:rPr>
              <a:t> </a:t>
            </a:r>
            <a:r>
              <a:rPr lang="zh-TW" altLang="en-US" sz="1500">
                <a:latin typeface="Microsoft YaHei" pitchFamily="34" charset="-122"/>
                <a:ea typeface="Microsoft YaHei" pitchFamily="34" charset="-122"/>
              </a:rPr>
              <a:t>）</a:t>
            </a:r>
            <a:endParaRPr lang="en-US" altLang="zh-TW" sz="1500">
              <a:latin typeface="Microsoft YaHei" pitchFamily="34" charset="-122"/>
              <a:ea typeface="Microsoft YaHei" pitchFamily="34" charset="-122"/>
            </a:endParaRPr>
          </a:p>
        </p:txBody>
      </p:sp>
      <p:sp>
        <p:nvSpPr>
          <p:cNvPr id="7181" name="矩形 64"/>
          <p:cNvSpPr>
            <a:spLocks noChangeArrowheads="1"/>
          </p:cNvSpPr>
          <p:nvPr/>
        </p:nvSpPr>
        <p:spPr bwMode="auto">
          <a:xfrm>
            <a:off x="284560" y="1484710"/>
            <a:ext cx="5941219" cy="153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2100" b="1" dirty="0">
                <a:solidFill>
                  <a:srgbClr val="12826D"/>
                </a:solidFill>
                <a:latin typeface="Microsoft YaHei" pitchFamily="34" charset="-122"/>
                <a:ea typeface="Microsoft YaHei" pitchFamily="34" charset="-122"/>
              </a:rPr>
              <a:t>1970 </a:t>
            </a:r>
            <a:r>
              <a:rPr lang="zh-TW" altLang="en-US" sz="2100" b="1" dirty="0">
                <a:solidFill>
                  <a:srgbClr val="12826D"/>
                </a:solidFill>
                <a:latin typeface="Microsoft YaHei" pitchFamily="34" charset="-122"/>
                <a:ea typeface="Microsoft YaHei" pitchFamily="34" charset="-122"/>
              </a:rPr>
              <a:t>年</a:t>
            </a:r>
            <a:r>
              <a:rPr lang="zh-TW" altLang="en-US" sz="2700" b="1" dirty="0">
                <a:solidFill>
                  <a:srgbClr val="12826D"/>
                </a:solidFill>
                <a:latin typeface="Microsoft YaHei" pitchFamily="34" charset="-122"/>
                <a:ea typeface="Microsoft YaHei" pitchFamily="34" charset="-122"/>
              </a:rPr>
              <a:t>台灣</a:t>
            </a:r>
            <a:r>
              <a:rPr lang="zh-TW" altLang="en-US" sz="2100" b="1" dirty="0">
                <a:solidFill>
                  <a:srgbClr val="12826D"/>
                </a:solidFill>
                <a:latin typeface="Microsoft YaHei" pitchFamily="34" charset="-122"/>
                <a:ea typeface="Microsoft YaHei" pitchFamily="34" charset="-122"/>
              </a:rPr>
              <a:t>全國人口數是</a:t>
            </a:r>
            <a:r>
              <a:rPr lang="en-US" altLang="zh-TW" sz="2100" b="1" dirty="0">
                <a:solidFill>
                  <a:srgbClr val="12826D"/>
                </a:solidFill>
                <a:latin typeface="Microsoft YaHei" pitchFamily="34" charset="-122"/>
                <a:ea typeface="Microsoft YaHei" pitchFamily="34" charset="-122"/>
              </a:rPr>
              <a:t>1459</a:t>
            </a:r>
            <a:r>
              <a:rPr lang="zh-TW" altLang="en-US" sz="2100" b="1" dirty="0">
                <a:solidFill>
                  <a:srgbClr val="12826D"/>
                </a:solidFill>
                <a:latin typeface="Microsoft YaHei" pitchFamily="34" charset="-122"/>
                <a:ea typeface="Microsoft YaHei" pitchFamily="34" charset="-122"/>
              </a:rPr>
              <a:t>萬，</a:t>
            </a:r>
            <a:endParaRPr lang="en-US" altLang="zh-TW" sz="2100" b="1" dirty="0">
              <a:solidFill>
                <a:srgbClr val="12826D"/>
              </a:solidFill>
              <a:latin typeface="Microsoft YaHei" pitchFamily="34" charset="-122"/>
              <a:ea typeface="Microsoft YaHei" pitchFamily="34" charset="-122"/>
            </a:endParaRPr>
          </a:p>
          <a:p>
            <a:pPr eaLnBrk="1" hangingPunct="1">
              <a:lnSpc>
                <a:spcPct val="125000"/>
              </a:lnSpc>
            </a:pPr>
            <a:r>
              <a:rPr lang="en-US" altLang="zh-TW" sz="2100" b="1" dirty="0">
                <a:solidFill>
                  <a:srgbClr val="DD3644"/>
                </a:solidFill>
                <a:latin typeface="Microsoft YaHei" pitchFamily="34" charset="-122"/>
                <a:ea typeface="Microsoft YaHei" pitchFamily="34" charset="-122"/>
              </a:rPr>
              <a:t>1970 </a:t>
            </a:r>
            <a:r>
              <a:rPr lang="zh-TW" altLang="en-US" sz="2100" b="1" dirty="0">
                <a:solidFill>
                  <a:srgbClr val="DD3644"/>
                </a:solidFill>
                <a:latin typeface="Microsoft YaHei" pitchFamily="34" charset="-122"/>
                <a:ea typeface="Microsoft YaHei" pitchFamily="34" charset="-122"/>
              </a:rPr>
              <a:t>年</a:t>
            </a:r>
            <a:r>
              <a:rPr lang="zh-TW" altLang="en-US" sz="2700" b="1" dirty="0">
                <a:solidFill>
                  <a:srgbClr val="DD3644"/>
                </a:solidFill>
                <a:latin typeface="Microsoft YaHei" pitchFamily="34" charset="-122"/>
                <a:ea typeface="Microsoft YaHei" pitchFamily="34" charset="-122"/>
              </a:rPr>
              <a:t>馬來西亞</a:t>
            </a:r>
            <a:r>
              <a:rPr lang="zh-TW" altLang="en-US" sz="2100" b="1" dirty="0">
                <a:solidFill>
                  <a:srgbClr val="DD3644"/>
                </a:solidFill>
                <a:latin typeface="Microsoft YaHei" pitchFamily="34" charset="-122"/>
                <a:ea typeface="Microsoft YaHei" pitchFamily="34" charset="-122"/>
              </a:rPr>
              <a:t>全國人口</a:t>
            </a:r>
            <a:r>
              <a:rPr lang="en-US" altLang="zh-TW" sz="2100" b="1" dirty="0">
                <a:solidFill>
                  <a:srgbClr val="DD3644"/>
                </a:solidFill>
                <a:latin typeface="Microsoft YaHei" pitchFamily="34" charset="-122"/>
                <a:ea typeface="Microsoft YaHei" pitchFamily="34" charset="-122"/>
              </a:rPr>
              <a:t>1091</a:t>
            </a:r>
            <a:r>
              <a:rPr lang="zh-TW" altLang="en-US" sz="2100" b="1" dirty="0">
                <a:solidFill>
                  <a:srgbClr val="DD3644"/>
                </a:solidFill>
                <a:latin typeface="Microsoft YaHei" pitchFamily="34" charset="-122"/>
                <a:ea typeface="Microsoft YaHei" pitchFamily="34" charset="-122"/>
              </a:rPr>
              <a:t>萬，</a:t>
            </a:r>
            <a:endParaRPr lang="en-US" altLang="zh-TW" sz="2100" b="1" dirty="0">
              <a:solidFill>
                <a:srgbClr val="DD3644"/>
              </a:solidFill>
              <a:latin typeface="Microsoft YaHei" pitchFamily="34" charset="-122"/>
              <a:ea typeface="Microsoft YaHei" pitchFamily="34" charset="-122"/>
            </a:endParaRPr>
          </a:p>
          <a:p>
            <a:pPr eaLnBrk="1" hangingPunct="1">
              <a:lnSpc>
                <a:spcPct val="125000"/>
              </a:lnSpc>
            </a:pPr>
            <a:r>
              <a:rPr lang="zh-TW" altLang="en-US" sz="2100" b="1" dirty="0">
                <a:solidFill>
                  <a:srgbClr val="DD3644"/>
                </a:solidFill>
                <a:latin typeface="Microsoft YaHei" pitchFamily="34" charset="-122"/>
                <a:ea typeface="Microsoft YaHei" pitchFamily="34" charset="-122"/>
              </a:rPr>
              <a:t>猜 </a:t>
            </a:r>
            <a:r>
              <a:rPr lang="en-US" altLang="zh-TW" sz="2100" b="1" dirty="0">
                <a:solidFill>
                  <a:srgbClr val="DD3644"/>
                </a:solidFill>
                <a:latin typeface="Microsoft YaHei" pitchFamily="34" charset="-122"/>
                <a:ea typeface="Microsoft YaHei" pitchFamily="34" charset="-122"/>
              </a:rPr>
              <a:t>2017 </a:t>
            </a:r>
            <a:r>
              <a:rPr lang="zh-TW" altLang="en-US" sz="2100" b="1" dirty="0">
                <a:solidFill>
                  <a:srgbClr val="DD3644"/>
                </a:solidFill>
                <a:latin typeface="Microsoft YaHei" pitchFamily="34" charset="-122"/>
                <a:ea typeface="Microsoft YaHei" pitchFamily="34" charset="-122"/>
              </a:rPr>
              <a:t>年馬國人口數？</a:t>
            </a:r>
          </a:p>
        </p:txBody>
      </p:sp>
      <p:sp>
        <p:nvSpPr>
          <p:cNvPr id="23" name="矩形 22"/>
          <p:cNvSpPr/>
          <p:nvPr/>
        </p:nvSpPr>
        <p:spPr>
          <a:xfrm>
            <a:off x="244078" y="1090613"/>
            <a:ext cx="8653463" cy="222647"/>
          </a:xfrm>
          <a:prstGeom prst="rect">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9" name="剪去單一角落矩形 8"/>
          <p:cNvSpPr/>
          <p:nvPr/>
        </p:nvSpPr>
        <p:spPr>
          <a:xfrm flipV="1">
            <a:off x="244079" y="1090613"/>
            <a:ext cx="6098381" cy="450056"/>
          </a:xfrm>
          <a:prstGeom prst="snip1Rect">
            <a:avLst>
              <a:gd name="adj" fmla="val 50000"/>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7184" name="文本框 7"/>
          <p:cNvSpPr txBox="1">
            <a:spLocks noChangeArrowheads="1"/>
          </p:cNvSpPr>
          <p:nvPr/>
        </p:nvSpPr>
        <p:spPr bwMode="auto">
          <a:xfrm>
            <a:off x="284560" y="1178719"/>
            <a:ext cx="605790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90000"/>
              </a:lnSpc>
            </a:pPr>
            <a:r>
              <a:rPr lang="zh-CN" altLang="en-US" b="1">
                <a:solidFill>
                  <a:schemeClr val="bg1"/>
                </a:solidFill>
                <a:latin typeface="Microsoft YaHei" pitchFamily="34" charset="-122"/>
                <a:ea typeface="Microsoft YaHei" pitchFamily="34" charset="-122"/>
              </a:rPr>
              <a:t>鄰近國家如：馬來西亞等鄰國人口數顯示什麼警訊？ </a:t>
            </a:r>
          </a:p>
        </p:txBody>
      </p:sp>
      <p:grpSp>
        <p:nvGrpSpPr>
          <p:cNvPr id="7185" name="群組 34"/>
          <p:cNvGrpSpPr>
            <a:grpSpLocks/>
          </p:cNvGrpSpPr>
          <p:nvPr/>
        </p:nvGrpSpPr>
        <p:grpSpPr bwMode="auto">
          <a:xfrm>
            <a:off x="1468042" y="4648200"/>
            <a:ext cx="1412081" cy="1320404"/>
            <a:chOff x="8167786" y="4002949"/>
            <a:chExt cx="1881588" cy="1760437"/>
          </a:xfrm>
        </p:grpSpPr>
        <p:sp>
          <p:nvSpPr>
            <p:cNvPr id="36" name="文字方塊 35"/>
            <p:cNvSpPr txBox="1"/>
            <p:nvPr/>
          </p:nvSpPr>
          <p:spPr>
            <a:xfrm>
              <a:off x="8167786" y="4002949"/>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印尼</a:t>
              </a:r>
            </a:p>
          </p:txBody>
        </p:sp>
        <p:sp>
          <p:nvSpPr>
            <p:cNvPr id="7189" name="圖片 36"/>
            <p:cNvSpPr>
              <a:spLocks noChangeAspect="1"/>
            </p:cNvSpPr>
            <p:nvPr/>
          </p:nvSpPr>
          <p:spPr bwMode="auto">
            <a:xfrm>
              <a:off x="8681868" y="4170920"/>
              <a:ext cx="979200" cy="97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sp>
        <p:nvSpPr>
          <p:cNvPr id="7186" name="矩形 37"/>
          <p:cNvSpPr>
            <a:spLocks noChangeArrowheads="1"/>
          </p:cNvSpPr>
          <p:nvPr/>
        </p:nvSpPr>
        <p:spPr bwMode="auto">
          <a:xfrm>
            <a:off x="2557463" y="4817269"/>
            <a:ext cx="2018110"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r>
              <a:rPr lang="en-US" altLang="zh-TW" sz="1500">
                <a:latin typeface="Microsoft YaHei" pitchFamily="34" charset="-122"/>
                <a:ea typeface="Microsoft YaHei" pitchFamily="34" charset="-122"/>
              </a:rPr>
              <a:t>,</a:t>
            </a:r>
          </a:p>
          <a:p>
            <a:pPr eaLnBrk="1" hangingPunct="1">
              <a:lnSpc>
                <a:spcPct val="125000"/>
              </a:lnSpc>
            </a:pPr>
            <a:r>
              <a:rPr lang="zh-TW" altLang="en-US" sz="1500">
                <a:latin typeface="Microsoft YaHei" pitchFamily="34" charset="-122"/>
                <a:ea typeface="Microsoft YaHei" pitchFamily="34" charset="-122"/>
              </a:rPr>
              <a:t>總人口達到</a:t>
            </a:r>
            <a:r>
              <a:rPr lang="en-US" altLang="en-US" sz="1500">
                <a:solidFill>
                  <a:srgbClr val="DB675B"/>
                </a:solidFill>
                <a:latin typeface="Microsoft YaHei" pitchFamily="34" charset="-122"/>
                <a:ea typeface="Microsoft YaHei" pitchFamily="34" charset="-122"/>
              </a:rPr>
              <a:t>【</a:t>
            </a:r>
            <a:r>
              <a:rPr lang="en-US" altLang="zh-TW" sz="1500">
                <a:solidFill>
                  <a:srgbClr val="DB675B"/>
                </a:solidFill>
                <a:latin typeface="Microsoft YaHei" pitchFamily="34" charset="-122"/>
                <a:ea typeface="Microsoft YaHei" pitchFamily="34" charset="-122"/>
              </a:rPr>
              <a:t>    </a:t>
            </a:r>
            <a:r>
              <a:rPr lang="en-US" altLang="en-US"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萬</a:t>
            </a:r>
          </a:p>
        </p:txBody>
      </p:sp>
      <p:sp>
        <p:nvSpPr>
          <p:cNvPr id="39" name="矩形 38"/>
          <p:cNvSpPr/>
          <p:nvPr/>
        </p:nvSpPr>
        <p:spPr>
          <a:xfrm>
            <a:off x="244078" y="3017044"/>
            <a:ext cx="8653463" cy="2730104"/>
          </a:xfrm>
          <a:prstGeom prst="rect">
            <a:avLst/>
          </a:prstGeom>
          <a:solidFill>
            <a:schemeClr val="bg1">
              <a:lumMod val="75000"/>
              <a:alpha val="8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Tree>
    <p:extLst>
      <p:ext uri="{BB962C8B-B14F-4D97-AF65-F5344CB8AC3E}">
        <p14:creationId xmlns:p14="http://schemas.microsoft.com/office/powerpoint/2010/main" val="31812745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1" fill="hold" grpId="0" nodeType="clickEffect">
                                  <p:stCondLst>
                                    <p:cond delay="0"/>
                                  </p:stCondLst>
                                  <p:childTnLst>
                                    <p:animEffect transition="out" filter="wipe(up)">
                                      <p:cBhvr>
                                        <p:cTn id="6" dur="500"/>
                                        <p:tgtEl>
                                          <p:spTgt spid="39"/>
                                        </p:tgtEl>
                                      </p:cBhvr>
                                    </p:animEffect>
                                    <p:set>
                                      <p:cBhvr>
                                        <p:cTn id="7"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9BA163D0-01AF-4E40-98BF-62E20FBD0A6B}"/>
              </a:ext>
            </a:extLst>
          </p:cNvPr>
          <p:cNvSpPr>
            <a:spLocks noGrp="1"/>
          </p:cNvSpPr>
          <p:nvPr>
            <p:ph type="title"/>
          </p:nvPr>
        </p:nvSpPr>
        <p:spPr/>
        <p:txBody>
          <a:bodyPr/>
          <a:lstStyle/>
          <a:p>
            <a:r>
              <a:rPr kumimoji="1" lang="zh-TW" altLang="en-US" dirty="0" smtClean="0"/>
              <a:t>賢</a:t>
            </a:r>
            <a:r>
              <a:rPr kumimoji="1" lang="zh-TW" altLang="en-US" dirty="0"/>
              <a:t>北</a:t>
            </a:r>
            <a:r>
              <a:rPr kumimoji="1" lang="zh-CN" altLang="en-US" dirty="0" smtClean="0"/>
              <a:t>國小</a:t>
            </a:r>
            <a:endParaRPr kumimoji="1" lang="zh-TW" altLang="en-US" dirty="0"/>
          </a:p>
        </p:txBody>
      </p:sp>
      <p:sp>
        <p:nvSpPr>
          <p:cNvPr id="2" name="投影片編號版面配置區 1">
            <a:extLst>
              <a:ext uri="{FF2B5EF4-FFF2-40B4-BE49-F238E27FC236}">
                <a16:creationId xmlns:a16="http://schemas.microsoft.com/office/drawing/2014/main" id="{FB3FE98A-9675-E645-9951-F65F4D63271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598CAF7-0B11-4355-B351-D1350E429BEE}" type="slidenum">
              <a:rPr kumimoji="1" lang="zh-TW" altLang="en-US" sz="1200" b="0" i="0" u="none" strike="noStrike" kern="1200" cap="none" spc="0" normalizeH="0" baseline="0" noProof="0" smtClean="0">
                <a:ln>
                  <a:noFill/>
                </a:ln>
                <a:solidFill>
                  <a:srgbClr val="898989"/>
                </a:solidFill>
                <a:effectLst/>
                <a:uLnTx/>
                <a:uFillTx/>
                <a:latin typeface="Arial" pitchFamily="34"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1" lang="zh-TW" altLang="en-US" sz="1200" b="0" i="0" u="none" strike="noStrike" kern="1200" cap="none" spc="0" normalizeH="0" baseline="0" noProof="0">
              <a:ln>
                <a:noFill/>
              </a:ln>
              <a:solidFill>
                <a:srgbClr val="898989"/>
              </a:solidFill>
              <a:effectLst/>
              <a:uLnTx/>
              <a:uFillTx/>
              <a:latin typeface="Arial" pitchFamily="34" charset="0"/>
              <a:ea typeface="新細明體" pitchFamily="18" charset="-120"/>
              <a:cs typeface="+mn-cs"/>
            </a:endParaRPr>
          </a:p>
        </p:txBody>
      </p:sp>
      <p:sp>
        <p:nvSpPr>
          <p:cNvPr id="12" name="Rectangle 2"/>
          <p:cNvSpPr>
            <a:spLocks noChangeArrowheads="1"/>
          </p:cNvSpPr>
          <p:nvPr/>
        </p:nvSpPr>
        <p:spPr bwMode="auto">
          <a:xfrm>
            <a:off x="611560" y="1844824"/>
            <a:ext cx="829126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2800" b="1" i="0" u="none" strike="noStrike" cap="none" normalizeH="0" baseline="0" dirty="0" smtClean="0">
                <a:ln>
                  <a:noFill/>
                </a:ln>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一</a:t>
            </a:r>
            <a:r>
              <a:rPr kumimoji="0" lang="zh-TW" altLang="zh-TW" sz="2800" b="1" i="0" u="none" strike="noStrike" cap="none" normalizeH="0" baseline="0" dirty="0" smtClean="0">
                <a:ln>
                  <a:noFill/>
                </a:ln>
                <a:solidFill>
                  <a:srgbClr val="7030A0"/>
                </a:solidFill>
                <a:effectLst/>
                <a:latin typeface="新細明體" panose="02020500000000000000" pitchFamily="18" charset="-120"/>
                <a:ea typeface="新細明體" panose="02020500000000000000" pitchFamily="18" charset="-120"/>
                <a:cs typeface="Times New Roman" panose="02020603050405020304" pitchFamily="18" charset="0"/>
              </a:rPr>
              <a:t>、</a:t>
            </a:r>
            <a:r>
              <a:rPr kumimoji="0" lang="zh-TW" altLang="zh-TW" sz="2800" b="1" i="0" u="none" strike="noStrike" cap="none" normalizeH="0" baseline="0" dirty="0" smtClean="0">
                <a:ln>
                  <a:noFill/>
                </a:ln>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學校校訂課程規劃架構表</a:t>
            </a:r>
            <a:r>
              <a:rPr kumimoji="0" lang="en-US" altLang="zh-TW" sz="2800" b="1" i="0" u="none" strike="noStrike" cap="none" normalizeH="0" baseline="0" dirty="0" smtClean="0">
                <a:ln>
                  <a:noFill/>
                </a:ln>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2800" b="1" i="0" u="none" strike="noStrike" cap="none" normalizeH="0" baseline="0" dirty="0" smtClean="0">
                <a:ln>
                  <a:noFill/>
                </a:ln>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大系統</a:t>
            </a:r>
            <a:r>
              <a:rPr kumimoji="0" lang="en-US" altLang="zh-TW" sz="2800" b="1" i="0" u="none" strike="noStrike" cap="none" normalizeH="0" baseline="0" dirty="0" smtClean="0">
                <a:ln>
                  <a:noFill/>
                </a:ln>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a:t>
            </a:r>
            <a:endParaRPr kumimoji="0" lang="en-US" altLang="zh-TW"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a:t>
            </a:r>
            <a:r>
              <a:rPr kumimoji="0" lang="zh-TW" altLang="en-US" sz="28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校訂課程規劃目標：本校位於鹽水溪河畔，以鹽水溪為本校校本課程，希冀從跨領域課程之學習，讓賢北的孩子培養出各種能力，並進一步關懷鄉土環境，立足於此，放眼未來。</a:t>
            </a:r>
            <a:endParaRPr kumimoji="0" lang="zh-TW" alt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2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8498518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95C1E4ED-E28C-416C-9262-A413AB15A5F6}" type="slidenum">
              <a:rPr lang="zh-TW" altLang="en-US" smtClean="0"/>
              <a:pPr>
                <a:defRPr/>
              </a:pPr>
              <a:t>40</a:t>
            </a:fld>
            <a:endParaRPr lang="zh-TW" altLang="en-US"/>
          </a:p>
        </p:txBody>
      </p:sp>
      <p:graphicFrame>
        <p:nvGraphicFramePr>
          <p:cNvPr id="4" name="表格 3"/>
          <p:cNvGraphicFramePr>
            <a:graphicFrameLocks noGrp="1"/>
          </p:cNvGraphicFramePr>
          <p:nvPr>
            <p:extLst>
              <p:ext uri="{D42A27DB-BD31-4B8C-83A1-F6EECF244321}">
                <p14:modId xmlns:p14="http://schemas.microsoft.com/office/powerpoint/2010/main" val="1999763100"/>
              </p:ext>
            </p:extLst>
          </p:nvPr>
        </p:nvGraphicFramePr>
        <p:xfrm>
          <a:off x="457203" y="1412776"/>
          <a:ext cx="8229597" cy="4379658"/>
        </p:xfrm>
        <a:graphic>
          <a:graphicData uri="http://schemas.openxmlformats.org/drawingml/2006/table">
            <a:tbl>
              <a:tblPr firstRow="1" firstCol="1" bandRow="1">
                <a:tableStyleId>{5C22544A-7EE6-4342-B048-85BDC9FD1C3A}</a:tableStyleId>
              </a:tblPr>
              <a:tblGrid>
                <a:gridCol w="370381">
                  <a:extLst>
                    <a:ext uri="{9D8B030D-6E8A-4147-A177-3AD203B41FA5}">
                      <a16:colId xmlns:a16="http://schemas.microsoft.com/office/drawing/2014/main" val="361000943"/>
                    </a:ext>
                  </a:extLst>
                </a:gridCol>
                <a:gridCol w="288032">
                  <a:extLst>
                    <a:ext uri="{9D8B030D-6E8A-4147-A177-3AD203B41FA5}">
                      <a16:colId xmlns:a16="http://schemas.microsoft.com/office/drawing/2014/main" val="2510596447"/>
                    </a:ext>
                  </a:extLst>
                </a:gridCol>
                <a:gridCol w="1368152">
                  <a:extLst>
                    <a:ext uri="{9D8B030D-6E8A-4147-A177-3AD203B41FA5}">
                      <a16:colId xmlns:a16="http://schemas.microsoft.com/office/drawing/2014/main" val="3721713217"/>
                    </a:ext>
                  </a:extLst>
                </a:gridCol>
                <a:gridCol w="3018832">
                  <a:extLst>
                    <a:ext uri="{9D8B030D-6E8A-4147-A177-3AD203B41FA5}">
                      <a16:colId xmlns:a16="http://schemas.microsoft.com/office/drawing/2014/main" val="589246515"/>
                    </a:ext>
                  </a:extLst>
                </a:gridCol>
                <a:gridCol w="530700">
                  <a:extLst>
                    <a:ext uri="{9D8B030D-6E8A-4147-A177-3AD203B41FA5}">
                      <a16:colId xmlns:a16="http://schemas.microsoft.com/office/drawing/2014/main" val="2922001873"/>
                    </a:ext>
                  </a:extLst>
                </a:gridCol>
                <a:gridCol w="530700">
                  <a:extLst>
                    <a:ext uri="{9D8B030D-6E8A-4147-A177-3AD203B41FA5}">
                      <a16:colId xmlns:a16="http://schemas.microsoft.com/office/drawing/2014/main" val="299337743"/>
                    </a:ext>
                  </a:extLst>
                </a:gridCol>
                <a:gridCol w="530700">
                  <a:extLst>
                    <a:ext uri="{9D8B030D-6E8A-4147-A177-3AD203B41FA5}">
                      <a16:colId xmlns:a16="http://schemas.microsoft.com/office/drawing/2014/main" val="2354969873"/>
                    </a:ext>
                  </a:extLst>
                </a:gridCol>
                <a:gridCol w="530700">
                  <a:extLst>
                    <a:ext uri="{9D8B030D-6E8A-4147-A177-3AD203B41FA5}">
                      <a16:colId xmlns:a16="http://schemas.microsoft.com/office/drawing/2014/main" val="131514334"/>
                    </a:ext>
                  </a:extLst>
                </a:gridCol>
                <a:gridCol w="530700">
                  <a:extLst>
                    <a:ext uri="{9D8B030D-6E8A-4147-A177-3AD203B41FA5}">
                      <a16:colId xmlns:a16="http://schemas.microsoft.com/office/drawing/2014/main" val="1088423984"/>
                    </a:ext>
                  </a:extLst>
                </a:gridCol>
                <a:gridCol w="530700">
                  <a:extLst>
                    <a:ext uri="{9D8B030D-6E8A-4147-A177-3AD203B41FA5}">
                      <a16:colId xmlns:a16="http://schemas.microsoft.com/office/drawing/2014/main" val="1964022378"/>
                    </a:ext>
                  </a:extLst>
                </a:gridCol>
              </a:tblGrid>
              <a:tr h="317621">
                <a:tc rowSpan="9">
                  <a:txBody>
                    <a:bodyPr/>
                    <a:lstStyle/>
                    <a:p>
                      <a:pPr algn="ctr">
                        <a:spcAft>
                          <a:spcPts val="0"/>
                        </a:spcAft>
                      </a:pPr>
                      <a:r>
                        <a:rPr lang="zh-TW" sz="1200" kern="100" dirty="0">
                          <a:effectLst/>
                        </a:rPr>
                        <a:t>校</a:t>
                      </a:r>
                    </a:p>
                    <a:p>
                      <a:pPr algn="ctr">
                        <a:spcAft>
                          <a:spcPts val="0"/>
                        </a:spcAft>
                      </a:pPr>
                      <a:r>
                        <a:rPr lang="zh-TW" sz="1200" kern="100" dirty="0">
                          <a:effectLst/>
                        </a:rPr>
                        <a:t>訂</a:t>
                      </a:r>
                    </a:p>
                    <a:p>
                      <a:pPr algn="ctr">
                        <a:spcAft>
                          <a:spcPts val="0"/>
                        </a:spcAft>
                      </a:pPr>
                      <a:r>
                        <a:rPr lang="zh-TW" sz="1200" kern="100" dirty="0">
                          <a:effectLst/>
                        </a:rPr>
                        <a:t>課</a:t>
                      </a:r>
                    </a:p>
                    <a:p>
                      <a:pPr algn="ctr">
                        <a:spcAft>
                          <a:spcPts val="0"/>
                        </a:spcAft>
                      </a:pPr>
                      <a:r>
                        <a:rPr lang="zh-TW" sz="1200" kern="100" dirty="0">
                          <a:effectLst/>
                        </a:rPr>
                        <a:t>程</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rowSpan="9">
                  <a:txBody>
                    <a:bodyPr/>
                    <a:lstStyle/>
                    <a:p>
                      <a:pPr algn="ctr">
                        <a:spcAft>
                          <a:spcPts val="0"/>
                        </a:spcAft>
                      </a:pPr>
                      <a:r>
                        <a:rPr lang="zh-TW" sz="1200" kern="100">
                          <a:effectLst/>
                        </a:rPr>
                        <a:t>彈性學習課程</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rowSpan="2">
                  <a:txBody>
                    <a:bodyPr/>
                    <a:lstStyle/>
                    <a:p>
                      <a:pPr indent="152400" algn="ctr">
                        <a:spcAft>
                          <a:spcPts val="0"/>
                        </a:spcAft>
                      </a:pPr>
                      <a:r>
                        <a:rPr lang="zh-TW" sz="1200" kern="100">
                          <a:effectLst/>
                        </a:rPr>
                        <a:t>課程類型</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rowSpan="2">
                  <a:txBody>
                    <a:bodyPr/>
                    <a:lstStyle/>
                    <a:p>
                      <a:pPr marL="184150" indent="609600">
                        <a:spcAft>
                          <a:spcPts val="0"/>
                        </a:spcAft>
                      </a:pPr>
                      <a:r>
                        <a:rPr lang="zh-TW" sz="1200" kern="100">
                          <a:effectLst/>
                        </a:rPr>
                        <a:t>年級節數</a:t>
                      </a:r>
                    </a:p>
                    <a:p>
                      <a:pPr indent="152400">
                        <a:spcAft>
                          <a:spcPts val="0"/>
                        </a:spcAft>
                      </a:pPr>
                      <a:r>
                        <a:rPr lang="zh-TW" sz="1200" kern="100">
                          <a:effectLst/>
                        </a:rPr>
                        <a:t>課程名稱</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100" kern="100" dirty="0">
                          <a:effectLst/>
                        </a:rPr>
                        <a:t>1</a:t>
                      </a:r>
                      <a:r>
                        <a:rPr lang="zh-TW" sz="1100" kern="100" dirty="0">
                          <a:effectLst/>
                        </a:rPr>
                        <a:t>年級</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100" kern="100" dirty="0">
                          <a:effectLst/>
                        </a:rPr>
                        <a:t>2</a:t>
                      </a:r>
                      <a:r>
                        <a:rPr lang="zh-TW" sz="1100" kern="100" dirty="0">
                          <a:effectLst/>
                        </a:rPr>
                        <a:t>年級</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100" kern="100" dirty="0">
                          <a:effectLst/>
                        </a:rPr>
                        <a:t>3</a:t>
                      </a:r>
                      <a:r>
                        <a:rPr lang="zh-TW" sz="1100" kern="100" dirty="0">
                          <a:effectLst/>
                        </a:rPr>
                        <a:t>年級</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100" kern="100" dirty="0">
                          <a:effectLst/>
                        </a:rPr>
                        <a:t>4</a:t>
                      </a:r>
                      <a:r>
                        <a:rPr lang="zh-TW" sz="1100" kern="100" dirty="0">
                          <a:effectLst/>
                        </a:rPr>
                        <a:t>年級</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100" kern="100" dirty="0">
                          <a:effectLst/>
                        </a:rPr>
                        <a:t>5</a:t>
                      </a:r>
                      <a:r>
                        <a:rPr lang="zh-TW" sz="1100" kern="100" dirty="0">
                          <a:effectLst/>
                        </a:rPr>
                        <a:t>年級</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100" kern="100" dirty="0">
                          <a:effectLst/>
                        </a:rPr>
                        <a:t>6</a:t>
                      </a:r>
                      <a:r>
                        <a:rPr lang="zh-TW" sz="1100" kern="100" dirty="0">
                          <a:effectLst/>
                        </a:rPr>
                        <a:t>年級</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extLst>
                  <a:ext uri="{0D108BD9-81ED-4DB2-BD59-A6C34878D82A}">
                    <a16:rowId xmlns:a16="http://schemas.microsoft.com/office/drawing/2014/main" val="3536597141"/>
                  </a:ext>
                </a:extLst>
              </a:tr>
              <a:tr h="31762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200" kern="100">
                          <a:effectLst/>
                        </a:rPr>
                        <a:t>節數</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zh-TW" sz="1200" kern="100">
                          <a:effectLst/>
                        </a:rPr>
                        <a:t>節數</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zh-TW" sz="1200" kern="100">
                          <a:effectLst/>
                        </a:rPr>
                        <a:t>節數</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zh-TW" sz="1200" kern="100">
                          <a:effectLst/>
                        </a:rPr>
                        <a:t>節數</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zh-TW" sz="1200" kern="100">
                          <a:effectLst/>
                        </a:rPr>
                        <a:t>節數</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zh-TW" sz="1200" kern="100">
                          <a:effectLst/>
                        </a:rPr>
                        <a:t>節數</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extLst>
                  <a:ext uri="{0D108BD9-81ED-4DB2-BD59-A6C34878D82A}">
                    <a16:rowId xmlns:a16="http://schemas.microsoft.com/office/drawing/2014/main" val="498979555"/>
                  </a:ext>
                </a:extLst>
              </a:tr>
              <a:tr h="436831">
                <a:tc vMerge="1">
                  <a:txBody>
                    <a:bodyPr/>
                    <a:lstStyle/>
                    <a:p>
                      <a:endParaRPr lang="zh-TW" altLang="en-US"/>
                    </a:p>
                  </a:txBody>
                  <a:tcPr/>
                </a:tc>
                <a:tc vMerge="1">
                  <a:txBody>
                    <a:bodyPr/>
                    <a:lstStyle/>
                    <a:p>
                      <a:endParaRPr lang="zh-TW" altLang="en-US"/>
                    </a:p>
                  </a:txBody>
                  <a:tcPr/>
                </a:tc>
                <a:tc rowSpan="4">
                  <a:txBody>
                    <a:bodyPr/>
                    <a:lstStyle/>
                    <a:p>
                      <a:pPr algn="ctr">
                        <a:spcAft>
                          <a:spcPts val="0"/>
                        </a:spcAft>
                      </a:pPr>
                      <a:r>
                        <a:rPr lang="zh-TW" sz="1200" kern="100" dirty="0">
                          <a:effectLst/>
                        </a:rPr>
                        <a:t>統整性探究課程</a:t>
                      </a:r>
                    </a:p>
                    <a:p>
                      <a:pPr algn="ctr">
                        <a:spcAft>
                          <a:spcPts val="0"/>
                        </a:spcAft>
                      </a:pPr>
                      <a:r>
                        <a:rPr lang="zh-TW" sz="900" kern="100" dirty="0">
                          <a:effectLst/>
                        </a:rPr>
                        <a:t>主題</a:t>
                      </a:r>
                      <a:r>
                        <a:rPr lang="en-US" sz="900" kern="100" dirty="0">
                          <a:effectLst/>
                        </a:rPr>
                        <a:t>/</a:t>
                      </a:r>
                      <a:r>
                        <a:rPr lang="zh-TW" sz="900" kern="100" dirty="0">
                          <a:effectLst/>
                        </a:rPr>
                        <a:t>專題</a:t>
                      </a:r>
                      <a:r>
                        <a:rPr lang="en-US" sz="900" kern="100" dirty="0">
                          <a:effectLst/>
                        </a:rPr>
                        <a:t>/</a:t>
                      </a:r>
                      <a:r>
                        <a:rPr lang="zh-TW" sz="900" kern="100" dirty="0">
                          <a:effectLst/>
                        </a:rPr>
                        <a:t>議題</a:t>
                      </a:r>
                      <a:endParaRPr lang="zh-TW" sz="1200" kern="100" dirty="0">
                        <a:effectLst/>
                      </a:endParaRPr>
                    </a:p>
                    <a:p>
                      <a:pPr algn="ctr">
                        <a:spcAft>
                          <a:spcPts val="0"/>
                        </a:spcAft>
                      </a:pPr>
                      <a:r>
                        <a:rPr lang="en-US" sz="1000" kern="100" dirty="0">
                          <a:effectLst/>
                        </a:rPr>
                        <a:t>(</a:t>
                      </a:r>
                      <a:r>
                        <a:rPr lang="zh-TW" sz="1000" kern="100" dirty="0">
                          <a:effectLst/>
                        </a:rPr>
                        <a:t>自行增列</a:t>
                      </a:r>
                      <a:r>
                        <a:rPr lang="en-US" sz="1000" kern="100" dirty="0">
                          <a:effectLst/>
                        </a:rPr>
                        <a:t>)</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zh-TW" sz="2400" kern="0" dirty="0">
                          <a:effectLst/>
                        </a:rPr>
                        <a:t>溪遊嬉遊</a:t>
                      </a:r>
                      <a:r>
                        <a:rPr lang="en-US" sz="2400" kern="0" dirty="0">
                          <a:effectLst/>
                        </a:rPr>
                        <a:t>ABC</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800" kern="0" dirty="0">
                          <a:effectLst/>
                        </a:rPr>
                        <a:t>1</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800" kern="0">
                          <a:effectLst/>
                        </a:rPr>
                        <a:t>2</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800" kern="0">
                          <a:effectLst/>
                        </a:rPr>
                        <a:t>1</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800" kern="0">
                          <a:effectLst/>
                        </a:rPr>
                        <a:t>1</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800" kern="0">
                          <a:effectLst/>
                        </a:rPr>
                        <a:t>1</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800" kern="0">
                          <a:effectLst/>
                        </a:rPr>
                        <a:t>1</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extLst>
                  <a:ext uri="{0D108BD9-81ED-4DB2-BD59-A6C34878D82A}">
                    <a16:rowId xmlns:a16="http://schemas.microsoft.com/office/drawing/2014/main" val="2118387821"/>
                  </a:ext>
                </a:extLst>
              </a:tr>
              <a:tr h="45203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kern="0" dirty="0">
                          <a:effectLst/>
                        </a:rPr>
                        <a:t>溪遊取經好閱讀</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800" kern="0" dirty="0">
                          <a:effectLst/>
                        </a:rPr>
                        <a:t>1</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800" kern="100">
                          <a:effectLst/>
                        </a:rPr>
                        <a:t>0</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800" kern="0">
                          <a:effectLst/>
                        </a:rPr>
                        <a:t>1</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800" kern="0">
                          <a:effectLst/>
                        </a:rPr>
                        <a:t>1</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800" kern="0">
                          <a:effectLst/>
                        </a:rPr>
                        <a:t>1</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800" kern="0">
                          <a:effectLst/>
                        </a:rPr>
                        <a:t>1</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extLst>
                  <a:ext uri="{0D108BD9-81ED-4DB2-BD59-A6C34878D82A}">
                    <a16:rowId xmlns:a16="http://schemas.microsoft.com/office/drawing/2014/main" val="196745184"/>
                  </a:ext>
                </a:extLst>
              </a:tr>
              <a:tr h="43603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kern="0" dirty="0">
                          <a:effectLst/>
                        </a:rPr>
                        <a:t>溪遊創課智造</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800" kern="100" dirty="0">
                          <a:effectLst/>
                        </a:rPr>
                        <a:t> </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800" kern="100" dirty="0">
                          <a:effectLst/>
                        </a:rPr>
                        <a:t> </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800" kern="0">
                          <a:effectLst/>
                        </a:rPr>
                        <a:t>1</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800" kern="0">
                          <a:effectLst/>
                        </a:rPr>
                        <a:t>1</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800" kern="0">
                          <a:effectLst/>
                        </a:rPr>
                        <a:t>1</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800" kern="0">
                          <a:effectLst/>
                        </a:rPr>
                        <a:t>1</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extLst>
                  <a:ext uri="{0D108BD9-81ED-4DB2-BD59-A6C34878D82A}">
                    <a16:rowId xmlns:a16="http://schemas.microsoft.com/office/drawing/2014/main" val="330210291"/>
                  </a:ext>
                </a:extLst>
              </a:tr>
              <a:tr h="44899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kern="0" dirty="0">
                          <a:effectLst/>
                        </a:rPr>
                        <a:t>溪遊創思七十二變</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800" kern="100" dirty="0">
                          <a:effectLst/>
                        </a:rPr>
                        <a:t> </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800" kern="100" dirty="0">
                          <a:effectLst/>
                        </a:rPr>
                        <a:t> </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800" kern="100" dirty="0">
                          <a:effectLst/>
                        </a:rPr>
                        <a:t> </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800" kern="100" dirty="0">
                          <a:effectLst/>
                        </a:rPr>
                        <a:t> </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800" kern="0" dirty="0">
                          <a:effectLst/>
                        </a:rPr>
                        <a:t>2</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800" kern="0" dirty="0">
                          <a:effectLst/>
                        </a:rPr>
                        <a:t>1</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extLst>
                  <a:ext uri="{0D108BD9-81ED-4DB2-BD59-A6C34878D82A}">
                    <a16:rowId xmlns:a16="http://schemas.microsoft.com/office/drawing/2014/main" val="1976477421"/>
                  </a:ext>
                </a:extLst>
              </a:tr>
              <a:tr h="1335290">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200" kern="100">
                          <a:effectLst/>
                        </a:rPr>
                        <a:t>其他類課程</a:t>
                      </a:r>
                    </a:p>
                    <a:p>
                      <a:pPr algn="ctr">
                        <a:spcAft>
                          <a:spcPts val="0"/>
                        </a:spcAft>
                      </a:pPr>
                      <a:r>
                        <a:rPr lang="en-US" sz="1000" kern="100">
                          <a:effectLst/>
                        </a:rPr>
                        <a:t>(</a:t>
                      </a:r>
                      <a:r>
                        <a:rPr lang="zh-TW" sz="1000" kern="100">
                          <a:effectLst/>
                        </a:rPr>
                        <a:t>自行增列</a:t>
                      </a:r>
                      <a:r>
                        <a:rPr lang="en-US" sz="1000" kern="100">
                          <a:effectLst/>
                        </a:rPr>
                        <a:t>)</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marL="171450" lvl="0" indent="-171450" algn="l">
                        <a:spcAft>
                          <a:spcPts val="0"/>
                        </a:spcAft>
                        <a:buFont typeface="Arial" panose="020B0604020202020204" pitchFamily="34" charset="0"/>
                        <a:buChar char="•"/>
                      </a:pPr>
                      <a:r>
                        <a:rPr lang="zh-TW" altLang="en-US" sz="2400" kern="100" dirty="0" smtClean="0">
                          <a:effectLst/>
                        </a:rPr>
                        <a:t>重大議題</a:t>
                      </a:r>
                      <a:r>
                        <a:rPr lang="en-US" altLang="zh-TW" sz="2400" kern="100" dirty="0" smtClean="0">
                          <a:effectLst/>
                        </a:rPr>
                        <a:t>/</a:t>
                      </a:r>
                      <a:r>
                        <a:rPr lang="zh-TW" sz="2400" kern="100" dirty="0" smtClean="0">
                          <a:effectLst/>
                        </a:rPr>
                        <a:t>戶外教育</a:t>
                      </a:r>
                      <a:r>
                        <a:rPr lang="en-US" altLang="zh-TW" sz="2400" kern="100" dirty="0" smtClean="0">
                          <a:effectLst/>
                        </a:rPr>
                        <a:t>/</a:t>
                      </a:r>
                      <a:r>
                        <a:rPr lang="zh-TW" sz="2400" kern="100" dirty="0" smtClean="0">
                          <a:effectLst/>
                        </a:rPr>
                        <a:t>班</a:t>
                      </a:r>
                      <a:r>
                        <a:rPr lang="zh-TW" sz="2400" kern="100" dirty="0">
                          <a:effectLst/>
                        </a:rPr>
                        <a:t>際</a:t>
                      </a:r>
                      <a:r>
                        <a:rPr lang="zh-TW" sz="2400" kern="100" dirty="0" smtClean="0">
                          <a:effectLst/>
                        </a:rPr>
                        <a:t>交流</a:t>
                      </a:r>
                      <a:r>
                        <a:rPr lang="en-US" altLang="zh-TW" sz="2400" kern="100" dirty="0" smtClean="0">
                          <a:effectLst/>
                        </a:rPr>
                        <a:t>/</a:t>
                      </a:r>
                      <a:r>
                        <a:rPr lang="zh-TW" altLang="en-US" sz="2400" kern="100" dirty="0" smtClean="0">
                          <a:effectLst/>
                        </a:rPr>
                        <a:t>運動會</a:t>
                      </a:r>
                      <a:r>
                        <a:rPr lang="en-US" sz="2400" kern="100" dirty="0" smtClean="0">
                          <a:effectLst/>
                        </a:rPr>
                        <a:t> </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800" kern="0" dirty="0" smtClean="0">
                          <a:effectLst/>
                        </a:rPr>
                        <a:t>1</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800" kern="0" dirty="0" smtClean="0">
                          <a:effectLst/>
                        </a:rPr>
                        <a:t>1</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800" kern="0" dirty="0" smtClean="0">
                          <a:effectLst/>
                        </a:rPr>
                        <a:t>1</a:t>
                      </a:r>
                      <a:r>
                        <a:rPr lang="en-US" sz="1800" kern="100" dirty="0">
                          <a:effectLst/>
                        </a:rPr>
                        <a:t> </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800" kern="0" dirty="0" smtClean="0">
                          <a:effectLst/>
                        </a:rPr>
                        <a:t>1</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800" kern="0" dirty="0" smtClean="0">
                          <a:effectLst/>
                        </a:rPr>
                        <a:t>1</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800" kern="0" dirty="0" smtClean="0">
                          <a:effectLst/>
                        </a:rPr>
                        <a:t>2</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extLst>
                  <a:ext uri="{0D108BD9-81ED-4DB2-BD59-A6C34878D82A}">
                    <a16:rowId xmlns:a16="http://schemas.microsoft.com/office/drawing/2014/main" val="2264083660"/>
                  </a:ext>
                </a:extLst>
              </a:tr>
              <a:tr h="317621">
                <a:tc vMerge="1">
                  <a:txBody>
                    <a:bodyPr/>
                    <a:lstStyle/>
                    <a:p>
                      <a:endParaRPr lang="zh-TW" altLang="en-US"/>
                    </a:p>
                  </a:txBody>
                  <a:tcPr/>
                </a:tc>
                <a:tc vMerge="1">
                  <a:txBody>
                    <a:bodyPr/>
                    <a:lstStyle/>
                    <a:p>
                      <a:endParaRPr lang="zh-TW" altLang="en-US"/>
                    </a:p>
                  </a:txBody>
                  <a:tcPr/>
                </a:tc>
                <a:tc gridSpan="2">
                  <a:txBody>
                    <a:bodyPr/>
                    <a:lstStyle/>
                    <a:p>
                      <a:pPr>
                        <a:spcAft>
                          <a:spcPts val="0"/>
                        </a:spcAft>
                      </a:pPr>
                      <a:r>
                        <a:rPr lang="zh-TW" sz="1200" kern="100">
                          <a:effectLst/>
                        </a:rPr>
                        <a:t>學校實際彈性學習總節數</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hMerge="1">
                  <a:txBody>
                    <a:bodyPr/>
                    <a:lstStyle/>
                    <a:p>
                      <a:endParaRPr lang="zh-TW" altLang="en-US"/>
                    </a:p>
                  </a:txBody>
                  <a:tcPr/>
                </a:tc>
                <a:tc>
                  <a:txBody>
                    <a:bodyPr/>
                    <a:lstStyle/>
                    <a:p>
                      <a:pPr algn="ctr">
                        <a:spcAft>
                          <a:spcPts val="0"/>
                        </a:spcAft>
                      </a:pPr>
                      <a:r>
                        <a:rPr lang="en-US" sz="1800" kern="100" dirty="0">
                          <a:effectLst/>
                        </a:rPr>
                        <a:t>3</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800" kern="100" dirty="0">
                          <a:effectLst/>
                        </a:rPr>
                        <a:t>3</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800" kern="100" dirty="0">
                          <a:effectLst/>
                        </a:rPr>
                        <a:t>4</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800" kern="100" dirty="0">
                          <a:effectLst/>
                        </a:rPr>
                        <a:t>4</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800" kern="100" dirty="0">
                          <a:effectLst/>
                        </a:rPr>
                        <a:t>6</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800" kern="100">
                          <a:effectLst/>
                        </a:rPr>
                        <a:t>6</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extLst>
                  <a:ext uri="{0D108BD9-81ED-4DB2-BD59-A6C34878D82A}">
                    <a16:rowId xmlns:a16="http://schemas.microsoft.com/office/drawing/2014/main" val="1910776268"/>
                  </a:ext>
                </a:extLst>
              </a:tr>
              <a:tr h="317621">
                <a:tc vMerge="1">
                  <a:txBody>
                    <a:bodyPr/>
                    <a:lstStyle/>
                    <a:p>
                      <a:endParaRPr lang="zh-TW" altLang="en-US"/>
                    </a:p>
                  </a:txBody>
                  <a:tcPr/>
                </a:tc>
                <a:tc vMerge="1">
                  <a:txBody>
                    <a:bodyPr/>
                    <a:lstStyle/>
                    <a:p>
                      <a:endParaRPr lang="zh-TW" altLang="en-US"/>
                    </a:p>
                  </a:txBody>
                  <a:tcPr/>
                </a:tc>
                <a:tc gridSpan="2">
                  <a:txBody>
                    <a:bodyPr/>
                    <a:lstStyle/>
                    <a:p>
                      <a:pPr>
                        <a:spcAft>
                          <a:spcPts val="0"/>
                        </a:spcAft>
                      </a:pPr>
                      <a:r>
                        <a:rPr lang="zh-TW" sz="1200" kern="100">
                          <a:effectLst/>
                        </a:rPr>
                        <a:t>課綱規範彈性學習節數</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hMerge="1">
                  <a:txBody>
                    <a:bodyPr/>
                    <a:lstStyle/>
                    <a:p>
                      <a:endParaRPr lang="zh-TW" altLang="en-US"/>
                    </a:p>
                  </a:txBody>
                  <a:tcPr/>
                </a:tc>
                <a:tc>
                  <a:txBody>
                    <a:bodyPr/>
                    <a:lstStyle/>
                    <a:p>
                      <a:pPr algn="ctr">
                        <a:spcAft>
                          <a:spcPts val="0"/>
                        </a:spcAft>
                      </a:pPr>
                      <a:r>
                        <a:rPr lang="en-US" sz="1800" kern="100">
                          <a:effectLst/>
                        </a:rPr>
                        <a:t>2-4</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800" kern="100">
                          <a:effectLst/>
                        </a:rPr>
                        <a:t>2-4</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800" kern="100">
                          <a:effectLst/>
                        </a:rPr>
                        <a:t>3-6</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800" kern="100">
                          <a:effectLst/>
                        </a:rPr>
                        <a:t>3-6</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800" kern="100" dirty="0">
                          <a:effectLst/>
                        </a:rPr>
                        <a:t>4-7</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tc>
                  <a:txBody>
                    <a:bodyPr/>
                    <a:lstStyle/>
                    <a:p>
                      <a:pPr algn="ctr">
                        <a:spcAft>
                          <a:spcPts val="0"/>
                        </a:spcAft>
                      </a:pPr>
                      <a:r>
                        <a:rPr lang="en-US" sz="1800" kern="100" dirty="0">
                          <a:effectLst/>
                        </a:rPr>
                        <a:t>4-7</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7430" marR="67430" marT="0" marB="0" anchor="ctr"/>
                </a:tc>
                <a:extLst>
                  <a:ext uri="{0D108BD9-81ED-4DB2-BD59-A6C34878D82A}">
                    <a16:rowId xmlns:a16="http://schemas.microsoft.com/office/drawing/2014/main" val="642191320"/>
                  </a:ext>
                </a:extLst>
              </a:tr>
            </a:tbl>
          </a:graphicData>
        </a:graphic>
      </p:graphicFrame>
      <p:sp>
        <p:nvSpPr>
          <p:cNvPr id="5" name="圓角矩形 4"/>
          <p:cNvSpPr/>
          <p:nvPr/>
        </p:nvSpPr>
        <p:spPr>
          <a:xfrm>
            <a:off x="2555776" y="2060848"/>
            <a:ext cx="6131024" cy="432048"/>
          </a:xfrm>
          <a:prstGeom prst="roundRect">
            <a:avLst/>
          </a:prstGeom>
          <a:noFill/>
          <a:ln w="57150" cap="rnd">
            <a:solidFill>
              <a:srgbClr val="C00000"/>
            </a:solidFill>
          </a:ln>
        </p:spPr>
        <p:txBody>
          <a:bodyPr rtlCol="0" anchor="ctr"/>
          <a:lstStyle/>
          <a:p>
            <a:pPr algn="ctr"/>
            <a:endParaRPr lang="zh-TW" altLang="en-US"/>
          </a:p>
        </p:txBody>
      </p:sp>
      <p:sp>
        <p:nvSpPr>
          <p:cNvPr id="6" name="圓角矩形 5"/>
          <p:cNvSpPr/>
          <p:nvPr/>
        </p:nvSpPr>
        <p:spPr>
          <a:xfrm>
            <a:off x="2555776" y="2924944"/>
            <a:ext cx="6131024" cy="432048"/>
          </a:xfrm>
          <a:prstGeom prst="roundRect">
            <a:avLst/>
          </a:prstGeom>
          <a:noFill/>
          <a:ln w="57150" cap="rnd">
            <a:solidFill>
              <a:srgbClr val="C00000"/>
            </a:solidFill>
          </a:ln>
        </p:spPr>
        <p:txBody>
          <a:bodyPr rtlCol="0" anchor="ctr"/>
          <a:lstStyle/>
          <a:p>
            <a:pPr algn="ctr"/>
            <a:endParaRPr lang="zh-TW" altLang="en-US"/>
          </a:p>
        </p:txBody>
      </p:sp>
    </p:spTree>
    <p:extLst>
      <p:ext uri="{BB962C8B-B14F-4D97-AF65-F5344CB8AC3E}">
        <p14:creationId xmlns:p14="http://schemas.microsoft.com/office/powerpoint/2010/main" val="287723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圓角矩形 1"/>
          <p:cNvSpPr/>
          <p:nvPr/>
        </p:nvSpPr>
        <p:spPr>
          <a:xfrm>
            <a:off x="1187624" y="4653028"/>
            <a:ext cx="3881840" cy="599829"/>
          </a:xfrm>
          <a:prstGeom prst="roundRect">
            <a:avLst/>
          </a:prstGeom>
          <a:solidFill>
            <a:srgbClr val="E3F2FD"/>
          </a:solidFill>
          <a:ln w="38100" cap="rnd">
            <a:noFill/>
          </a:ln>
        </p:spPr>
        <p:txBody>
          <a:bodyPr rtlCol="0" anchor="ctr"/>
          <a:lstStyle/>
          <a:p>
            <a:pPr algn="ctr"/>
            <a:endParaRPr lang="zh-TW" altLang="en-US"/>
          </a:p>
        </p:txBody>
      </p:sp>
      <p:sp>
        <p:nvSpPr>
          <p:cNvPr id="184" name="圓角矩形 183"/>
          <p:cNvSpPr/>
          <p:nvPr/>
        </p:nvSpPr>
        <p:spPr>
          <a:xfrm>
            <a:off x="0" y="0"/>
            <a:ext cx="9144000" cy="1730525"/>
          </a:xfrm>
          <a:prstGeom prst="roundRect">
            <a:avLst>
              <a:gd name="adj" fmla="val 0"/>
            </a:avLst>
          </a:prstGeom>
          <a:solidFill>
            <a:srgbClr val="1976D2"/>
          </a:solidFill>
          <a:effectLst>
            <a:outerShdw blurRad="50800" dist="38100" dir="5400000" algn="t" rotWithShape="0">
              <a:prstClr val="black">
                <a:alpha val="10000"/>
              </a:prstClr>
            </a:outerShdw>
          </a:effectLst>
        </p:spPr>
        <p:txBody>
          <a:bodyPr wrap="square" rtlCol="0" anchor="ctr">
            <a:spAutoFit/>
          </a:bodyPr>
          <a:lstStyle/>
          <a:p>
            <a:pPr algn="ctr"/>
            <a:endParaRPr lang="zh-TW" altLang="en-US" sz="2400">
              <a:solidFill>
                <a:srgbClr val="9C27B0"/>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6781791" y="433819"/>
            <a:ext cx="2398721" cy="1015663"/>
          </a:xfrm>
          <a:prstGeom prst="rect">
            <a:avLst/>
          </a:prstGeom>
          <a:noFill/>
        </p:spPr>
        <p:txBody>
          <a:bodyPr wrap="square" rtlCol="0">
            <a:spAutoFit/>
          </a:bodyPr>
          <a:lstStyle/>
          <a:p>
            <a:r>
              <a:rPr lang="zh-TW" altLang="en-US" sz="6000" b="1" smtClean="0">
                <a:solidFill>
                  <a:schemeClr val="bg1"/>
                </a:solidFill>
                <a:latin typeface="微軟正黑體" panose="020B0604030504040204" pitchFamily="34" charset="-120"/>
                <a:ea typeface="微軟正黑體" panose="020B0604030504040204" pitchFamily="34" charset="-120"/>
              </a:rPr>
              <a:t>目錄</a:t>
            </a:r>
            <a:endParaRPr lang="zh-TW" altLang="en-US" sz="6000" b="1">
              <a:solidFill>
                <a:schemeClr val="bg1"/>
              </a:solidFill>
              <a:latin typeface="微軟正黑體" panose="020B0604030504040204" pitchFamily="34" charset="-120"/>
              <a:ea typeface="微軟正黑體" panose="020B0604030504040204" pitchFamily="34" charset="-120"/>
            </a:endParaRPr>
          </a:p>
        </p:txBody>
      </p:sp>
      <p:sp>
        <p:nvSpPr>
          <p:cNvPr id="34" name="矩形 33"/>
          <p:cNvSpPr/>
          <p:nvPr/>
        </p:nvSpPr>
        <p:spPr>
          <a:xfrm>
            <a:off x="6485222" y="602725"/>
            <a:ext cx="202295" cy="663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5" name="文字方塊 24"/>
          <p:cNvSpPr txBox="1"/>
          <p:nvPr/>
        </p:nvSpPr>
        <p:spPr>
          <a:xfrm>
            <a:off x="1293955" y="3374246"/>
            <a:ext cx="3994303"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貳、新課</a:t>
            </a:r>
            <a:r>
              <a:rPr lang="zh-TW" altLang="en-US" sz="2800" b="1">
                <a:latin typeface="微軟正黑體" panose="020B0604030504040204" pitchFamily="34" charset="-120"/>
                <a:ea typeface="微軟正黑體" panose="020B0604030504040204" pitchFamily="34" charset="-120"/>
              </a:rPr>
              <a:t>綱</a:t>
            </a:r>
            <a:r>
              <a:rPr lang="zh-TW" altLang="en-US" sz="2800" b="1" smtClean="0">
                <a:latin typeface="微軟正黑體" panose="020B0604030504040204" pitchFamily="34" charset="-120"/>
                <a:ea typeface="微軟正黑體" panose="020B0604030504040204" pitchFamily="34" charset="-120"/>
              </a:rPr>
              <a:t>的研</a:t>
            </a:r>
            <a:r>
              <a:rPr lang="zh-TW" altLang="en-US" sz="2800" b="1" dirty="0">
                <a:latin typeface="微軟正黑體" panose="020B0604030504040204" pitchFamily="34" charset="-120"/>
                <a:ea typeface="微軟正黑體" panose="020B0604030504040204" pitchFamily="34" charset="-120"/>
              </a:rPr>
              <a:t>修歷程</a:t>
            </a:r>
          </a:p>
        </p:txBody>
      </p:sp>
      <p:sp>
        <p:nvSpPr>
          <p:cNvPr id="26" name="文字方塊 25"/>
          <p:cNvSpPr txBox="1"/>
          <p:nvPr/>
        </p:nvSpPr>
        <p:spPr>
          <a:xfrm>
            <a:off x="1266224" y="4040021"/>
            <a:ext cx="4008714"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參、新課</a:t>
            </a:r>
            <a:r>
              <a:rPr lang="zh-TW" altLang="en-US" sz="2800" b="1">
                <a:latin typeface="微軟正黑體" panose="020B0604030504040204" pitchFamily="34" charset="-120"/>
                <a:ea typeface="微軟正黑體" panose="020B0604030504040204" pitchFamily="34" charset="-120"/>
              </a:rPr>
              <a:t>綱</a:t>
            </a:r>
            <a:r>
              <a:rPr lang="zh-TW" altLang="en-US" sz="2800" b="1" smtClean="0">
                <a:latin typeface="微軟正黑體" panose="020B0604030504040204" pitchFamily="34" charset="-120"/>
                <a:ea typeface="微軟正黑體" panose="020B0604030504040204" pitchFamily="34" charset="-120"/>
              </a:rPr>
              <a:t>的重要</a:t>
            </a:r>
            <a:r>
              <a:rPr lang="zh-TW" altLang="en-US" sz="2800" b="1" dirty="0">
                <a:latin typeface="微軟正黑體" panose="020B0604030504040204" pitchFamily="34" charset="-120"/>
                <a:ea typeface="微軟正黑體" panose="020B0604030504040204" pitchFamily="34" charset="-120"/>
              </a:rPr>
              <a:t>內涵</a:t>
            </a:r>
          </a:p>
        </p:txBody>
      </p:sp>
      <p:sp>
        <p:nvSpPr>
          <p:cNvPr id="32" name="文字方塊 31"/>
          <p:cNvSpPr txBox="1"/>
          <p:nvPr/>
        </p:nvSpPr>
        <p:spPr>
          <a:xfrm>
            <a:off x="1293955" y="2735503"/>
            <a:ext cx="3743005"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壹、新課</a:t>
            </a:r>
            <a:r>
              <a:rPr lang="zh-TW" altLang="en-US" sz="2800" b="1">
                <a:latin typeface="微軟正黑體" panose="020B0604030504040204" pitchFamily="34" charset="-120"/>
                <a:ea typeface="微軟正黑體" panose="020B0604030504040204" pitchFamily="34" charset="-120"/>
              </a:rPr>
              <a:t>綱</a:t>
            </a:r>
            <a:r>
              <a:rPr lang="zh-TW" altLang="en-US" sz="2800" b="1" smtClean="0">
                <a:latin typeface="微軟正黑體" panose="020B0604030504040204" pitchFamily="34" charset="-120"/>
                <a:ea typeface="微軟正黑體" panose="020B0604030504040204" pitchFamily="34" charset="-120"/>
              </a:rPr>
              <a:t>的研</a:t>
            </a:r>
            <a:r>
              <a:rPr lang="zh-TW" altLang="en-US" sz="2800" b="1" dirty="0">
                <a:latin typeface="微軟正黑體" panose="020B0604030504040204" pitchFamily="34" charset="-120"/>
                <a:ea typeface="微軟正黑體" panose="020B0604030504040204" pitchFamily="34" charset="-120"/>
              </a:rPr>
              <a:t>修背景</a:t>
            </a:r>
          </a:p>
        </p:txBody>
      </p:sp>
      <p:sp>
        <p:nvSpPr>
          <p:cNvPr id="6" name="矩形 5"/>
          <p:cNvSpPr/>
          <p:nvPr/>
        </p:nvSpPr>
        <p:spPr>
          <a:xfrm>
            <a:off x="2771800" y="542787"/>
            <a:ext cx="3523481" cy="830997"/>
          </a:xfrm>
          <a:prstGeom prst="rect">
            <a:avLst/>
          </a:prstGeom>
        </p:spPr>
        <p:txBody>
          <a:bodyPr wrap="square">
            <a:spAutoFit/>
          </a:bodyPr>
          <a:lstStyle/>
          <a:p>
            <a:pPr algn="r"/>
            <a:r>
              <a:rPr lang="zh-TW" altLang="en-US" sz="2400" b="1">
                <a:solidFill>
                  <a:schemeClr val="bg1"/>
                </a:solidFill>
                <a:latin typeface="微軟正黑體" panose="020B0604030504040204" pitchFamily="34" charset="-120"/>
                <a:ea typeface="微軟正黑體" panose="020B0604030504040204" pitchFamily="34" charset="-120"/>
              </a:rPr>
              <a:t>十二年國民基本教育</a:t>
            </a:r>
          </a:p>
          <a:p>
            <a:pPr algn="r"/>
            <a:r>
              <a:rPr lang="zh-TW" altLang="en-US" sz="2400" b="1">
                <a:solidFill>
                  <a:schemeClr val="bg1"/>
                </a:solidFill>
                <a:latin typeface="微軟正黑體" panose="020B0604030504040204" pitchFamily="34" charset="-120"/>
                <a:ea typeface="微軟正黑體" panose="020B0604030504040204" pitchFamily="34" charset="-120"/>
              </a:rPr>
              <a:t>課程綱要總綱宣講</a:t>
            </a:r>
          </a:p>
        </p:txBody>
      </p:sp>
      <p:grpSp>
        <p:nvGrpSpPr>
          <p:cNvPr id="3" name="群組 2"/>
          <p:cNvGrpSpPr/>
          <p:nvPr/>
        </p:nvGrpSpPr>
        <p:grpSpPr>
          <a:xfrm>
            <a:off x="6677128" y="4645539"/>
            <a:ext cx="1155281" cy="1455354"/>
            <a:chOff x="5824492" y="2760936"/>
            <a:chExt cx="2627381" cy="3309818"/>
          </a:xfrm>
        </p:grpSpPr>
        <p:grpSp>
          <p:nvGrpSpPr>
            <p:cNvPr id="39" name="群組 38"/>
            <p:cNvGrpSpPr/>
            <p:nvPr/>
          </p:nvGrpSpPr>
          <p:grpSpPr>
            <a:xfrm>
              <a:off x="5824492" y="2760936"/>
              <a:ext cx="2627381" cy="1690147"/>
              <a:chOff x="5771788" y="3043525"/>
              <a:chExt cx="514470" cy="294608"/>
            </a:xfrm>
            <a:solidFill>
              <a:srgbClr val="64B5F6"/>
            </a:solidFill>
            <a:effectLst>
              <a:outerShdw blurRad="50800" dist="38100" dir="5400000" algn="t" rotWithShape="0">
                <a:prstClr val="black">
                  <a:alpha val="20000"/>
                </a:prstClr>
              </a:outerShdw>
            </a:effectLst>
          </p:grpSpPr>
          <p:grpSp>
            <p:nvGrpSpPr>
              <p:cNvPr id="42" name="群組 41"/>
              <p:cNvGrpSpPr/>
              <p:nvPr/>
            </p:nvGrpSpPr>
            <p:grpSpPr>
              <a:xfrm>
                <a:off x="5771788" y="3043525"/>
                <a:ext cx="514470" cy="294608"/>
                <a:chOff x="1475656" y="2780928"/>
                <a:chExt cx="6248400" cy="3578101"/>
              </a:xfrm>
              <a:grpFill/>
            </p:grpSpPr>
            <p:sp>
              <p:nvSpPr>
                <p:cNvPr id="51" name="手繪多邊形 50"/>
                <p:cNvSpPr/>
                <p:nvPr/>
              </p:nvSpPr>
              <p:spPr>
                <a:xfrm>
                  <a:off x="1475656" y="2781301"/>
                  <a:ext cx="6248400" cy="3577728"/>
                </a:xfrm>
                <a:custGeom>
                  <a:avLst/>
                  <a:gdLst>
                    <a:gd name="connsiteX0" fmla="*/ 279400 w 6400800"/>
                    <a:gd name="connsiteY0" fmla="*/ 0 h 3581400"/>
                    <a:gd name="connsiteX1" fmla="*/ 38100 w 6400800"/>
                    <a:gd name="connsiteY1" fmla="*/ 317500 h 3581400"/>
                    <a:gd name="connsiteX2" fmla="*/ 0 w 6400800"/>
                    <a:gd name="connsiteY2" fmla="*/ 3238500 h 3581400"/>
                    <a:gd name="connsiteX3" fmla="*/ 2921000 w 6400800"/>
                    <a:gd name="connsiteY3" fmla="*/ 3581400 h 3581400"/>
                    <a:gd name="connsiteX4" fmla="*/ 3492500 w 6400800"/>
                    <a:gd name="connsiteY4" fmla="*/ 3568700 h 3581400"/>
                    <a:gd name="connsiteX5" fmla="*/ 6400800 w 6400800"/>
                    <a:gd name="connsiteY5" fmla="*/ 3251200 h 3581400"/>
                    <a:gd name="connsiteX6" fmla="*/ 6400800 w 6400800"/>
                    <a:gd name="connsiteY6" fmla="*/ 368300 h 3581400"/>
                    <a:gd name="connsiteX7" fmla="*/ 6045200 w 6400800"/>
                    <a:gd name="connsiteY7" fmla="*/ 25400 h 3581400"/>
                    <a:gd name="connsiteX8" fmla="*/ 3759200 w 6400800"/>
                    <a:gd name="connsiteY8" fmla="*/ 647700 h 3581400"/>
                    <a:gd name="connsiteX9" fmla="*/ 825500 w 6400800"/>
                    <a:gd name="connsiteY9" fmla="*/ 469900 h 3581400"/>
                    <a:gd name="connsiteX10" fmla="*/ 279400 w 6400800"/>
                    <a:gd name="connsiteY10" fmla="*/ 0 h 3581400"/>
                    <a:gd name="connsiteX0" fmla="*/ 279400 w 6400800"/>
                    <a:gd name="connsiteY0" fmla="*/ 0 h 3635119"/>
                    <a:gd name="connsiteX1" fmla="*/ 38100 w 6400800"/>
                    <a:gd name="connsiteY1" fmla="*/ 317500 h 3635119"/>
                    <a:gd name="connsiteX2" fmla="*/ 0 w 6400800"/>
                    <a:gd name="connsiteY2" fmla="*/ 3238500 h 3635119"/>
                    <a:gd name="connsiteX3" fmla="*/ 2921000 w 6400800"/>
                    <a:gd name="connsiteY3" fmla="*/ 3581400 h 3635119"/>
                    <a:gd name="connsiteX4" fmla="*/ 3492500 w 6400800"/>
                    <a:gd name="connsiteY4" fmla="*/ 3568700 h 3635119"/>
                    <a:gd name="connsiteX5" fmla="*/ 6400800 w 6400800"/>
                    <a:gd name="connsiteY5" fmla="*/ 3251200 h 3635119"/>
                    <a:gd name="connsiteX6" fmla="*/ 6400800 w 6400800"/>
                    <a:gd name="connsiteY6" fmla="*/ 368300 h 3635119"/>
                    <a:gd name="connsiteX7" fmla="*/ 6045200 w 6400800"/>
                    <a:gd name="connsiteY7" fmla="*/ 25400 h 3635119"/>
                    <a:gd name="connsiteX8" fmla="*/ 3759200 w 6400800"/>
                    <a:gd name="connsiteY8" fmla="*/ 647700 h 3635119"/>
                    <a:gd name="connsiteX9" fmla="*/ 825500 w 6400800"/>
                    <a:gd name="connsiteY9" fmla="*/ 469900 h 3635119"/>
                    <a:gd name="connsiteX10" fmla="*/ 279400 w 6400800"/>
                    <a:gd name="connsiteY10" fmla="*/ 0 h 3635119"/>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759200 w 6400800"/>
                    <a:gd name="connsiteY8" fmla="*/ 6477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3246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324600"/>
                    <a:gd name="connsiteY0" fmla="*/ 0 h 3656926"/>
                    <a:gd name="connsiteX1" fmla="*/ 38100 w 6324600"/>
                    <a:gd name="connsiteY1" fmla="*/ 317500 h 3656926"/>
                    <a:gd name="connsiteX2" fmla="*/ 0 w 6324600"/>
                    <a:gd name="connsiteY2" fmla="*/ 3238500 h 3656926"/>
                    <a:gd name="connsiteX3" fmla="*/ 2921000 w 6324600"/>
                    <a:gd name="connsiteY3" fmla="*/ 3581400 h 3656926"/>
                    <a:gd name="connsiteX4" fmla="*/ 3492500 w 6324600"/>
                    <a:gd name="connsiteY4" fmla="*/ 3568700 h 3656926"/>
                    <a:gd name="connsiteX5" fmla="*/ 6299200 w 6324600"/>
                    <a:gd name="connsiteY5" fmla="*/ 3251200 h 3656926"/>
                    <a:gd name="connsiteX6" fmla="*/ 6324600 w 6324600"/>
                    <a:gd name="connsiteY6" fmla="*/ 368300 h 3656926"/>
                    <a:gd name="connsiteX7" fmla="*/ 6045200 w 6324600"/>
                    <a:gd name="connsiteY7" fmla="*/ 25400 h 3656926"/>
                    <a:gd name="connsiteX8" fmla="*/ 3390900 w 6324600"/>
                    <a:gd name="connsiteY8" fmla="*/ 292100 h 3656926"/>
                    <a:gd name="connsiteX9" fmla="*/ 863600 w 6324600"/>
                    <a:gd name="connsiteY9" fmla="*/ 177800 h 3656926"/>
                    <a:gd name="connsiteX10" fmla="*/ 279400 w 6324600"/>
                    <a:gd name="connsiteY10" fmla="*/ 0 h 3656926"/>
                    <a:gd name="connsiteX0" fmla="*/ 279400 w 6324600"/>
                    <a:gd name="connsiteY0" fmla="*/ 0 h 3619086"/>
                    <a:gd name="connsiteX1" fmla="*/ 38100 w 6324600"/>
                    <a:gd name="connsiteY1" fmla="*/ 317500 h 3619086"/>
                    <a:gd name="connsiteX2" fmla="*/ 0 w 6324600"/>
                    <a:gd name="connsiteY2" fmla="*/ 3238500 h 3619086"/>
                    <a:gd name="connsiteX3" fmla="*/ 2921000 w 6324600"/>
                    <a:gd name="connsiteY3" fmla="*/ 3581400 h 3619086"/>
                    <a:gd name="connsiteX4" fmla="*/ 3543300 w 6324600"/>
                    <a:gd name="connsiteY4" fmla="*/ 3479800 h 3619086"/>
                    <a:gd name="connsiteX5" fmla="*/ 6299200 w 6324600"/>
                    <a:gd name="connsiteY5" fmla="*/ 3251200 h 3619086"/>
                    <a:gd name="connsiteX6" fmla="*/ 6324600 w 6324600"/>
                    <a:gd name="connsiteY6" fmla="*/ 368300 h 3619086"/>
                    <a:gd name="connsiteX7" fmla="*/ 6045200 w 6324600"/>
                    <a:gd name="connsiteY7" fmla="*/ 25400 h 3619086"/>
                    <a:gd name="connsiteX8" fmla="*/ 3390900 w 6324600"/>
                    <a:gd name="connsiteY8" fmla="*/ 292100 h 3619086"/>
                    <a:gd name="connsiteX9" fmla="*/ 863600 w 6324600"/>
                    <a:gd name="connsiteY9" fmla="*/ 177800 h 3619086"/>
                    <a:gd name="connsiteX10" fmla="*/ 279400 w 6324600"/>
                    <a:gd name="connsiteY10" fmla="*/ 0 h 3619086"/>
                    <a:gd name="connsiteX0" fmla="*/ 279400 w 6324600"/>
                    <a:gd name="connsiteY0" fmla="*/ 0 h 3562899"/>
                    <a:gd name="connsiteX1" fmla="*/ 38100 w 6324600"/>
                    <a:gd name="connsiteY1" fmla="*/ 317500 h 3562899"/>
                    <a:gd name="connsiteX2" fmla="*/ 0 w 6324600"/>
                    <a:gd name="connsiteY2" fmla="*/ 3238500 h 3562899"/>
                    <a:gd name="connsiteX3" fmla="*/ 2933700 w 6324600"/>
                    <a:gd name="connsiteY3" fmla="*/ 3479800 h 3562899"/>
                    <a:gd name="connsiteX4" fmla="*/ 3543300 w 6324600"/>
                    <a:gd name="connsiteY4" fmla="*/ 3479800 h 3562899"/>
                    <a:gd name="connsiteX5" fmla="*/ 6299200 w 6324600"/>
                    <a:gd name="connsiteY5" fmla="*/ 3251200 h 3562899"/>
                    <a:gd name="connsiteX6" fmla="*/ 6324600 w 6324600"/>
                    <a:gd name="connsiteY6" fmla="*/ 368300 h 3562899"/>
                    <a:gd name="connsiteX7" fmla="*/ 6045200 w 6324600"/>
                    <a:gd name="connsiteY7" fmla="*/ 25400 h 3562899"/>
                    <a:gd name="connsiteX8" fmla="*/ 3390900 w 6324600"/>
                    <a:gd name="connsiteY8" fmla="*/ 292100 h 3562899"/>
                    <a:gd name="connsiteX9" fmla="*/ 863600 w 6324600"/>
                    <a:gd name="connsiteY9" fmla="*/ 177800 h 3562899"/>
                    <a:gd name="connsiteX10" fmla="*/ 279400 w 6324600"/>
                    <a:gd name="connsiteY10" fmla="*/ 0 h 3562899"/>
                    <a:gd name="connsiteX0" fmla="*/ 241300 w 6286500"/>
                    <a:gd name="connsiteY0" fmla="*/ 0 h 3562899"/>
                    <a:gd name="connsiteX1" fmla="*/ 0 w 6286500"/>
                    <a:gd name="connsiteY1" fmla="*/ 317500 h 3562899"/>
                    <a:gd name="connsiteX2" fmla="*/ 12700 w 6286500"/>
                    <a:gd name="connsiteY2" fmla="*/ 3149600 h 3562899"/>
                    <a:gd name="connsiteX3" fmla="*/ 2895600 w 6286500"/>
                    <a:gd name="connsiteY3" fmla="*/ 3479800 h 3562899"/>
                    <a:gd name="connsiteX4" fmla="*/ 3505200 w 6286500"/>
                    <a:gd name="connsiteY4" fmla="*/ 3479800 h 3562899"/>
                    <a:gd name="connsiteX5" fmla="*/ 6261100 w 6286500"/>
                    <a:gd name="connsiteY5" fmla="*/ 3251200 h 3562899"/>
                    <a:gd name="connsiteX6" fmla="*/ 6286500 w 6286500"/>
                    <a:gd name="connsiteY6" fmla="*/ 368300 h 3562899"/>
                    <a:gd name="connsiteX7" fmla="*/ 6007100 w 6286500"/>
                    <a:gd name="connsiteY7" fmla="*/ 25400 h 3562899"/>
                    <a:gd name="connsiteX8" fmla="*/ 3352800 w 6286500"/>
                    <a:gd name="connsiteY8" fmla="*/ 292100 h 3562899"/>
                    <a:gd name="connsiteX9" fmla="*/ 825500 w 6286500"/>
                    <a:gd name="connsiteY9" fmla="*/ 177800 h 3562899"/>
                    <a:gd name="connsiteX10" fmla="*/ 241300 w 6286500"/>
                    <a:gd name="connsiteY10" fmla="*/ 0 h 3562899"/>
                    <a:gd name="connsiteX0" fmla="*/ 228968 w 6274168"/>
                    <a:gd name="connsiteY0" fmla="*/ 0 h 3562899"/>
                    <a:gd name="connsiteX1" fmla="*/ 25768 w 6274168"/>
                    <a:gd name="connsiteY1" fmla="*/ 304800 h 3562899"/>
                    <a:gd name="connsiteX2" fmla="*/ 368 w 6274168"/>
                    <a:gd name="connsiteY2" fmla="*/ 3149600 h 3562899"/>
                    <a:gd name="connsiteX3" fmla="*/ 2883268 w 6274168"/>
                    <a:gd name="connsiteY3" fmla="*/ 3479800 h 3562899"/>
                    <a:gd name="connsiteX4" fmla="*/ 3492868 w 6274168"/>
                    <a:gd name="connsiteY4" fmla="*/ 3479800 h 3562899"/>
                    <a:gd name="connsiteX5" fmla="*/ 6248768 w 6274168"/>
                    <a:gd name="connsiteY5" fmla="*/ 3251200 h 3562899"/>
                    <a:gd name="connsiteX6" fmla="*/ 6274168 w 6274168"/>
                    <a:gd name="connsiteY6" fmla="*/ 368300 h 3562899"/>
                    <a:gd name="connsiteX7" fmla="*/ 5994768 w 6274168"/>
                    <a:gd name="connsiteY7" fmla="*/ 25400 h 3562899"/>
                    <a:gd name="connsiteX8" fmla="*/ 3340468 w 6274168"/>
                    <a:gd name="connsiteY8" fmla="*/ 292100 h 3562899"/>
                    <a:gd name="connsiteX9" fmla="*/ 813168 w 6274168"/>
                    <a:gd name="connsiteY9" fmla="*/ 177800 h 3562899"/>
                    <a:gd name="connsiteX10" fmla="*/ 228968 w 6274168"/>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69000 w 6248400"/>
                    <a:gd name="connsiteY7" fmla="*/ 25400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6003871 w 6248400"/>
                    <a:gd name="connsiteY7" fmla="*/ 6027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7830"/>
                    <a:gd name="connsiteX1" fmla="*/ 0 w 6248400"/>
                    <a:gd name="connsiteY1" fmla="*/ 304800 h 3567830"/>
                    <a:gd name="connsiteX2" fmla="*/ 12700 w 6248400"/>
                    <a:gd name="connsiteY2" fmla="*/ 3149600 h 3567830"/>
                    <a:gd name="connsiteX3" fmla="*/ 2857500 w 6248400"/>
                    <a:gd name="connsiteY3" fmla="*/ 3479800 h 3567830"/>
                    <a:gd name="connsiteX4" fmla="*/ 3467100 w 6248400"/>
                    <a:gd name="connsiteY4" fmla="*/ 3479800 h 3567830"/>
                    <a:gd name="connsiteX5" fmla="*/ 6223000 w 6248400"/>
                    <a:gd name="connsiteY5" fmla="*/ 3251200 h 3567830"/>
                    <a:gd name="connsiteX6" fmla="*/ 6248400 w 6248400"/>
                    <a:gd name="connsiteY6" fmla="*/ 368300 h 3567830"/>
                    <a:gd name="connsiteX7" fmla="*/ 5996122 w 6248400"/>
                    <a:gd name="connsiteY7" fmla="*/ 9902 h 3567830"/>
                    <a:gd name="connsiteX8" fmla="*/ 3186839 w 6248400"/>
                    <a:gd name="connsiteY8" fmla="*/ 264978 h 3567830"/>
                    <a:gd name="connsiteX9" fmla="*/ 787400 w 6248400"/>
                    <a:gd name="connsiteY9" fmla="*/ 177800 h 3567830"/>
                    <a:gd name="connsiteX10" fmla="*/ 203200 w 6248400"/>
                    <a:gd name="connsiteY10" fmla="*/ 0 h 3567830"/>
                    <a:gd name="connsiteX0" fmla="*/ 203200 w 6248400"/>
                    <a:gd name="connsiteY0" fmla="*/ 0 h 3584379"/>
                    <a:gd name="connsiteX1" fmla="*/ 0 w 6248400"/>
                    <a:gd name="connsiteY1" fmla="*/ 304800 h 3584379"/>
                    <a:gd name="connsiteX2" fmla="*/ 12700 w 6248400"/>
                    <a:gd name="connsiteY2" fmla="*/ 3149600 h 3584379"/>
                    <a:gd name="connsiteX3" fmla="*/ 2857500 w 6248400"/>
                    <a:gd name="connsiteY3" fmla="*/ 3479800 h 3584379"/>
                    <a:gd name="connsiteX4" fmla="*/ 3467100 w 6248400"/>
                    <a:gd name="connsiteY4" fmla="*/ 3479800 h 3584379"/>
                    <a:gd name="connsiteX5" fmla="*/ 6223000 w 6248400"/>
                    <a:gd name="connsiteY5" fmla="*/ 3251200 h 3584379"/>
                    <a:gd name="connsiteX6" fmla="*/ 6248400 w 6248400"/>
                    <a:gd name="connsiteY6" fmla="*/ 368300 h 3584379"/>
                    <a:gd name="connsiteX7" fmla="*/ 5996122 w 6248400"/>
                    <a:gd name="connsiteY7" fmla="*/ 9902 h 3584379"/>
                    <a:gd name="connsiteX8" fmla="*/ 3186839 w 6248400"/>
                    <a:gd name="connsiteY8" fmla="*/ 264978 h 3584379"/>
                    <a:gd name="connsiteX9" fmla="*/ 787400 w 6248400"/>
                    <a:gd name="connsiteY9" fmla="*/ 177800 h 3584379"/>
                    <a:gd name="connsiteX10" fmla="*/ 203200 w 6248400"/>
                    <a:gd name="connsiteY10" fmla="*/ 0 h 3584379"/>
                    <a:gd name="connsiteX0" fmla="*/ 203200 w 6248400"/>
                    <a:gd name="connsiteY0" fmla="*/ 0 h 3581680"/>
                    <a:gd name="connsiteX1" fmla="*/ 0 w 6248400"/>
                    <a:gd name="connsiteY1" fmla="*/ 304800 h 3581680"/>
                    <a:gd name="connsiteX2" fmla="*/ 12700 w 6248400"/>
                    <a:gd name="connsiteY2" fmla="*/ 3149600 h 3581680"/>
                    <a:gd name="connsiteX3" fmla="*/ 2857500 w 6248400"/>
                    <a:gd name="connsiteY3" fmla="*/ 3479800 h 3581680"/>
                    <a:gd name="connsiteX4" fmla="*/ 3467100 w 6248400"/>
                    <a:gd name="connsiteY4" fmla="*/ 3479800 h 3581680"/>
                    <a:gd name="connsiteX5" fmla="*/ 6223000 w 6248400"/>
                    <a:gd name="connsiteY5" fmla="*/ 3251200 h 3581680"/>
                    <a:gd name="connsiteX6" fmla="*/ 6248400 w 6248400"/>
                    <a:gd name="connsiteY6" fmla="*/ 368300 h 3581680"/>
                    <a:gd name="connsiteX7" fmla="*/ 5996122 w 6248400"/>
                    <a:gd name="connsiteY7" fmla="*/ 9902 h 3581680"/>
                    <a:gd name="connsiteX8" fmla="*/ 3186839 w 6248400"/>
                    <a:gd name="connsiteY8" fmla="*/ 264978 h 3581680"/>
                    <a:gd name="connsiteX9" fmla="*/ 787400 w 6248400"/>
                    <a:gd name="connsiteY9" fmla="*/ 177800 h 3581680"/>
                    <a:gd name="connsiteX10" fmla="*/ 203200 w 6248400"/>
                    <a:gd name="connsiteY10" fmla="*/ 0 h 3581680"/>
                    <a:gd name="connsiteX0" fmla="*/ 203200 w 6248400"/>
                    <a:gd name="connsiteY0" fmla="*/ 0 h 3577728"/>
                    <a:gd name="connsiteX1" fmla="*/ 0 w 6248400"/>
                    <a:gd name="connsiteY1" fmla="*/ 304800 h 3577728"/>
                    <a:gd name="connsiteX2" fmla="*/ 12700 w 6248400"/>
                    <a:gd name="connsiteY2" fmla="*/ 3149600 h 3577728"/>
                    <a:gd name="connsiteX3" fmla="*/ 2857500 w 6248400"/>
                    <a:gd name="connsiteY3" fmla="*/ 3479800 h 3577728"/>
                    <a:gd name="connsiteX4" fmla="*/ 3467100 w 6248400"/>
                    <a:gd name="connsiteY4" fmla="*/ 3479800 h 3577728"/>
                    <a:gd name="connsiteX5" fmla="*/ 6223000 w 6248400"/>
                    <a:gd name="connsiteY5" fmla="*/ 3251200 h 3577728"/>
                    <a:gd name="connsiteX6" fmla="*/ 6248400 w 6248400"/>
                    <a:gd name="connsiteY6" fmla="*/ 368300 h 3577728"/>
                    <a:gd name="connsiteX7" fmla="*/ 5996122 w 6248400"/>
                    <a:gd name="connsiteY7" fmla="*/ 9902 h 3577728"/>
                    <a:gd name="connsiteX8" fmla="*/ 3186839 w 6248400"/>
                    <a:gd name="connsiteY8" fmla="*/ 264978 h 3577728"/>
                    <a:gd name="connsiteX9" fmla="*/ 787400 w 6248400"/>
                    <a:gd name="connsiteY9" fmla="*/ 177800 h 3577728"/>
                    <a:gd name="connsiteX10" fmla="*/ 203200 w 6248400"/>
                    <a:gd name="connsiteY10" fmla="*/ 0 h 35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3577728">
                      <a:moveTo>
                        <a:pt x="203200" y="0"/>
                      </a:moveTo>
                      <a:lnTo>
                        <a:pt x="0" y="304800"/>
                      </a:lnTo>
                      <a:cubicBezTo>
                        <a:pt x="4233" y="1248833"/>
                        <a:pt x="8467" y="2205567"/>
                        <a:pt x="12700" y="3149600"/>
                      </a:cubicBezTo>
                      <a:lnTo>
                        <a:pt x="2857500" y="3479800"/>
                      </a:lnTo>
                      <a:cubicBezTo>
                        <a:pt x="3078996" y="3582764"/>
                        <a:pt x="3151537" y="3635357"/>
                        <a:pt x="3467100" y="3479800"/>
                      </a:cubicBezTo>
                      <a:lnTo>
                        <a:pt x="6223000" y="3251200"/>
                      </a:lnTo>
                      <a:lnTo>
                        <a:pt x="6248400" y="368300"/>
                      </a:lnTo>
                      <a:lnTo>
                        <a:pt x="5996122" y="9902"/>
                      </a:lnTo>
                      <a:lnTo>
                        <a:pt x="3186839" y="264978"/>
                      </a:lnTo>
                      <a:cubicBezTo>
                        <a:pt x="2972589" y="268206"/>
                        <a:pt x="1595967" y="266700"/>
                        <a:pt x="787400" y="177800"/>
                      </a:cubicBezTo>
                      <a:lnTo>
                        <a:pt x="203200" y="0"/>
                      </a:ln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6" name="手繪多邊形 55"/>
                <p:cNvSpPr/>
                <p:nvPr/>
              </p:nvSpPr>
              <p:spPr>
                <a:xfrm flipH="1">
                  <a:off x="4639632" y="2780928"/>
                  <a:ext cx="2832100" cy="33020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 name="connsiteX0" fmla="*/ 2819400 w 2832100"/>
                    <a:gd name="connsiteY0" fmla="*/ 3302000 h 3302000"/>
                    <a:gd name="connsiteX1" fmla="*/ 2832100 w 2832100"/>
                    <a:gd name="connsiteY1" fmla="*/ 266700 h 3302000"/>
                    <a:gd name="connsiteX2" fmla="*/ 0 w 2832100"/>
                    <a:gd name="connsiteY2" fmla="*/ 0 h 3302000"/>
                    <a:gd name="connsiteX3" fmla="*/ 12700 w 2832100"/>
                    <a:gd name="connsiteY3" fmla="*/ 3009900 h 3302000"/>
                    <a:gd name="connsiteX4" fmla="*/ 2819400 w 2832100"/>
                    <a:gd name="connsiteY4" fmla="*/ 330200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3302000">
                      <a:moveTo>
                        <a:pt x="2819400" y="3302000"/>
                      </a:moveTo>
                      <a:cubicBezTo>
                        <a:pt x="2823633" y="2290233"/>
                        <a:pt x="2827867" y="1278467"/>
                        <a:pt x="2832100" y="266700"/>
                      </a:cubicBezTo>
                      <a:lnTo>
                        <a:pt x="0" y="0"/>
                      </a:lnTo>
                      <a:cubicBezTo>
                        <a:pt x="4233" y="1003300"/>
                        <a:pt x="8467" y="2006600"/>
                        <a:pt x="12700" y="3009900"/>
                      </a:cubicBezTo>
                      <a:lnTo>
                        <a:pt x="2819400" y="33020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7" name="手繪多邊形 56"/>
                <p:cNvSpPr/>
                <p:nvPr/>
              </p:nvSpPr>
              <p:spPr>
                <a:xfrm>
                  <a:off x="1706209" y="2780928"/>
                  <a:ext cx="2857500" cy="33147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3314700">
                      <a:moveTo>
                        <a:pt x="2857500" y="3314700"/>
                      </a:moveTo>
                      <a:lnTo>
                        <a:pt x="2832100" y="266700"/>
                      </a:lnTo>
                      <a:lnTo>
                        <a:pt x="0" y="0"/>
                      </a:lnTo>
                      <a:cubicBezTo>
                        <a:pt x="4233" y="1003300"/>
                        <a:pt x="8467" y="2006600"/>
                        <a:pt x="12700" y="3009900"/>
                      </a:cubicBezTo>
                      <a:lnTo>
                        <a:pt x="2857500" y="33147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3" name="群組 42"/>
              <p:cNvGrpSpPr/>
              <p:nvPr/>
            </p:nvGrpSpPr>
            <p:grpSpPr>
              <a:xfrm>
                <a:off x="5865134" y="3120178"/>
                <a:ext cx="93421" cy="142489"/>
                <a:chOff x="5865134" y="3120178"/>
                <a:chExt cx="93421" cy="142489"/>
              </a:xfrm>
              <a:grpFill/>
            </p:grpSpPr>
            <p:sp>
              <p:nvSpPr>
                <p:cNvPr id="48" name="圓角矩形 47"/>
                <p:cNvSpPr/>
                <p:nvPr/>
              </p:nvSpPr>
              <p:spPr>
                <a:xfrm rot="5832160">
                  <a:off x="5900305" y="3085008"/>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9" name="圓角矩形 48"/>
                <p:cNvSpPr/>
                <p:nvPr/>
              </p:nvSpPr>
              <p:spPr>
                <a:xfrm rot="5832160">
                  <a:off x="5900304" y="3140956"/>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0" name="圓角矩形 49"/>
                <p:cNvSpPr/>
                <p:nvPr/>
              </p:nvSpPr>
              <p:spPr>
                <a:xfrm rot="5832160">
                  <a:off x="5900551" y="3204664"/>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44" name="群組 43"/>
              <p:cNvGrpSpPr/>
              <p:nvPr/>
            </p:nvGrpSpPr>
            <p:grpSpPr>
              <a:xfrm flipH="1">
                <a:off x="6096665" y="3116784"/>
                <a:ext cx="93421" cy="142489"/>
                <a:chOff x="5865134" y="3120178"/>
                <a:chExt cx="93421" cy="142489"/>
              </a:xfrm>
              <a:grpFill/>
            </p:grpSpPr>
            <p:sp>
              <p:nvSpPr>
                <p:cNvPr id="45" name="圓角矩形 44"/>
                <p:cNvSpPr/>
                <p:nvPr/>
              </p:nvSpPr>
              <p:spPr>
                <a:xfrm rot="5832160">
                  <a:off x="5900305" y="3085008"/>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6" name="圓角矩形 45"/>
                <p:cNvSpPr/>
                <p:nvPr/>
              </p:nvSpPr>
              <p:spPr>
                <a:xfrm rot="5832160">
                  <a:off x="5900304" y="3140956"/>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7" name="圓角矩形 46"/>
                <p:cNvSpPr/>
                <p:nvPr/>
              </p:nvSpPr>
              <p:spPr>
                <a:xfrm rot="5832160">
                  <a:off x="5900551" y="3204664"/>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63" name="群組 62"/>
            <p:cNvGrpSpPr/>
            <p:nvPr/>
          </p:nvGrpSpPr>
          <p:grpSpPr>
            <a:xfrm flipH="1">
              <a:off x="7256192" y="4036333"/>
              <a:ext cx="760927" cy="2034421"/>
              <a:chOff x="8017743" y="1806754"/>
              <a:chExt cx="760927" cy="2034421"/>
            </a:xfrm>
            <a:solidFill>
              <a:srgbClr val="64B5F6"/>
            </a:solidFill>
          </p:grpSpPr>
          <p:grpSp>
            <p:nvGrpSpPr>
              <p:cNvPr id="64" name="群組 63"/>
              <p:cNvGrpSpPr/>
              <p:nvPr/>
            </p:nvGrpSpPr>
            <p:grpSpPr>
              <a:xfrm rot="19621599">
                <a:off x="8124860" y="1806754"/>
                <a:ext cx="653810" cy="1168618"/>
                <a:chOff x="-171537" y="3056620"/>
                <a:chExt cx="2038340" cy="3643323"/>
              </a:xfrm>
              <a:grpFill/>
            </p:grpSpPr>
            <p:sp>
              <p:nvSpPr>
                <p:cNvPr id="73" name="甜甜圈 72"/>
                <p:cNvSpPr/>
                <p:nvPr/>
              </p:nvSpPr>
              <p:spPr>
                <a:xfrm>
                  <a:off x="-171537" y="3056620"/>
                  <a:ext cx="2038340" cy="2038340"/>
                </a:xfrm>
                <a:prstGeom prst="donut">
                  <a:avLst>
                    <a:gd name="adj" fmla="val 13317"/>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4" name="圓角矩形 73"/>
                <p:cNvSpPr/>
                <p:nvPr/>
              </p:nvSpPr>
              <p:spPr>
                <a:xfrm>
                  <a:off x="685674" y="4922556"/>
                  <a:ext cx="360045" cy="177738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5" name="橢圓 74"/>
                <p:cNvSpPr/>
                <p:nvPr/>
              </p:nvSpPr>
              <p:spPr>
                <a:xfrm>
                  <a:off x="69558" y="3286541"/>
                  <a:ext cx="1578494" cy="1578494"/>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6" name="圓角矩形 75"/>
                <p:cNvSpPr/>
                <p:nvPr/>
              </p:nvSpPr>
              <p:spPr>
                <a:xfrm rot="2115078">
                  <a:off x="525409" y="3509927"/>
                  <a:ext cx="161772" cy="660140"/>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7" name="圓角矩形 76"/>
                <p:cNvSpPr/>
                <p:nvPr/>
              </p:nvSpPr>
              <p:spPr>
                <a:xfrm rot="2115078" flipH="1">
                  <a:off x="733983" y="3871161"/>
                  <a:ext cx="161772" cy="37485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8" name="圓角矩形 77"/>
                <p:cNvSpPr/>
                <p:nvPr/>
              </p:nvSpPr>
              <p:spPr>
                <a:xfrm flipH="1">
                  <a:off x="971600" y="5070409"/>
                  <a:ext cx="71112" cy="1454935"/>
                </a:xfrm>
                <a:prstGeom prst="roundRect">
                  <a:avLst>
                    <a:gd name="adj" fmla="val 9769"/>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65" name="群組 64"/>
              <p:cNvGrpSpPr/>
              <p:nvPr/>
            </p:nvGrpSpPr>
            <p:grpSpPr>
              <a:xfrm flipH="1">
                <a:off x="8017743" y="2598850"/>
                <a:ext cx="548076" cy="1242325"/>
                <a:chOff x="9890871" y="2661512"/>
                <a:chExt cx="1591112" cy="3606576"/>
              </a:xfrm>
              <a:grpFill/>
            </p:grpSpPr>
            <p:sp>
              <p:nvSpPr>
                <p:cNvPr id="66" name="流程圖: 接點 65"/>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圓角矩形 66"/>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圓角矩形 67"/>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圓角矩形 68"/>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pic>
        <p:nvPicPr>
          <p:cNvPr id="87" name="圖片 86"/>
          <p:cNvPicPr>
            <a:picLocks noChangeAspect="1"/>
          </p:cNvPicPr>
          <p:nvPr/>
        </p:nvPicPr>
        <p:blipFill rotWithShape="1">
          <a:blip r:embed="rId3">
            <a:extLst>
              <a:ext uri="{28A0092B-C50C-407E-A947-70E740481C1C}">
                <a14:useLocalDpi xmlns:a14="http://schemas.microsoft.com/office/drawing/2010/main" val="0"/>
              </a:ext>
            </a:extLst>
          </a:blip>
          <a:srcRect l="5238" r="70154" b="72050"/>
          <a:stretch/>
        </p:blipFill>
        <p:spPr>
          <a:xfrm>
            <a:off x="432596" y="4492374"/>
            <a:ext cx="1033993" cy="880842"/>
          </a:xfrm>
          <a:prstGeom prst="rect">
            <a:avLst/>
          </a:prstGeom>
          <a:effectLst>
            <a:outerShdw blurRad="50800" dist="38100" dir="5400000" algn="t" rotWithShape="0">
              <a:prstClr val="black">
                <a:alpha val="10000"/>
              </a:prstClr>
            </a:outerShdw>
          </a:effectLst>
        </p:spPr>
      </p:pic>
      <p:sp>
        <p:nvSpPr>
          <p:cNvPr id="54" name="文字方塊 53"/>
          <p:cNvSpPr txBox="1"/>
          <p:nvPr/>
        </p:nvSpPr>
        <p:spPr>
          <a:xfrm>
            <a:off x="1293955" y="4707133"/>
            <a:ext cx="4660586"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肆</a:t>
            </a:r>
            <a:r>
              <a:rPr lang="zh-TW" altLang="en-US" sz="2800" b="1" dirty="0" smtClean="0">
                <a:latin typeface="微軟正黑體" panose="020B0604030504040204" pitchFamily="34" charset="-120"/>
                <a:ea typeface="微軟正黑體" panose="020B0604030504040204" pitchFamily="34" charset="-120"/>
              </a:rPr>
              <a:t>、給家長的小</a:t>
            </a:r>
            <a:r>
              <a:rPr lang="zh-TW" altLang="en-US" sz="2800" b="1" dirty="0">
                <a:latin typeface="微軟正黑體" panose="020B0604030504040204" pitchFamily="34" charset="-120"/>
                <a:ea typeface="微軟正黑體" panose="020B0604030504040204" pitchFamily="34" charset="-120"/>
              </a:rPr>
              <a:t>叮嚀</a:t>
            </a:r>
          </a:p>
        </p:txBody>
      </p:sp>
    </p:spTree>
    <p:extLst>
      <p:ext uri="{BB962C8B-B14F-4D97-AF65-F5344CB8AC3E}">
        <p14:creationId xmlns:p14="http://schemas.microsoft.com/office/powerpoint/2010/main" val="317894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1200"/>
                                        <p:tgtEl>
                                          <p:spTgt spid="87"/>
                                        </p:tgtEl>
                                      </p:cBhvr>
                                    </p:animEffect>
                                  </p:childTnLst>
                                </p:cTn>
                              </p:par>
                            </p:childTnLst>
                          </p:cTn>
                        </p:par>
                        <p:par>
                          <p:cTn id="11" fill="hold">
                            <p:stCondLst>
                              <p:cond delay="12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42</a:t>
            </a:fld>
            <a:endParaRPr lang="zh-TW" altLang="en-US" dirty="0"/>
          </a:p>
        </p:txBody>
      </p:sp>
      <p:sp>
        <p:nvSpPr>
          <p:cNvPr id="2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肆</a:t>
            </a:r>
            <a:r>
              <a:rPr kumimoji="0" lang="zh-TW" altLang="en-US" sz="3600" b="1" dirty="0" smtClean="0">
                <a:solidFill>
                  <a:schemeClr val="bg1"/>
                </a:solidFill>
                <a:cs typeface="Times New Roman" pitchFamily="18" charset="0"/>
              </a:rPr>
              <a:t>、</a:t>
            </a:r>
            <a:r>
              <a:rPr lang="zh-TW" altLang="en-US" sz="3600" b="1" dirty="0">
                <a:solidFill>
                  <a:schemeClr val="bg1"/>
                </a:solidFill>
                <a:cs typeface="Times New Roman" pitchFamily="18" charset="0"/>
              </a:rPr>
              <a:t>給家長的小叮嚀</a:t>
            </a:r>
            <a:endParaRPr kumimoji="0" lang="zh-TW" altLang="en-US" sz="3600" b="1" dirty="0">
              <a:solidFill>
                <a:schemeClr val="bg1"/>
              </a:solidFill>
              <a:cs typeface="Times New Roman" pitchFamily="18" charset="0"/>
            </a:endParaRPr>
          </a:p>
        </p:txBody>
      </p:sp>
      <p:sp>
        <p:nvSpPr>
          <p:cNvPr id="7" name="矩形 6"/>
          <p:cNvSpPr/>
          <p:nvPr/>
        </p:nvSpPr>
        <p:spPr>
          <a:xfrm>
            <a:off x="1115615" y="1700808"/>
            <a:ext cx="7920881" cy="3970318"/>
          </a:xfrm>
          <a:prstGeom prst="rect">
            <a:avLst/>
          </a:prstGeom>
        </p:spPr>
        <p:txBody>
          <a:bodyPr wrap="square">
            <a:spAutoFit/>
          </a:bodyPr>
          <a:lstStyle/>
          <a:p>
            <a:pPr>
              <a:spcAft>
                <a:spcPts val="0"/>
              </a:spcAft>
            </a:pPr>
            <a:r>
              <a:rPr lang="zh-TW" altLang="zh-TW" sz="3600" b="1" dirty="0">
                <a:solidFill>
                  <a:schemeClr val="accent6">
                    <a:lumMod val="75000"/>
                  </a:schemeClr>
                </a:solidFill>
                <a:latin typeface="微軟正黑體" pitchFamily="34" charset="-120"/>
                <a:ea typeface="微軟正黑體" pitchFamily="34" charset="-120"/>
                <a:cs typeface="Times New Roman" pitchFamily="18" charset="0"/>
              </a:rPr>
              <a:t>學習是一輩子的事  </a:t>
            </a:r>
            <a:endParaRPr lang="en-US" altLang="zh-TW" sz="3600" b="1" dirty="0" smtClean="0">
              <a:solidFill>
                <a:schemeClr val="accent6">
                  <a:lumMod val="75000"/>
                </a:schemeClr>
              </a:solidFill>
              <a:latin typeface="微軟正黑體" pitchFamily="34" charset="-120"/>
              <a:ea typeface="微軟正黑體" pitchFamily="34" charset="-120"/>
              <a:cs typeface="Times New Roman" pitchFamily="18" charset="0"/>
            </a:endParaRPr>
          </a:p>
          <a:p>
            <a:pPr>
              <a:spcAft>
                <a:spcPts val="0"/>
              </a:spcAft>
            </a:pPr>
            <a:r>
              <a:rPr lang="zh-TW" altLang="en-US" sz="2400" b="1" dirty="0" smtClean="0">
                <a:latin typeface="微軟正黑體" pitchFamily="34" charset="-120"/>
                <a:ea typeface="微軟正黑體" pitchFamily="34" charset="-120"/>
                <a:cs typeface="Times New Roman" pitchFamily="18" charset="0"/>
              </a:rPr>
              <a:t>       生命</a:t>
            </a:r>
            <a:r>
              <a:rPr lang="zh-TW" altLang="en-US" sz="2400" b="1" dirty="0">
                <a:latin typeface="微軟正黑體" pitchFamily="34" charset="-120"/>
                <a:ea typeface="微軟正黑體" pitchFamily="34" charset="-120"/>
                <a:cs typeface="Times New Roman" pitchFamily="18" charset="0"/>
              </a:rPr>
              <a:t>是長期而持續的累積</a:t>
            </a:r>
            <a:endParaRPr lang="en-US" altLang="zh-TW" sz="2400" b="1" dirty="0">
              <a:latin typeface="微軟正黑體" pitchFamily="34" charset="-120"/>
              <a:ea typeface="微軟正黑體" pitchFamily="34" charset="-120"/>
              <a:cs typeface="Times New Roman" pitchFamily="18" charset="0"/>
            </a:endParaRPr>
          </a:p>
          <a:p>
            <a:pPr>
              <a:spcAft>
                <a:spcPts val="0"/>
              </a:spcAft>
            </a:pPr>
            <a:endParaRPr lang="zh-TW" altLang="zh-TW" sz="3600" b="1" dirty="0">
              <a:solidFill>
                <a:schemeClr val="accent6">
                  <a:lumMod val="75000"/>
                </a:schemeClr>
              </a:solidFill>
              <a:latin typeface="微軟正黑體" pitchFamily="34" charset="-120"/>
              <a:ea typeface="微軟正黑體" pitchFamily="34" charset="-120"/>
              <a:cs typeface="Times New Roman" pitchFamily="18" charset="0"/>
            </a:endParaRPr>
          </a:p>
          <a:p>
            <a:pPr>
              <a:spcAft>
                <a:spcPts val="0"/>
              </a:spcAft>
            </a:pPr>
            <a:r>
              <a:rPr lang="zh-TW" altLang="zh-TW" sz="3600" b="1" dirty="0" smtClean="0">
                <a:solidFill>
                  <a:schemeClr val="accent6">
                    <a:lumMod val="75000"/>
                  </a:schemeClr>
                </a:solidFill>
                <a:latin typeface="微軟正黑體" pitchFamily="34" charset="-120"/>
                <a:ea typeface="微軟正黑體" pitchFamily="34" charset="-120"/>
                <a:cs typeface="Times New Roman" pitchFamily="18" charset="0"/>
              </a:rPr>
              <a:t>學會比教完重要</a:t>
            </a:r>
            <a:endParaRPr lang="en-US" altLang="zh-TW" sz="3600" b="1" dirty="0" smtClean="0">
              <a:solidFill>
                <a:schemeClr val="accent6">
                  <a:lumMod val="75000"/>
                </a:schemeClr>
              </a:solidFill>
              <a:latin typeface="微軟正黑體" pitchFamily="34" charset="-120"/>
              <a:ea typeface="微軟正黑體" pitchFamily="34" charset="-120"/>
              <a:cs typeface="Times New Roman" pitchFamily="18" charset="0"/>
            </a:endParaRPr>
          </a:p>
          <a:p>
            <a:pPr>
              <a:spcAft>
                <a:spcPts val="0"/>
              </a:spcAft>
            </a:pPr>
            <a:r>
              <a:rPr lang="zh-TW" altLang="en-US" sz="2400" b="1" dirty="0" smtClean="0">
                <a:latin typeface="微軟正黑體" pitchFamily="34" charset="-120"/>
                <a:ea typeface="微軟正黑體" pitchFamily="34" charset="-120"/>
                <a:cs typeface="Times New Roman" pitchFamily="18" charset="0"/>
              </a:rPr>
              <a:t>      豐富</a:t>
            </a:r>
            <a:r>
              <a:rPr lang="zh-TW" altLang="en-US" sz="2400" b="1" dirty="0">
                <a:latin typeface="微軟正黑體" pitchFamily="34" charset="-120"/>
                <a:ea typeface="微軟正黑體" pitchFamily="34" charset="-120"/>
                <a:cs typeface="Times New Roman" pitchFamily="18" charset="0"/>
              </a:rPr>
              <a:t>孩子的學習經驗   讓孩子自己建構理解</a:t>
            </a:r>
            <a:r>
              <a:rPr lang="zh-TW" altLang="en-US" sz="2400" b="1">
                <a:latin typeface="微軟正黑體" pitchFamily="34" charset="-120"/>
                <a:ea typeface="微軟正黑體" pitchFamily="34" charset="-120"/>
                <a:cs typeface="Times New Roman" pitchFamily="18" charset="0"/>
              </a:rPr>
              <a:t>世界</a:t>
            </a:r>
            <a:r>
              <a:rPr lang="zh-TW" altLang="en-US" sz="2400" b="1" smtClean="0">
                <a:latin typeface="微軟正黑體" pitchFamily="34" charset="-120"/>
                <a:ea typeface="微軟正黑體" pitchFamily="34" charset="-120"/>
                <a:cs typeface="Times New Roman" pitchFamily="18" charset="0"/>
              </a:rPr>
              <a:t>的方式</a:t>
            </a:r>
            <a:endParaRPr lang="zh-TW" altLang="zh-TW" sz="2400" b="1" dirty="0" smtClean="0">
              <a:latin typeface="微軟正黑體" pitchFamily="34" charset="-120"/>
              <a:ea typeface="微軟正黑體" pitchFamily="34" charset="-120"/>
              <a:cs typeface="Times New Roman" pitchFamily="18" charset="0"/>
            </a:endParaRPr>
          </a:p>
          <a:p>
            <a:pPr>
              <a:spcAft>
                <a:spcPts val="0"/>
              </a:spcAft>
            </a:pPr>
            <a:endParaRPr lang="en-US" altLang="zh-TW" sz="3600" b="1" dirty="0" smtClean="0">
              <a:solidFill>
                <a:schemeClr val="accent6">
                  <a:lumMod val="75000"/>
                </a:schemeClr>
              </a:solidFill>
              <a:latin typeface="微軟正黑體" pitchFamily="34" charset="-120"/>
              <a:ea typeface="微軟正黑體" pitchFamily="34" charset="-120"/>
              <a:cs typeface="Times New Roman" pitchFamily="18" charset="0"/>
            </a:endParaRPr>
          </a:p>
          <a:p>
            <a:pPr>
              <a:spcAft>
                <a:spcPts val="0"/>
              </a:spcAft>
            </a:pPr>
            <a:r>
              <a:rPr lang="zh-TW" altLang="zh-TW" sz="3600" b="1" dirty="0" smtClean="0">
                <a:solidFill>
                  <a:schemeClr val="accent6">
                    <a:lumMod val="75000"/>
                  </a:schemeClr>
                </a:solidFill>
                <a:latin typeface="微軟正黑體" pitchFamily="34" charset="-120"/>
                <a:ea typeface="微軟正黑體" pitchFamily="34" charset="-120"/>
                <a:cs typeface="Times New Roman" pitchFamily="18" charset="0"/>
              </a:rPr>
              <a:t>給</a:t>
            </a:r>
            <a:r>
              <a:rPr lang="zh-TW" altLang="zh-TW" sz="3600" b="1" dirty="0">
                <a:solidFill>
                  <a:schemeClr val="accent6">
                    <a:lumMod val="75000"/>
                  </a:schemeClr>
                </a:solidFill>
                <a:latin typeface="微軟正黑體" pitchFamily="34" charset="-120"/>
                <a:ea typeface="微軟正黑體" pitchFamily="34" charset="-120"/>
                <a:cs typeface="Times New Roman" pitchFamily="18" charset="0"/>
              </a:rPr>
              <a:t>孩子有溫度的</a:t>
            </a:r>
            <a:r>
              <a:rPr lang="zh-TW" altLang="zh-TW" sz="3600" b="1" dirty="0" smtClean="0">
                <a:solidFill>
                  <a:schemeClr val="accent6">
                    <a:lumMod val="75000"/>
                  </a:schemeClr>
                </a:solidFill>
                <a:latin typeface="微軟正黑體" pitchFamily="34" charset="-120"/>
                <a:ea typeface="微軟正黑體" pitchFamily="34" charset="-120"/>
                <a:cs typeface="Times New Roman" pitchFamily="18" charset="0"/>
              </a:rPr>
              <a:t>學習</a:t>
            </a:r>
            <a:endParaRPr lang="en-US" altLang="zh-TW" sz="3600" b="1" dirty="0" smtClean="0">
              <a:solidFill>
                <a:schemeClr val="accent6">
                  <a:lumMod val="75000"/>
                </a:schemeClr>
              </a:solidFill>
              <a:latin typeface="微軟正黑體" pitchFamily="34" charset="-120"/>
              <a:ea typeface="微軟正黑體" pitchFamily="34" charset="-120"/>
              <a:cs typeface="Times New Roman" pitchFamily="18" charset="0"/>
            </a:endParaRPr>
          </a:p>
          <a:p>
            <a:pPr>
              <a:spcAft>
                <a:spcPts val="0"/>
              </a:spcAft>
            </a:pPr>
            <a:r>
              <a:rPr lang="zh-TW" altLang="en-US" sz="2400" b="1" dirty="0" smtClean="0">
                <a:latin typeface="微軟正黑體" pitchFamily="34" charset="-120"/>
                <a:ea typeface="微軟正黑體" pitchFamily="34" charset="-120"/>
                <a:cs typeface="Times New Roman" pitchFamily="18" charset="0"/>
              </a:rPr>
              <a:t>      溫柔</a:t>
            </a:r>
            <a:r>
              <a:rPr lang="zh-TW" altLang="en-US" sz="2400" b="1" dirty="0">
                <a:latin typeface="微軟正黑體" pitchFamily="34" charset="-120"/>
                <a:ea typeface="微軟正黑體" pitchFamily="34" charset="-120"/>
                <a:cs typeface="Times New Roman" pitchFamily="18" charset="0"/>
              </a:rPr>
              <a:t>而堅定 的陪伴孩子學習 </a:t>
            </a:r>
            <a:endParaRPr lang="zh-TW" altLang="zh-TW" sz="2400" b="1" dirty="0">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38229684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43</a:t>
            </a:fld>
            <a:endParaRPr lang="zh-TW" altLang="en-US" dirty="0"/>
          </a:p>
        </p:txBody>
      </p:sp>
      <p:sp>
        <p:nvSpPr>
          <p:cNvPr id="2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一</a:t>
            </a:r>
            <a:r>
              <a:rPr kumimoji="0" lang="zh-TW" altLang="en-US" sz="3600" b="1" dirty="0" smtClean="0">
                <a:solidFill>
                  <a:schemeClr val="bg1"/>
                </a:solidFill>
                <a:cs typeface="Times New Roman" pitchFamily="18" charset="0"/>
              </a:rPr>
              <a:t>、</a:t>
            </a:r>
            <a:r>
              <a:rPr kumimoji="0" lang="zh-TW" altLang="zh-TW" sz="3600" b="1" dirty="0">
                <a:solidFill>
                  <a:schemeClr val="bg1"/>
                </a:solidFill>
                <a:cs typeface="Times New Roman" pitchFamily="18" charset="0"/>
              </a:rPr>
              <a:t>陪伴孩子，共讀文本</a:t>
            </a:r>
            <a:endParaRPr kumimoji="0" lang="zh-TW" altLang="en-US" sz="3600" b="1" dirty="0">
              <a:solidFill>
                <a:schemeClr val="bg1"/>
              </a:solidFill>
              <a:cs typeface="Times New Roman" pitchFamily="18" charset="0"/>
            </a:endParaRPr>
          </a:p>
        </p:txBody>
      </p:sp>
      <p:sp>
        <p:nvSpPr>
          <p:cNvPr id="7" name="矩形 6"/>
          <p:cNvSpPr/>
          <p:nvPr/>
        </p:nvSpPr>
        <p:spPr>
          <a:xfrm>
            <a:off x="261392" y="1772816"/>
            <a:ext cx="8820472" cy="3600986"/>
          </a:xfrm>
          <a:prstGeom prst="rect">
            <a:avLst/>
          </a:prstGeom>
        </p:spPr>
        <p:txBody>
          <a:bodyPr wrap="square">
            <a:spAutoFit/>
          </a:bodyPr>
          <a:lstStyle/>
          <a:p>
            <a:r>
              <a:rPr kumimoji="0" lang="en-US" altLang="zh-TW" sz="3600" b="1" dirty="0">
                <a:solidFill>
                  <a:srgbClr val="002060"/>
                </a:solidFill>
                <a:latin typeface="微軟正黑體" pitchFamily="34" charset="-120"/>
                <a:ea typeface="微軟正黑體" pitchFamily="34" charset="-120"/>
                <a:cs typeface="Times New Roman" pitchFamily="18" charset="0"/>
              </a:rPr>
              <a:t>1.</a:t>
            </a:r>
            <a:r>
              <a:rPr kumimoji="0" lang="zh-TW" altLang="en-US" sz="3600" b="1" dirty="0">
                <a:solidFill>
                  <a:srgbClr val="002060"/>
                </a:solidFill>
                <a:latin typeface="微軟正黑體" pitchFamily="34" charset="-120"/>
                <a:ea typeface="微軟正黑體" pitchFamily="34" charset="-120"/>
                <a:cs typeface="Times New Roman" pitchFamily="18" charset="0"/>
              </a:rPr>
              <a:t>長文本：</a:t>
            </a:r>
            <a:r>
              <a:rPr kumimoji="0" lang="zh-TW" altLang="zh-TW" sz="3600" b="1" dirty="0">
                <a:solidFill>
                  <a:srgbClr val="002060"/>
                </a:solidFill>
                <a:latin typeface="微軟正黑體" pitchFamily="34" charset="-120"/>
                <a:ea typeface="微軟正黑體" pitchFamily="34" charset="-120"/>
                <a:cs typeface="Times New Roman" pitchFamily="18" charset="0"/>
              </a:rPr>
              <a:t>未來大考命題</a:t>
            </a:r>
            <a:r>
              <a:rPr kumimoji="0" lang="zh-TW" altLang="zh-TW" sz="3600" b="1" dirty="0" smtClean="0">
                <a:solidFill>
                  <a:srgbClr val="002060"/>
                </a:solidFill>
                <a:latin typeface="微軟正黑體" pitchFamily="34" charset="-120"/>
                <a:ea typeface="微軟正黑體" pitchFamily="34" charset="-120"/>
                <a:cs typeface="Times New Roman" pitchFamily="18" charset="0"/>
              </a:rPr>
              <a:t>趨勢</a:t>
            </a:r>
            <a:endParaRPr kumimoji="0" lang="en-US" altLang="zh-TW" sz="3600" b="1" dirty="0" smtClean="0">
              <a:solidFill>
                <a:srgbClr val="002060"/>
              </a:solidFill>
              <a:latin typeface="微軟正黑體" pitchFamily="34" charset="-120"/>
              <a:ea typeface="微軟正黑體" pitchFamily="34" charset="-120"/>
              <a:cs typeface="Times New Roman" pitchFamily="18" charset="0"/>
            </a:endParaRPr>
          </a:p>
          <a:p>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r>
              <a:rPr kumimoji="0" lang="en-US" altLang="zh-TW" sz="3600" b="1" dirty="0">
                <a:solidFill>
                  <a:srgbClr val="002060"/>
                </a:solidFill>
                <a:latin typeface="微軟正黑體" pitchFamily="34" charset="-120"/>
                <a:ea typeface="微軟正黑體" pitchFamily="34" charset="-120"/>
                <a:cs typeface="Times New Roman" pitchFamily="18" charset="0"/>
              </a:rPr>
              <a:t>2.</a:t>
            </a:r>
            <a:r>
              <a:rPr kumimoji="0" lang="zh-TW" altLang="zh-TW" sz="3600" b="1" dirty="0">
                <a:solidFill>
                  <a:srgbClr val="002060"/>
                </a:solidFill>
                <a:latin typeface="微軟正黑體" pitchFamily="34" charset="-120"/>
                <a:ea typeface="微軟正黑體" pitchFamily="34" charset="-120"/>
                <a:cs typeface="Times New Roman" pitchFamily="18" charset="0"/>
              </a:rPr>
              <a:t>讀閒書</a:t>
            </a:r>
            <a:r>
              <a:rPr kumimoji="0" lang="zh-TW" altLang="en-US" sz="3600" b="1" dirty="0">
                <a:solidFill>
                  <a:srgbClr val="002060"/>
                </a:solidFill>
                <a:latin typeface="微軟正黑體" pitchFamily="34" charset="-120"/>
                <a:ea typeface="微軟正黑體" pitchFamily="34" charset="-120"/>
                <a:cs typeface="Times New Roman" pitchFamily="18" charset="0"/>
              </a:rPr>
              <a:t>：</a:t>
            </a:r>
            <a:r>
              <a:rPr kumimoji="0" lang="zh-TW" altLang="zh-TW" sz="3600" b="1" dirty="0">
                <a:solidFill>
                  <a:srgbClr val="002060"/>
                </a:solidFill>
                <a:latin typeface="微軟正黑體" pitchFamily="34" charset="-120"/>
                <a:ea typeface="微軟正黑體" pitchFamily="34" charset="-120"/>
                <a:cs typeface="Times New Roman" pitchFamily="18" charset="0"/>
              </a:rPr>
              <a:t>從小</a:t>
            </a:r>
            <a:r>
              <a:rPr kumimoji="0" lang="zh-TW" altLang="en-US" sz="3600" b="1" dirty="0">
                <a:solidFill>
                  <a:srgbClr val="002060"/>
                </a:solidFill>
                <a:latin typeface="微軟正黑體" pitchFamily="34" charset="-120"/>
                <a:ea typeface="微軟正黑體" pitchFamily="34" charset="-120"/>
                <a:cs typeface="Times New Roman" pitchFamily="18" charset="0"/>
              </a:rPr>
              <a:t>就</a:t>
            </a:r>
            <a:r>
              <a:rPr kumimoji="0" lang="zh-TW" altLang="zh-TW" sz="3600" b="1" dirty="0">
                <a:solidFill>
                  <a:srgbClr val="002060"/>
                </a:solidFill>
                <a:latin typeface="微軟正黑體" pitchFamily="34" charset="-120"/>
                <a:ea typeface="微軟正黑體" pitchFamily="34" charset="-120"/>
                <a:cs typeface="Times New Roman" pitchFamily="18" charset="0"/>
              </a:rPr>
              <a:t>廣泛</a:t>
            </a:r>
            <a:r>
              <a:rPr kumimoji="0" lang="zh-TW" altLang="zh-TW" sz="3600" b="1" dirty="0" smtClean="0">
                <a:solidFill>
                  <a:srgbClr val="002060"/>
                </a:solidFill>
                <a:latin typeface="微軟正黑體" pitchFamily="34" charset="-120"/>
                <a:ea typeface="微軟正黑體" pitchFamily="34" charset="-120"/>
                <a:cs typeface="Times New Roman" pitchFamily="18" charset="0"/>
              </a:rPr>
              <a:t>閱讀來培養</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閱讀</a:t>
            </a:r>
            <a:r>
              <a:rPr kumimoji="0" lang="zh-TW" altLang="zh-TW" sz="3600" b="1" dirty="0" smtClean="0">
                <a:solidFill>
                  <a:srgbClr val="002060"/>
                </a:solidFill>
                <a:latin typeface="微軟正黑體" pitchFamily="34" charset="-120"/>
                <a:ea typeface="微軟正黑體" pitchFamily="34" charset="-120"/>
                <a:cs typeface="Times New Roman" pitchFamily="18" charset="0"/>
              </a:rPr>
              <a:t>興趣</a:t>
            </a:r>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r>
              <a:rPr kumimoji="0" lang="zh-TW" altLang="en-US" sz="2400" b="1" dirty="0" smtClean="0">
                <a:solidFill>
                  <a:srgbClr val="002060"/>
                </a:solidFill>
                <a:latin typeface="微軟正黑體" pitchFamily="34" charset="-120"/>
                <a:ea typeface="微軟正黑體" pitchFamily="34" charset="-120"/>
                <a:cs typeface="Times New Roman" pitchFamily="18" charset="0"/>
              </a:rPr>
              <a:t>       </a:t>
            </a:r>
            <a:r>
              <a:rPr kumimoji="0" lang="zh-TW" altLang="zh-TW" sz="2400" b="1" dirty="0" smtClean="0">
                <a:solidFill>
                  <a:srgbClr val="002060"/>
                </a:solidFill>
                <a:latin typeface="微軟正黑體" pitchFamily="34" charset="-120"/>
                <a:ea typeface="微軟正黑體" pitchFamily="34" charset="-120"/>
                <a:cs typeface="Times New Roman" pitchFamily="18" charset="0"/>
              </a:rPr>
              <a:t>教育局</a:t>
            </a:r>
            <a:r>
              <a:rPr kumimoji="0" lang="zh-TW" altLang="en-US" sz="2400" b="1" dirty="0">
                <a:solidFill>
                  <a:srgbClr val="002060"/>
                </a:solidFill>
                <a:latin typeface="微軟正黑體" pitchFamily="34" charset="-120"/>
                <a:ea typeface="微軟正黑體" pitchFamily="34" charset="-120"/>
                <a:cs typeface="Times New Roman" pitchFamily="18" charset="0"/>
              </a:rPr>
              <a:t>已規劃</a:t>
            </a:r>
            <a:r>
              <a:rPr kumimoji="0" lang="zh-TW" altLang="zh-TW" sz="2400" b="1" dirty="0">
                <a:solidFill>
                  <a:srgbClr val="002060"/>
                </a:solidFill>
                <a:latin typeface="微軟正黑體" pitchFamily="34" charset="-120"/>
                <a:ea typeface="微軟正黑體" pitchFamily="34" charset="-120"/>
                <a:cs typeface="Times New Roman" pitchFamily="18" charset="0"/>
              </a:rPr>
              <a:t>建置K-12閱讀平台來幫助</a:t>
            </a:r>
            <a:r>
              <a:rPr kumimoji="0" lang="zh-TW" altLang="zh-TW" sz="2400" b="1" dirty="0" smtClean="0">
                <a:solidFill>
                  <a:srgbClr val="002060"/>
                </a:solidFill>
                <a:latin typeface="微軟正黑體" pitchFamily="34" charset="-120"/>
                <a:ea typeface="微軟正黑體" pitchFamily="34" charset="-120"/>
                <a:cs typeface="Times New Roman" pitchFamily="18" charset="0"/>
              </a:rPr>
              <a:t>您</a:t>
            </a:r>
            <a:endParaRPr kumimoji="0" lang="en-US" altLang="zh-TW" sz="2400" b="1" dirty="0" smtClean="0">
              <a:solidFill>
                <a:srgbClr val="002060"/>
              </a:solidFill>
              <a:latin typeface="微軟正黑體" pitchFamily="34" charset="-120"/>
              <a:ea typeface="微軟正黑體" pitchFamily="34" charset="-120"/>
              <a:cs typeface="Times New Roman" pitchFamily="18" charset="0"/>
            </a:endParaRPr>
          </a:p>
          <a:p>
            <a:endParaRPr kumimoji="0" lang="en-US" altLang="zh-TW" sz="2400" b="1" dirty="0">
              <a:solidFill>
                <a:srgbClr val="002060"/>
              </a:solidFill>
              <a:latin typeface="微軟正黑體" pitchFamily="34" charset="-120"/>
              <a:ea typeface="微軟正黑體" pitchFamily="34" charset="-120"/>
              <a:cs typeface="Times New Roman" pitchFamily="18" charset="0"/>
            </a:endParaRPr>
          </a:p>
          <a:p>
            <a:pPr marL="444500" indent="-444500"/>
            <a:r>
              <a:rPr kumimoji="0" lang="en-US" altLang="zh-TW" sz="3600" b="1" dirty="0">
                <a:solidFill>
                  <a:srgbClr val="002060"/>
                </a:solidFill>
                <a:latin typeface="微軟正黑體" pitchFamily="34" charset="-120"/>
                <a:ea typeface="微軟正黑體" pitchFamily="34" charset="-120"/>
                <a:cs typeface="Times New Roman" pitchFamily="18" charset="0"/>
              </a:rPr>
              <a:t>3</a:t>
            </a:r>
            <a:r>
              <a:rPr kumimoji="0" lang="en-US" altLang="zh-TW" sz="3600" b="1" dirty="0" smtClean="0">
                <a:solidFill>
                  <a:srgbClr val="002060"/>
                </a:solidFill>
                <a:latin typeface="微軟正黑體" pitchFamily="34" charset="-120"/>
                <a:ea typeface="微軟正黑體" pitchFamily="34" charset="-120"/>
                <a:cs typeface="Times New Roman" pitchFamily="18" charset="0"/>
              </a:rPr>
              <a:t>.</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享受閱讀：跟</a:t>
            </a:r>
            <a:r>
              <a:rPr kumimoji="0" lang="zh-TW" altLang="zh-TW" sz="3600" b="1" dirty="0">
                <a:solidFill>
                  <a:srgbClr val="002060"/>
                </a:solidFill>
                <a:latin typeface="微軟正黑體" pitchFamily="34" charset="-120"/>
                <a:ea typeface="微軟正黑體" pitchFamily="34" charset="-120"/>
                <a:cs typeface="Times New Roman" pitchFamily="18" charset="0"/>
              </a:rPr>
              <a:t>孩子有共同的故事、共同的語彙，享受優質的親子時光</a:t>
            </a:r>
          </a:p>
        </p:txBody>
      </p:sp>
    </p:spTree>
    <p:extLst>
      <p:ext uri="{BB962C8B-B14F-4D97-AF65-F5344CB8AC3E}">
        <p14:creationId xmlns:p14="http://schemas.microsoft.com/office/powerpoint/2010/main" val="38440423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44</a:t>
            </a:fld>
            <a:endParaRPr lang="zh-TW" altLang="en-US" dirty="0"/>
          </a:p>
        </p:txBody>
      </p:sp>
      <p:sp>
        <p:nvSpPr>
          <p:cNvPr id="2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smtClean="0">
                <a:solidFill>
                  <a:schemeClr val="bg1"/>
                </a:solidFill>
                <a:cs typeface="Times New Roman" pitchFamily="18" charset="0"/>
              </a:rPr>
              <a:t>二、</a:t>
            </a:r>
            <a:r>
              <a:rPr kumimoji="0" lang="zh-TW" altLang="zh-TW" sz="3600" b="1" dirty="0">
                <a:solidFill>
                  <a:schemeClr val="bg1"/>
                </a:solidFill>
                <a:cs typeface="Times New Roman" pitchFamily="18" charset="0"/>
              </a:rPr>
              <a:t>接近自然，關心環境</a:t>
            </a:r>
            <a:endParaRPr kumimoji="0" lang="zh-TW" altLang="en-US" sz="3600" b="1" dirty="0">
              <a:solidFill>
                <a:schemeClr val="bg1"/>
              </a:solidFill>
              <a:cs typeface="Times New Roman" pitchFamily="18" charset="0"/>
            </a:endParaRPr>
          </a:p>
        </p:txBody>
      </p:sp>
      <p:sp>
        <p:nvSpPr>
          <p:cNvPr id="7" name="矩形 6"/>
          <p:cNvSpPr/>
          <p:nvPr/>
        </p:nvSpPr>
        <p:spPr>
          <a:xfrm>
            <a:off x="395536" y="2060848"/>
            <a:ext cx="8820472" cy="2123658"/>
          </a:xfrm>
          <a:prstGeom prst="rect">
            <a:avLst/>
          </a:prstGeom>
        </p:spPr>
        <p:txBody>
          <a:bodyPr wrap="square">
            <a:spAutoFit/>
          </a:bodyPr>
          <a:lstStyle/>
          <a:p>
            <a:r>
              <a:rPr kumimoji="0" lang="en-US" altLang="zh-TW" sz="3600" b="1" smtClean="0">
                <a:solidFill>
                  <a:srgbClr val="002060"/>
                </a:solidFill>
                <a:latin typeface="微軟正黑體" pitchFamily="34" charset="-120"/>
                <a:ea typeface="微軟正黑體" pitchFamily="34" charset="-120"/>
                <a:cs typeface="Times New Roman" pitchFamily="18" charset="0"/>
              </a:rPr>
              <a:t>1.</a:t>
            </a:r>
            <a:r>
              <a:rPr kumimoji="0" lang="zh-TW" altLang="en-US" sz="3600" b="1" smtClean="0">
                <a:solidFill>
                  <a:srgbClr val="002060"/>
                </a:solidFill>
                <a:latin typeface="微軟正黑體" pitchFamily="34" charset="-120"/>
                <a:ea typeface="微軟正黑體" pitchFamily="34" charset="-120"/>
                <a:cs typeface="Times New Roman" pitchFamily="18" charset="0"/>
              </a:rPr>
              <a:t>降低</a:t>
            </a:r>
            <a:r>
              <a:rPr kumimoji="0" lang="en-US" altLang="zh-TW" sz="3600" b="1" smtClean="0">
                <a:solidFill>
                  <a:srgbClr val="002060"/>
                </a:solidFill>
                <a:latin typeface="微軟正黑體" pitchFamily="34" charset="-120"/>
                <a:ea typeface="微軟正黑體" pitchFamily="34" charset="-120"/>
                <a:cs typeface="Times New Roman" pitchFamily="18" charset="0"/>
              </a:rPr>
              <a:t>3C</a:t>
            </a:r>
            <a:r>
              <a:rPr kumimoji="0" lang="zh-TW" altLang="en-US" sz="3600" b="1" smtClean="0">
                <a:solidFill>
                  <a:srgbClr val="002060"/>
                </a:solidFill>
                <a:latin typeface="微軟正黑體" pitchFamily="34" charset="-120"/>
                <a:ea typeface="微軟正黑體" pitchFamily="34" charset="-120"/>
                <a:cs typeface="Times New Roman" pitchFamily="18" charset="0"/>
              </a:rPr>
              <a:t>使用</a:t>
            </a:r>
            <a:r>
              <a:rPr kumimoji="0" lang="zh-TW" altLang="en-US" sz="3600" b="1">
                <a:solidFill>
                  <a:srgbClr val="002060"/>
                </a:solidFill>
                <a:latin typeface="微軟正黑體" pitchFamily="34" charset="-120"/>
                <a:ea typeface="微軟正黑體" pitchFamily="34" charset="-120"/>
                <a:cs typeface="Times New Roman" pitchFamily="18" charset="0"/>
              </a:rPr>
              <a:t>頻</a:t>
            </a:r>
            <a:r>
              <a:rPr kumimoji="0" lang="zh-TW" altLang="en-US" sz="3600" b="1" smtClean="0">
                <a:solidFill>
                  <a:srgbClr val="002060"/>
                </a:solidFill>
                <a:latin typeface="微軟正黑體" pitchFamily="34" charset="-120"/>
                <a:ea typeface="微軟正黑體" pitchFamily="34" charset="-120"/>
                <a:cs typeface="Times New Roman" pitchFamily="18" charset="0"/>
              </a:rPr>
              <a:t>率，</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享受</a:t>
            </a:r>
            <a:r>
              <a:rPr kumimoji="0" lang="zh-TW" altLang="zh-TW" sz="3600" b="1" dirty="0">
                <a:solidFill>
                  <a:srgbClr val="002060"/>
                </a:solidFill>
                <a:latin typeface="微軟正黑體" pitchFamily="34" charset="-120"/>
                <a:ea typeface="微軟正黑體" pitchFamily="34" charset="-120"/>
                <a:cs typeface="Times New Roman" pitchFamily="18" charset="0"/>
              </a:rPr>
              <a:t>自然體驗生活</a:t>
            </a:r>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r>
              <a:rPr kumimoji="0" lang="en-US" altLang="zh-TW" sz="3600" b="1" dirty="0">
                <a:solidFill>
                  <a:srgbClr val="002060"/>
                </a:solidFill>
                <a:latin typeface="微軟正黑體" pitchFamily="34" charset="-120"/>
                <a:ea typeface="微軟正黑體" pitchFamily="34" charset="-120"/>
                <a:cs typeface="Times New Roman" pitchFamily="18" charset="0"/>
              </a:rPr>
              <a:t>2</a:t>
            </a:r>
            <a:r>
              <a:rPr kumimoji="0" lang="en-US" altLang="zh-TW" sz="3600" b="1" dirty="0" smtClean="0">
                <a:solidFill>
                  <a:srgbClr val="002060"/>
                </a:solidFill>
                <a:latin typeface="微軟正黑體" pitchFamily="34" charset="-120"/>
                <a:ea typeface="微軟正黑體" pitchFamily="34" charset="-120"/>
                <a:cs typeface="Times New Roman" pitchFamily="18" charset="0"/>
              </a:rPr>
              <a:t>.</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關心環境變遷，培養世界公民</a:t>
            </a:r>
            <a:endParaRPr kumimoji="0" lang="en-US" altLang="zh-TW" sz="3600" b="1" dirty="0" smtClean="0">
              <a:solidFill>
                <a:srgbClr val="002060"/>
              </a:solidFill>
              <a:latin typeface="微軟正黑體" pitchFamily="34" charset="-120"/>
              <a:ea typeface="微軟正黑體" pitchFamily="34" charset="-120"/>
              <a:cs typeface="Times New Roman" pitchFamily="18" charset="0"/>
            </a:endParaRPr>
          </a:p>
          <a:p>
            <a:r>
              <a:rPr kumimoji="0" lang="zh-TW" altLang="en-US" sz="2400" b="1" dirty="0" smtClean="0">
                <a:solidFill>
                  <a:srgbClr val="002060"/>
                </a:solidFill>
                <a:latin typeface="微軟正黑體" pitchFamily="34" charset="-120"/>
                <a:ea typeface="微軟正黑體" pitchFamily="34" charset="-120"/>
                <a:cs typeface="Times New Roman" pitchFamily="18" charset="0"/>
              </a:rPr>
              <a:t>       </a:t>
            </a:r>
            <a:endParaRPr kumimoji="0" lang="en-US" altLang="zh-TW" sz="2400" b="1" dirty="0" smtClean="0">
              <a:solidFill>
                <a:srgbClr val="002060"/>
              </a:solidFill>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2991587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45</a:t>
            </a:fld>
            <a:endParaRPr lang="zh-TW" altLang="en-US" dirty="0"/>
          </a:p>
        </p:txBody>
      </p:sp>
      <p:sp>
        <p:nvSpPr>
          <p:cNvPr id="2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smtClean="0">
                <a:solidFill>
                  <a:schemeClr val="bg1"/>
                </a:solidFill>
                <a:cs typeface="Times New Roman" pitchFamily="18" charset="0"/>
              </a:rPr>
              <a:t>三、</a:t>
            </a:r>
            <a:r>
              <a:rPr kumimoji="0" lang="zh-TW" altLang="zh-TW" sz="3600" b="1" dirty="0">
                <a:solidFill>
                  <a:schemeClr val="bg1"/>
                </a:solidFill>
                <a:cs typeface="Times New Roman" pitchFamily="18" charset="0"/>
              </a:rPr>
              <a:t>發現強項，學習選擇</a:t>
            </a:r>
            <a:endParaRPr kumimoji="0" lang="zh-TW" altLang="en-US" sz="3600" b="1" dirty="0">
              <a:solidFill>
                <a:schemeClr val="bg1"/>
              </a:solidFill>
              <a:cs typeface="Times New Roman" pitchFamily="18" charset="0"/>
            </a:endParaRPr>
          </a:p>
        </p:txBody>
      </p:sp>
      <p:sp>
        <p:nvSpPr>
          <p:cNvPr id="7" name="矩形 6"/>
          <p:cNvSpPr/>
          <p:nvPr/>
        </p:nvSpPr>
        <p:spPr>
          <a:xfrm>
            <a:off x="395536" y="2060848"/>
            <a:ext cx="8568952" cy="3785652"/>
          </a:xfrm>
          <a:prstGeom prst="rect">
            <a:avLst/>
          </a:prstGeom>
        </p:spPr>
        <p:txBody>
          <a:bodyPr wrap="square">
            <a:spAutoFit/>
          </a:bodyPr>
          <a:lstStyle/>
          <a:p>
            <a:r>
              <a:rPr kumimoji="0" lang="en-US" altLang="zh-TW" sz="3600" b="1" smtClean="0">
                <a:solidFill>
                  <a:srgbClr val="002060"/>
                </a:solidFill>
                <a:latin typeface="微軟正黑體" pitchFamily="34" charset="-120"/>
                <a:ea typeface="微軟正黑體" pitchFamily="34" charset="-120"/>
                <a:cs typeface="Times New Roman" pitchFamily="18" charset="0"/>
              </a:rPr>
              <a:t>1.</a:t>
            </a:r>
            <a:r>
              <a:rPr kumimoji="0" lang="zh-TW" altLang="en-US" sz="3600" b="1" smtClean="0">
                <a:solidFill>
                  <a:srgbClr val="002060"/>
                </a:solidFill>
                <a:latin typeface="微軟正黑體" pitchFamily="34" charset="-120"/>
                <a:ea typeface="微軟正黑體" pitchFamily="34" charset="-120"/>
                <a:cs typeface="Times New Roman" pitchFamily="18" charset="0"/>
              </a:rPr>
              <a:t>每個孩子都不一樣</a:t>
            </a:r>
            <a:endParaRPr kumimoji="0" lang="en-US" altLang="zh-TW" sz="3600" b="1" smtClean="0">
              <a:solidFill>
                <a:srgbClr val="002060"/>
              </a:solidFill>
              <a:latin typeface="微軟正黑體" pitchFamily="34" charset="-120"/>
              <a:ea typeface="微軟正黑體" pitchFamily="34" charset="-120"/>
              <a:cs typeface="Times New Roman" pitchFamily="18" charset="0"/>
            </a:endParaRPr>
          </a:p>
          <a:p>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r>
              <a:rPr kumimoji="0" lang="en-US" altLang="zh-TW" sz="3600" b="1" dirty="0">
                <a:solidFill>
                  <a:srgbClr val="002060"/>
                </a:solidFill>
                <a:latin typeface="微軟正黑體" pitchFamily="34" charset="-120"/>
                <a:ea typeface="微軟正黑體" pitchFamily="34" charset="-120"/>
                <a:cs typeface="Times New Roman" pitchFamily="18" charset="0"/>
              </a:rPr>
              <a:t>2.</a:t>
            </a:r>
            <a:r>
              <a:rPr kumimoji="0" lang="zh-TW" altLang="zh-TW" sz="3600" b="1" dirty="0">
                <a:solidFill>
                  <a:srgbClr val="002060"/>
                </a:solidFill>
                <a:latin typeface="微軟正黑體" pitchFamily="34" charset="-120"/>
                <a:ea typeface="微軟正黑體" pitchFamily="34" charset="-120"/>
                <a:cs typeface="Times New Roman" pitchFamily="18" charset="0"/>
              </a:rPr>
              <a:t>協助孩子</a:t>
            </a:r>
            <a:r>
              <a:rPr kumimoji="0" lang="zh-TW" altLang="en-US" sz="3600" b="1" dirty="0">
                <a:solidFill>
                  <a:srgbClr val="002060"/>
                </a:solidFill>
                <a:latin typeface="微軟正黑體" pitchFamily="34" charset="-120"/>
                <a:ea typeface="微軟正黑體" pitchFamily="34" charset="-120"/>
                <a:cs typeface="Times New Roman" pitchFamily="18" charset="0"/>
              </a:rPr>
              <a:t>多元探索</a:t>
            </a:r>
            <a:r>
              <a:rPr kumimoji="0" lang="zh-TW" altLang="zh-TW" sz="3600" b="1" dirty="0">
                <a:solidFill>
                  <a:srgbClr val="002060"/>
                </a:solidFill>
                <a:latin typeface="微軟正黑體" pitchFamily="34" charset="-120"/>
                <a:ea typeface="微軟正黑體" pitchFamily="34" charset="-120"/>
                <a:cs typeface="Times New Roman" pitchFamily="18" charset="0"/>
              </a:rPr>
              <a:t>發現自己</a:t>
            </a:r>
            <a:r>
              <a:rPr kumimoji="0" lang="zh-TW" altLang="zh-TW" sz="3600" b="1">
                <a:solidFill>
                  <a:srgbClr val="002060"/>
                </a:solidFill>
                <a:latin typeface="微軟正黑體" pitchFamily="34" charset="-120"/>
                <a:ea typeface="微軟正黑體" pitchFamily="34" charset="-120"/>
                <a:cs typeface="Times New Roman" pitchFamily="18" charset="0"/>
              </a:rPr>
              <a:t>的</a:t>
            </a:r>
            <a:r>
              <a:rPr kumimoji="0" lang="zh-TW" altLang="zh-TW" sz="3600" b="1" smtClean="0">
                <a:solidFill>
                  <a:srgbClr val="002060"/>
                </a:solidFill>
                <a:latin typeface="微軟正黑體" pitchFamily="34" charset="-120"/>
                <a:ea typeface="微軟正黑體" pitchFamily="34" charset="-120"/>
                <a:cs typeface="Times New Roman" pitchFamily="18" charset="0"/>
              </a:rPr>
              <a:t>優點</a:t>
            </a:r>
            <a:endParaRPr kumimoji="0" lang="en-US" altLang="zh-TW" sz="3600" b="1" smtClean="0">
              <a:solidFill>
                <a:srgbClr val="002060"/>
              </a:solidFill>
              <a:latin typeface="微軟正黑體" pitchFamily="34" charset="-120"/>
              <a:ea typeface="微軟正黑體" pitchFamily="34" charset="-120"/>
              <a:cs typeface="Times New Roman" pitchFamily="18" charset="0"/>
            </a:endParaRPr>
          </a:p>
          <a:p>
            <a:endParaRPr kumimoji="0" lang="en-US" altLang="zh-TW" sz="3600" b="1">
              <a:solidFill>
                <a:srgbClr val="002060"/>
              </a:solidFill>
              <a:latin typeface="微軟正黑體" pitchFamily="34" charset="-120"/>
              <a:ea typeface="微軟正黑體" pitchFamily="34" charset="-120"/>
              <a:cs typeface="Times New Roman" pitchFamily="18" charset="0"/>
            </a:endParaRPr>
          </a:p>
          <a:p>
            <a:pPr marL="442913" indent="-442913"/>
            <a:r>
              <a:rPr kumimoji="0" lang="en-US" altLang="zh-TW" sz="3600" b="1" smtClean="0">
                <a:solidFill>
                  <a:srgbClr val="002060"/>
                </a:solidFill>
                <a:latin typeface="微軟正黑體" pitchFamily="34" charset="-120"/>
                <a:ea typeface="微軟正黑體" pitchFamily="34" charset="-120"/>
                <a:cs typeface="Times New Roman" pitchFamily="18" charset="0"/>
              </a:rPr>
              <a:t>3.</a:t>
            </a:r>
            <a:r>
              <a:rPr kumimoji="0" lang="zh-TW" altLang="zh-TW" sz="3600" b="1">
                <a:solidFill>
                  <a:srgbClr val="002060"/>
                </a:solidFill>
                <a:latin typeface="微軟正黑體" pitchFamily="34" charset="-120"/>
                <a:ea typeface="微軟正黑體" pitchFamily="34" charset="-120"/>
                <a:cs typeface="Times New Roman" pitchFamily="18" charset="0"/>
              </a:rPr>
              <a:t>思考自己的興趣，喜歡學習什麼?為什麼喜歡?</a:t>
            </a:r>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endParaRPr kumimoji="0" lang="en-US" altLang="zh-TW" sz="2400" b="1" dirty="0" smtClean="0">
              <a:solidFill>
                <a:srgbClr val="002060"/>
              </a:solidFill>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31355877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46</a:t>
            </a:fld>
            <a:endParaRPr lang="zh-TW" altLang="en-US" dirty="0"/>
          </a:p>
        </p:txBody>
      </p:sp>
      <p:sp>
        <p:nvSpPr>
          <p:cNvPr id="2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四</a:t>
            </a:r>
            <a:r>
              <a:rPr kumimoji="0" lang="zh-TW" altLang="en-US" sz="3600" b="1" dirty="0" smtClean="0">
                <a:solidFill>
                  <a:schemeClr val="bg1"/>
                </a:solidFill>
                <a:cs typeface="Times New Roman" pitchFamily="18" charset="0"/>
              </a:rPr>
              <a:t>、</a:t>
            </a:r>
            <a:r>
              <a:rPr kumimoji="0" lang="zh-TW" altLang="zh-TW" sz="3600" b="1" dirty="0">
                <a:solidFill>
                  <a:schemeClr val="bg1"/>
                </a:solidFill>
                <a:cs typeface="Times New Roman" pitchFamily="18" charset="0"/>
              </a:rPr>
              <a:t>信任教師，互動共好</a:t>
            </a:r>
            <a:endParaRPr kumimoji="0" lang="zh-TW" altLang="en-US" sz="3600" b="1" dirty="0">
              <a:solidFill>
                <a:schemeClr val="bg1"/>
              </a:solidFill>
              <a:cs typeface="Times New Roman" pitchFamily="18" charset="0"/>
            </a:endParaRPr>
          </a:p>
        </p:txBody>
      </p:sp>
      <p:sp>
        <p:nvSpPr>
          <p:cNvPr id="7" name="矩形 6"/>
          <p:cNvSpPr/>
          <p:nvPr/>
        </p:nvSpPr>
        <p:spPr>
          <a:xfrm>
            <a:off x="395536" y="1844824"/>
            <a:ext cx="8352928" cy="3416320"/>
          </a:xfrm>
          <a:prstGeom prst="rect">
            <a:avLst/>
          </a:prstGeom>
        </p:spPr>
        <p:txBody>
          <a:bodyPr wrap="square">
            <a:spAutoFit/>
          </a:bodyPr>
          <a:lstStyle/>
          <a:p>
            <a:pPr marL="357188" indent="-357188"/>
            <a:r>
              <a:rPr kumimoji="0" lang="en-US" altLang="zh-TW" sz="3600" b="1" dirty="0" smtClean="0">
                <a:solidFill>
                  <a:srgbClr val="002060"/>
                </a:solidFill>
                <a:latin typeface="微軟正黑體" pitchFamily="34" charset="-120"/>
                <a:ea typeface="微軟正黑體" pitchFamily="34" charset="-120"/>
                <a:cs typeface="Times New Roman" pitchFamily="18" charset="0"/>
              </a:rPr>
              <a:t>1</a:t>
            </a:r>
            <a:r>
              <a:rPr kumimoji="0" lang="en-US" altLang="zh-TW" sz="3600" b="1" dirty="0">
                <a:solidFill>
                  <a:srgbClr val="002060"/>
                </a:solidFill>
                <a:latin typeface="微軟正黑體" pitchFamily="34" charset="-120"/>
                <a:ea typeface="微軟正黑體" pitchFamily="34" charset="-120"/>
                <a:cs typeface="Times New Roman" pitchFamily="18" charset="0"/>
              </a:rPr>
              <a:t>.</a:t>
            </a:r>
            <a:r>
              <a:rPr kumimoji="0" lang="zh-TW" altLang="zh-TW" sz="3600" b="1" dirty="0">
                <a:solidFill>
                  <a:srgbClr val="002060"/>
                </a:solidFill>
                <a:latin typeface="微軟正黑體" pitchFamily="34" charset="-120"/>
                <a:ea typeface="微軟正黑體" pitchFamily="34" charset="-120"/>
                <a:cs typeface="Times New Roman" pitchFamily="18" charset="0"/>
              </a:rPr>
              <a:t>以學生學習為主體</a:t>
            </a:r>
            <a:r>
              <a:rPr kumimoji="0" lang="zh-TW" altLang="zh-TW" sz="3600" b="1">
                <a:solidFill>
                  <a:srgbClr val="002060"/>
                </a:solidFill>
                <a:latin typeface="微軟正黑體" pitchFamily="34" charset="-120"/>
                <a:ea typeface="微軟正黑體" pitchFamily="34" charset="-120"/>
                <a:cs typeface="Times New Roman" pitchFamily="18" charset="0"/>
              </a:rPr>
              <a:t>的</a:t>
            </a:r>
            <a:r>
              <a:rPr kumimoji="0" lang="zh-TW" altLang="zh-TW" sz="3600" b="1" smtClean="0">
                <a:solidFill>
                  <a:srgbClr val="002060"/>
                </a:solidFill>
                <a:latin typeface="微軟正黑體" pitchFamily="34" charset="-120"/>
                <a:ea typeface="微軟正黑體" pitchFamily="34" charset="-120"/>
                <a:cs typeface="Times New Roman" pitchFamily="18" charset="0"/>
              </a:rPr>
              <a:t>教學</a:t>
            </a:r>
            <a:endParaRPr kumimoji="0" lang="en-US" altLang="zh-TW" sz="3600" b="1" dirty="0" smtClean="0">
              <a:solidFill>
                <a:srgbClr val="002060"/>
              </a:solidFill>
              <a:latin typeface="微軟正黑體" pitchFamily="34" charset="-120"/>
              <a:ea typeface="微軟正黑體" pitchFamily="34" charset="-120"/>
              <a:cs typeface="Times New Roman" pitchFamily="18" charset="0"/>
            </a:endParaRPr>
          </a:p>
          <a:p>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r>
              <a:rPr kumimoji="0" lang="en-US" altLang="zh-TW" sz="3600" b="1" dirty="0">
                <a:solidFill>
                  <a:srgbClr val="002060"/>
                </a:solidFill>
                <a:latin typeface="微軟正黑體" pitchFamily="34" charset="-120"/>
                <a:ea typeface="微軟正黑體" pitchFamily="34" charset="-120"/>
                <a:cs typeface="Times New Roman" pitchFamily="18" charset="0"/>
              </a:rPr>
              <a:t>2</a:t>
            </a:r>
            <a:r>
              <a:rPr kumimoji="0" lang="en-US" altLang="zh-TW" sz="3600" b="1">
                <a:solidFill>
                  <a:srgbClr val="002060"/>
                </a:solidFill>
                <a:latin typeface="微軟正黑體" pitchFamily="34" charset="-120"/>
                <a:ea typeface="微軟正黑體" pitchFamily="34" charset="-120"/>
                <a:cs typeface="Times New Roman" pitchFamily="18" charset="0"/>
              </a:rPr>
              <a:t>.</a:t>
            </a:r>
            <a:r>
              <a:rPr kumimoji="0" lang="zh-TW" altLang="zh-TW" sz="3600" b="1" smtClean="0">
                <a:solidFill>
                  <a:srgbClr val="002060"/>
                </a:solidFill>
                <a:latin typeface="微軟正黑體" pitchFamily="34" charset="-120"/>
                <a:ea typeface="微軟正黑體" pitchFamily="34" charset="-120"/>
                <a:cs typeface="Times New Roman" pitchFamily="18" charset="0"/>
              </a:rPr>
              <a:t>重</a:t>
            </a:r>
            <a:r>
              <a:rPr kumimoji="0" lang="zh-TW" altLang="en-US" sz="3600" b="1" smtClean="0">
                <a:solidFill>
                  <a:srgbClr val="002060"/>
                </a:solidFill>
                <a:latin typeface="微軟正黑體" pitchFamily="34" charset="-120"/>
                <a:ea typeface="微軟正黑體" pitchFamily="34" charset="-120"/>
                <a:cs typeface="Times New Roman" pitchFamily="18" charset="0"/>
              </a:rPr>
              <a:t>視學習過程與</a:t>
            </a:r>
            <a:r>
              <a:rPr kumimoji="0" lang="zh-TW" altLang="zh-TW" sz="3600" b="1" smtClean="0">
                <a:solidFill>
                  <a:srgbClr val="002060"/>
                </a:solidFill>
                <a:latin typeface="微軟正黑體" pitchFamily="34" charset="-120"/>
                <a:ea typeface="微軟正黑體" pitchFamily="34" charset="-120"/>
                <a:cs typeface="Times New Roman" pitchFamily="18" charset="0"/>
              </a:rPr>
              <a:t>方法</a:t>
            </a:r>
            <a:endParaRPr kumimoji="0" lang="en-US" altLang="zh-TW" sz="3600" b="1" dirty="0" smtClean="0">
              <a:solidFill>
                <a:srgbClr val="002060"/>
              </a:solidFill>
              <a:latin typeface="微軟正黑體" pitchFamily="34" charset="-120"/>
              <a:ea typeface="微軟正黑體" pitchFamily="34" charset="-120"/>
              <a:cs typeface="Times New Roman" pitchFamily="18" charset="0"/>
            </a:endParaRPr>
          </a:p>
          <a:p>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pPr marL="444500" indent="-444500"/>
            <a:r>
              <a:rPr kumimoji="0" lang="en-US" altLang="zh-TW" sz="3600" b="1" dirty="0">
                <a:solidFill>
                  <a:srgbClr val="002060"/>
                </a:solidFill>
                <a:latin typeface="微軟正黑體" pitchFamily="34" charset="-120"/>
                <a:ea typeface="微軟正黑體" pitchFamily="34" charset="-120"/>
                <a:cs typeface="Times New Roman" pitchFamily="18" charset="0"/>
              </a:rPr>
              <a:t>3.</a:t>
            </a:r>
            <a:r>
              <a:rPr kumimoji="0" lang="zh-TW" altLang="zh-TW" sz="3600" b="1" dirty="0">
                <a:solidFill>
                  <a:srgbClr val="002060"/>
                </a:solidFill>
                <a:latin typeface="微軟正黑體" pitchFamily="34" charset="-120"/>
                <a:ea typeface="微軟正黑體" pitchFamily="34" charset="-120"/>
                <a:cs typeface="Times New Roman" pitchFamily="18" charset="0"/>
              </a:rPr>
              <a:t>課堂風景的改變，教學模式的翻轉</a:t>
            </a:r>
            <a:r>
              <a:rPr kumimoji="0" lang="zh-TW" altLang="en-US" sz="3600" b="1" dirty="0">
                <a:solidFill>
                  <a:srgbClr val="002060"/>
                </a:solidFill>
                <a:latin typeface="微軟正黑體" pitchFamily="34" charset="-120"/>
                <a:ea typeface="微軟正黑體" pitchFamily="34" charset="-120"/>
                <a:cs typeface="Times New Roman" pitchFamily="18" charset="0"/>
              </a:rPr>
              <a:t>，</a:t>
            </a:r>
            <a:r>
              <a:rPr kumimoji="0" lang="zh-TW" altLang="zh-TW" sz="3600" b="1" dirty="0">
                <a:solidFill>
                  <a:srgbClr val="002060"/>
                </a:solidFill>
                <a:latin typeface="微軟正黑體" pitchFamily="34" charset="-120"/>
                <a:ea typeface="微軟正黑體" pitchFamily="34" charset="-120"/>
                <a:cs typeface="Times New Roman" pitchFamily="18" charset="0"/>
              </a:rPr>
              <a:t>需要您更多的</a:t>
            </a:r>
            <a:r>
              <a:rPr kumimoji="0" lang="zh-TW" altLang="zh-TW" sz="3600" b="1" dirty="0">
                <a:solidFill>
                  <a:srgbClr val="FF0000"/>
                </a:solidFill>
                <a:latin typeface="微軟正黑體" pitchFamily="34" charset="-120"/>
                <a:ea typeface="微軟正黑體" pitchFamily="34" charset="-120"/>
                <a:cs typeface="Times New Roman" pitchFamily="18" charset="0"/>
              </a:rPr>
              <a:t>信任與支持</a:t>
            </a:r>
            <a:endParaRPr kumimoji="0" lang="en-US" altLang="zh-TW" sz="3600" b="1" dirty="0">
              <a:solidFill>
                <a:srgbClr val="FF0000"/>
              </a:solidFill>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30315498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60983EB2-79ED-41A6-ADCE-69596D11DF5B}"/>
              </a:ext>
            </a:extLst>
          </p:cNvPr>
          <p:cNvPicPr>
            <a:picLocks noChangeAspect="1"/>
          </p:cNvPicPr>
          <p:nvPr/>
        </p:nvPicPr>
        <p:blipFill rotWithShape="1">
          <a:blip r:embed="rId4">
            <a:extLst>
              <a:ext uri="{28A0092B-C50C-407E-A947-70E740481C1C}">
                <a14:useLocalDpi xmlns:a14="http://schemas.microsoft.com/office/drawing/2010/main" val="0"/>
              </a:ext>
            </a:extLst>
          </a:blip>
          <a:srcRect r="16667"/>
          <a:stretch/>
        </p:blipFill>
        <p:spPr>
          <a:xfrm>
            <a:off x="28720" y="9725"/>
            <a:ext cx="9144000" cy="5143500"/>
          </a:xfrm>
          <a:prstGeom prst="rect">
            <a:avLst/>
          </a:prstGeom>
        </p:spPr>
      </p:pic>
      <p:sp>
        <p:nvSpPr>
          <p:cNvPr id="6" name="PA_文本框 4">
            <a:extLst>
              <a:ext uri="{FF2B5EF4-FFF2-40B4-BE49-F238E27FC236}">
                <a16:creationId xmlns:a16="http://schemas.microsoft.com/office/drawing/2014/main" id="{C75AD440-BDF2-4DFE-B39C-DE20D5B9A985}"/>
              </a:ext>
            </a:extLst>
          </p:cNvPr>
          <p:cNvSpPr txBox="1"/>
          <p:nvPr>
            <p:custDataLst>
              <p:tags r:id="rId1"/>
            </p:custDataLst>
          </p:nvPr>
        </p:nvSpPr>
        <p:spPr>
          <a:xfrm>
            <a:off x="3189781" y="2652152"/>
            <a:ext cx="6300083" cy="1338828"/>
          </a:xfrm>
          <a:prstGeom prst="rect">
            <a:avLst/>
          </a:prstGeom>
          <a:noFill/>
        </p:spPr>
        <p:txBody>
          <a:bodyPr wrap="square" rtlCol="0">
            <a:spAutoFit/>
          </a:bodyPr>
          <a:lstStyle/>
          <a:p>
            <a:pPr algn="ctr" defTabSz="685800" fontAlgn="auto">
              <a:spcBef>
                <a:spcPts val="0"/>
              </a:spcBef>
              <a:spcAft>
                <a:spcPts val="0"/>
              </a:spcAft>
              <a:defRPr/>
            </a:pPr>
            <a:r>
              <a:rPr kumimoji="0" lang="en-US" altLang="zh-TW" sz="4050" b="1" spc="450" dirty="0">
                <a:solidFill>
                  <a:srgbClr val="3C5F6B"/>
                </a:solidFill>
                <a:latin typeface="Matura MT Script Capitals" panose="03020802060602070202" pitchFamily="66" charset="0"/>
                <a:ea typeface="Microsoft JhengHei UI" panose="020B0604030504040204" pitchFamily="34" charset="-120"/>
                <a:cs typeface="+mn-ea"/>
                <a:sym typeface="+mn-lt"/>
              </a:rPr>
              <a:t>We Are Team</a:t>
            </a:r>
          </a:p>
          <a:p>
            <a:pPr algn="ctr" defTabSz="685800" fontAlgn="auto">
              <a:spcBef>
                <a:spcPts val="0"/>
              </a:spcBef>
              <a:spcAft>
                <a:spcPts val="0"/>
              </a:spcAft>
              <a:defRPr/>
            </a:pPr>
            <a:r>
              <a:rPr kumimoji="0" lang="zh-TW" altLang="en-US" sz="4050" b="1" spc="450" dirty="0">
                <a:solidFill>
                  <a:srgbClr val="3C5F6B"/>
                </a:solidFill>
                <a:latin typeface="微软雅黑" panose="020B0503020204020204" pitchFamily="34" charset="-122"/>
                <a:ea typeface="微软雅黑" panose="020B0503020204020204" pitchFamily="34" charset="-122"/>
                <a:cs typeface="+mn-ea"/>
                <a:sym typeface="+mn-lt"/>
              </a:rPr>
              <a:t>協力同行</a:t>
            </a:r>
            <a:endParaRPr kumimoji="0" lang="en-US" altLang="zh-TW" sz="4050" b="1" spc="450" dirty="0">
              <a:solidFill>
                <a:srgbClr val="3C5F6B"/>
              </a:solidFill>
              <a:latin typeface="微软雅黑" panose="020B0503020204020204" pitchFamily="34" charset="-122"/>
              <a:ea typeface="微软雅黑" panose="020B0503020204020204" pitchFamily="34" charset="-122"/>
              <a:cs typeface="+mn-ea"/>
              <a:sym typeface="+mn-lt"/>
            </a:endParaRPr>
          </a:p>
        </p:txBody>
      </p:sp>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5482" y="2579867"/>
            <a:ext cx="772847" cy="723900"/>
          </a:xfrm>
          <a:prstGeom prst="rect">
            <a:avLst/>
          </a:prstGeom>
        </p:spPr>
      </p:pic>
    </p:spTree>
    <p:extLst>
      <p:ext uri="{BB962C8B-B14F-4D97-AF65-F5344CB8AC3E}">
        <p14:creationId xmlns:p14="http://schemas.microsoft.com/office/powerpoint/2010/main" val="4235903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1">
            <a:extLst>
              <a:ext uri="{FF2B5EF4-FFF2-40B4-BE49-F238E27FC236}">
                <a16:creationId xmlns:a16="http://schemas.microsoft.com/office/drawing/2014/main" id="{7BEF304D-297F-493C-A303-420D3A24AB4C}"/>
              </a:ext>
            </a:extLst>
          </p:cNvPr>
          <p:cNvSpPr txBox="1">
            <a:spLocks/>
          </p:cNvSpPr>
          <p:nvPr/>
        </p:nvSpPr>
        <p:spPr bwMode="auto">
          <a:xfrm>
            <a:off x="5706126" y="5481230"/>
            <a:ext cx="2214246" cy="162017"/>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r" defTabSz="685800">
              <a:defRPr/>
            </a:pPr>
            <a:endParaRPr kumimoji="0" lang="zh-TW" altLang="en-US" sz="1200" dirty="0">
              <a:solidFill>
                <a:prstClr val="black"/>
              </a:solidFill>
              <a:latin typeface="Calibri Light" panose="020F0302020204030204"/>
              <a:ea typeface="新細明體" panose="02020500000000000000" pitchFamily="18" charset="-120"/>
            </a:endParaRPr>
          </a:p>
        </p:txBody>
      </p:sp>
      <p:sp>
        <p:nvSpPr>
          <p:cNvPr id="2" name="投影片編號版面配置區 1"/>
          <p:cNvSpPr>
            <a:spLocks noGrp="1"/>
          </p:cNvSpPr>
          <p:nvPr>
            <p:ph type="sldNum" sz="quarter" idx="12"/>
          </p:nvPr>
        </p:nvSpPr>
        <p:spPr>
          <a:xfrm>
            <a:off x="6457950" y="5624513"/>
            <a:ext cx="2057400" cy="273844"/>
          </a:xfrm>
        </p:spPr>
        <p:txBody>
          <a:bodyPr/>
          <a:lstStyle/>
          <a:p>
            <a:pPr defTabSz="685800" fontAlgn="auto">
              <a:spcBef>
                <a:spcPts val="0"/>
              </a:spcBef>
              <a:spcAft>
                <a:spcPts val="0"/>
              </a:spcAft>
              <a:defRPr/>
            </a:pPr>
            <a:fld id="{8466D1B4-698E-45AD-99B1-BC1EA2B636AC}" type="slidenum">
              <a:rPr kumimoji="0" lang="zh-TW" altLang="en-US" sz="900">
                <a:solidFill>
                  <a:prstClr val="black">
                    <a:tint val="75000"/>
                  </a:prstClr>
                </a:solidFill>
                <a:latin typeface="Calibri" panose="020F0502020204030204"/>
              </a:rPr>
              <a:pPr defTabSz="685800" fontAlgn="auto">
                <a:spcBef>
                  <a:spcPts val="0"/>
                </a:spcBef>
                <a:spcAft>
                  <a:spcPts val="0"/>
                </a:spcAft>
                <a:defRPr/>
              </a:pPr>
              <a:t>48</a:t>
            </a:fld>
            <a:endParaRPr kumimoji="0" lang="zh-TW" altLang="en-US" sz="900">
              <a:solidFill>
                <a:prstClr val="black">
                  <a:tint val="75000"/>
                </a:prstClr>
              </a:solidFill>
              <a:latin typeface="Calibri" panose="020F0502020204030204"/>
            </a:endParaRPr>
          </a:p>
        </p:txBody>
      </p:sp>
      <p:sp>
        <p:nvSpPr>
          <p:cNvPr id="11" name="流程圖: 替代程序 10">
            <a:extLst>
              <a:ext uri="{FF2B5EF4-FFF2-40B4-BE49-F238E27FC236}">
                <a16:creationId xmlns:a16="http://schemas.microsoft.com/office/drawing/2014/main" id="{1678D3AE-7B28-43E2-ABB9-3D325DFAE662}"/>
              </a:ext>
            </a:extLst>
          </p:cNvPr>
          <p:cNvSpPr/>
          <p:nvPr/>
        </p:nvSpPr>
        <p:spPr>
          <a:xfrm>
            <a:off x="1962151" y="2635349"/>
            <a:ext cx="5464472" cy="914120"/>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7200" dirty="0">
                <a:solidFill>
                  <a:srgbClr val="002060"/>
                </a:solidFill>
                <a:latin typeface="細明體" panose="02020509000000000000" pitchFamily="49" charset="-120"/>
                <a:ea typeface="細明體" panose="02020509000000000000" pitchFamily="49" charset="-120"/>
              </a:rPr>
              <a:t>感 謝 聆 聽</a:t>
            </a:r>
            <a:endParaRPr lang="zh-TW" altLang="en-US" sz="5400" dirty="0">
              <a:solidFill>
                <a:srgbClr val="002060"/>
              </a:solidFill>
              <a:latin typeface="細明體" panose="02020509000000000000" pitchFamily="49" charset="-120"/>
              <a:ea typeface="細明體" panose="02020509000000000000" pitchFamily="49" charset="-120"/>
            </a:endParaRPr>
          </a:p>
        </p:txBody>
      </p:sp>
      <p:pic>
        <p:nvPicPr>
          <p:cNvPr id="12" name="Picture 2" descr="èºåå¸æ¨åæ°èª²ç¶±å°æ¡è¾¦å¬å®¤">
            <a:extLst>
              <a:ext uri="{FF2B5EF4-FFF2-40B4-BE49-F238E27FC236}">
                <a16:creationId xmlns:a16="http://schemas.microsoft.com/office/drawing/2014/main" id="{BCC5F7D6-E663-4BCF-8E45-DB08B4937F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6886" y="3718379"/>
            <a:ext cx="5715000"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999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fld id="{00B92FB3-DA24-4441-A278-57DD9EDB4970}" type="slidenum">
              <a:rPr lang="zh-CN" altLang="en-US" smtClean="0">
                <a:solidFill>
                  <a:schemeClr val="bg1"/>
                </a:solidFill>
              </a:rPr>
              <a:pPr/>
              <a:t>4</a:t>
            </a:fld>
            <a:endParaRPr lang="zh-CN" altLang="en-US">
              <a:solidFill>
                <a:schemeClr val="bg1"/>
              </a:solidFill>
            </a:endParaRPr>
          </a:p>
        </p:txBody>
      </p:sp>
      <p:grpSp>
        <p:nvGrpSpPr>
          <p:cNvPr id="8195" name="群組 17"/>
          <p:cNvGrpSpPr>
            <a:grpSpLocks/>
          </p:cNvGrpSpPr>
          <p:nvPr/>
        </p:nvGrpSpPr>
        <p:grpSpPr bwMode="auto">
          <a:xfrm>
            <a:off x="4698728" y="1904603"/>
            <a:ext cx="1410890" cy="1319213"/>
            <a:chOff x="2205019" y="1625456"/>
            <a:chExt cx="1881588" cy="1760437"/>
          </a:xfrm>
        </p:grpSpPr>
        <p:sp>
          <p:nvSpPr>
            <p:cNvPr id="15" name="文字方塊 14"/>
            <p:cNvSpPr txBox="1"/>
            <p:nvPr/>
          </p:nvSpPr>
          <p:spPr>
            <a:xfrm>
              <a:off x="2205019" y="1625456"/>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馬來西亞</a:t>
              </a:r>
            </a:p>
          </p:txBody>
        </p:sp>
        <p:sp>
          <p:nvSpPr>
            <p:cNvPr id="8228" name="圖片 9"/>
            <p:cNvSpPr>
              <a:spLocks noChangeAspect="1"/>
            </p:cNvSpPr>
            <p:nvPr/>
          </p:nvSpPr>
          <p:spPr bwMode="auto">
            <a:xfrm>
              <a:off x="2668445" y="1789111"/>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8196" name="群組 16"/>
          <p:cNvGrpSpPr>
            <a:grpSpLocks/>
          </p:cNvGrpSpPr>
          <p:nvPr/>
        </p:nvGrpSpPr>
        <p:grpSpPr bwMode="auto">
          <a:xfrm>
            <a:off x="-83343" y="3403998"/>
            <a:ext cx="1412081" cy="1320403"/>
            <a:chOff x="7597762" y="2032916"/>
            <a:chExt cx="1881588" cy="1760437"/>
          </a:xfrm>
        </p:grpSpPr>
        <p:sp>
          <p:nvSpPr>
            <p:cNvPr id="42" name="文字方塊 41"/>
            <p:cNvSpPr txBox="1"/>
            <p:nvPr/>
          </p:nvSpPr>
          <p:spPr>
            <a:xfrm>
              <a:off x="7597762" y="2032916"/>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越南</a:t>
              </a:r>
            </a:p>
          </p:txBody>
        </p:sp>
        <p:sp>
          <p:nvSpPr>
            <p:cNvPr id="8226" name="圖片 10"/>
            <p:cNvSpPr>
              <a:spLocks noChangeAspect="1"/>
            </p:cNvSpPr>
            <p:nvPr/>
          </p:nvSpPr>
          <p:spPr bwMode="auto">
            <a:xfrm>
              <a:off x="8050559" y="2189304"/>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8197" name="群組 18"/>
          <p:cNvGrpSpPr>
            <a:grpSpLocks/>
          </p:cNvGrpSpPr>
          <p:nvPr/>
        </p:nvGrpSpPr>
        <p:grpSpPr bwMode="auto">
          <a:xfrm>
            <a:off x="2759869" y="3403998"/>
            <a:ext cx="1410891" cy="1320403"/>
            <a:chOff x="2192262" y="4763634"/>
            <a:chExt cx="1881588" cy="1760437"/>
          </a:xfrm>
        </p:grpSpPr>
        <p:sp>
          <p:nvSpPr>
            <p:cNvPr id="43" name="文字方塊 42"/>
            <p:cNvSpPr txBox="1"/>
            <p:nvPr/>
          </p:nvSpPr>
          <p:spPr>
            <a:xfrm>
              <a:off x="2192262" y="4763634"/>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a:solidFill>
                    <a:srgbClr val="979797"/>
                  </a:solidFill>
                  <a:latin typeface="Microsoft YaHei" charset="-122"/>
                  <a:ea typeface="Microsoft YaHei" charset="-122"/>
                  <a:cs typeface="Microsoft YaHei" charset="-122"/>
                </a:rPr>
                <a:t>緬甸</a:t>
              </a:r>
              <a:endParaRPr lang="zh-TW" altLang="en-US" sz="1500" b="1" dirty="0">
                <a:solidFill>
                  <a:srgbClr val="979797"/>
                </a:solidFill>
                <a:latin typeface="Microsoft YaHei" charset="-122"/>
                <a:ea typeface="Microsoft YaHei" charset="-122"/>
                <a:cs typeface="Microsoft YaHei" charset="-122"/>
              </a:endParaRPr>
            </a:p>
          </p:txBody>
        </p:sp>
        <p:sp>
          <p:nvSpPr>
            <p:cNvPr id="8224" name="圖片 11"/>
            <p:cNvSpPr>
              <a:spLocks noChangeAspect="1"/>
            </p:cNvSpPr>
            <p:nvPr/>
          </p:nvSpPr>
          <p:spPr bwMode="auto">
            <a:xfrm>
              <a:off x="2694857" y="4955127"/>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8198" name="群組 19"/>
          <p:cNvGrpSpPr>
            <a:grpSpLocks/>
          </p:cNvGrpSpPr>
          <p:nvPr/>
        </p:nvGrpSpPr>
        <p:grpSpPr bwMode="auto">
          <a:xfrm>
            <a:off x="5561209" y="3733461"/>
            <a:ext cx="1410890" cy="1320403"/>
            <a:chOff x="5086417" y="4794830"/>
            <a:chExt cx="1881588" cy="1760437"/>
          </a:xfrm>
        </p:grpSpPr>
        <p:sp>
          <p:nvSpPr>
            <p:cNvPr id="44" name="文字方塊 43"/>
            <p:cNvSpPr txBox="1"/>
            <p:nvPr/>
          </p:nvSpPr>
          <p:spPr>
            <a:xfrm>
              <a:off x="5086417" y="4794830"/>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a:solidFill>
                    <a:srgbClr val="979797"/>
                  </a:solidFill>
                  <a:latin typeface="Microsoft YaHei" charset="-122"/>
                  <a:ea typeface="Microsoft YaHei" charset="-122"/>
                  <a:cs typeface="Microsoft YaHei" charset="-122"/>
                </a:rPr>
                <a:t>菲律賓</a:t>
              </a:r>
              <a:endParaRPr lang="zh-TW" altLang="en-US" sz="1500" b="1" dirty="0">
                <a:solidFill>
                  <a:srgbClr val="979797"/>
                </a:solidFill>
                <a:latin typeface="Microsoft YaHei" charset="-122"/>
                <a:ea typeface="Microsoft YaHei" charset="-122"/>
                <a:cs typeface="Microsoft YaHei" charset="-122"/>
              </a:endParaRPr>
            </a:p>
          </p:txBody>
        </p:sp>
        <p:sp>
          <p:nvSpPr>
            <p:cNvPr id="8222" name="圖片 12"/>
            <p:cNvSpPr>
              <a:spLocks noChangeAspect="1"/>
            </p:cNvSpPr>
            <p:nvPr/>
          </p:nvSpPr>
          <p:spPr bwMode="auto">
            <a:xfrm>
              <a:off x="5566988" y="4955127"/>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8199" name="群組 20"/>
          <p:cNvGrpSpPr>
            <a:grpSpLocks/>
          </p:cNvGrpSpPr>
          <p:nvPr/>
        </p:nvGrpSpPr>
        <p:grpSpPr bwMode="auto">
          <a:xfrm>
            <a:off x="2862056" y="5369306"/>
            <a:ext cx="1410890" cy="1320404"/>
            <a:chOff x="7597762" y="4915000"/>
            <a:chExt cx="1881588" cy="1760437"/>
          </a:xfrm>
        </p:grpSpPr>
        <p:sp>
          <p:nvSpPr>
            <p:cNvPr id="48" name="文字方塊 47"/>
            <p:cNvSpPr txBox="1"/>
            <p:nvPr/>
          </p:nvSpPr>
          <p:spPr>
            <a:xfrm>
              <a:off x="7597762" y="4915000"/>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台灣</a:t>
              </a:r>
            </a:p>
          </p:txBody>
        </p:sp>
        <p:sp>
          <p:nvSpPr>
            <p:cNvPr id="8220" name="圖片 13"/>
            <p:cNvSpPr>
              <a:spLocks noChangeAspect="1"/>
            </p:cNvSpPr>
            <p:nvPr/>
          </p:nvSpPr>
          <p:spPr bwMode="auto">
            <a:xfrm>
              <a:off x="8115049" y="5043081"/>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sp>
        <p:nvSpPr>
          <p:cNvPr id="8200" name="矩形 15"/>
          <p:cNvSpPr>
            <a:spLocks noChangeArrowheads="1"/>
          </p:cNvSpPr>
          <p:nvPr/>
        </p:nvSpPr>
        <p:spPr bwMode="auto">
          <a:xfrm>
            <a:off x="5922096" y="1433490"/>
            <a:ext cx="3254051" cy="199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總人口達到</a:t>
            </a:r>
            <a:r>
              <a:rPr lang="is-IS" altLang="en-US" sz="4800">
                <a:solidFill>
                  <a:srgbClr val="DB675B"/>
                </a:solidFill>
                <a:latin typeface="Microsoft YaHei" pitchFamily="34" charset="-122"/>
                <a:ea typeface="Microsoft YaHei" pitchFamily="34" charset="-122"/>
              </a:rPr>
              <a:t>3120</a:t>
            </a:r>
            <a:r>
              <a:rPr lang="zh-TW" altLang="en-US" sz="4800">
                <a:latin typeface="Microsoft YaHei" pitchFamily="34" charset="-122"/>
                <a:ea typeface="Microsoft YaHei" pitchFamily="34" charset="-122"/>
              </a:rPr>
              <a:t>萬</a:t>
            </a:r>
            <a:r>
              <a:rPr lang="zh-TW" altLang="en-US" sz="1500">
                <a:latin typeface="Microsoft YaHei" pitchFamily="34" charset="-122"/>
                <a:ea typeface="Microsoft YaHei" pitchFamily="34" charset="-122"/>
              </a:rPr>
              <a:t>，</a:t>
            </a:r>
          </a:p>
          <a:p>
            <a:pPr eaLnBrk="1" hangingPunct="1">
              <a:lnSpc>
                <a:spcPct val="125000"/>
              </a:lnSpc>
            </a:pPr>
            <a:r>
              <a:rPr lang="zh-TW" altLang="en-US" sz="1500">
                <a:latin typeface="Microsoft YaHei" pitchFamily="34" charset="-122"/>
                <a:ea typeface="Microsoft YaHei" pitchFamily="34" charset="-122"/>
              </a:rPr>
              <a:t>全國平均年齡</a:t>
            </a:r>
            <a:r>
              <a:rPr lang="nb-NO" altLang="zh-TW" sz="3600" b="1">
                <a:solidFill>
                  <a:srgbClr val="DB675B"/>
                </a:solidFill>
                <a:latin typeface="Microsoft YaHei" pitchFamily="34" charset="-122"/>
                <a:ea typeface="Microsoft YaHei" pitchFamily="34" charset="-122"/>
              </a:rPr>
              <a:t>27.7</a:t>
            </a:r>
            <a:r>
              <a:rPr lang="zh-TW" altLang="en-US" sz="1500">
                <a:latin typeface="Microsoft YaHei" pitchFamily="34" charset="-122"/>
                <a:ea typeface="Microsoft YaHei" pitchFamily="34" charset="-122"/>
              </a:rPr>
              <a:t>歲</a:t>
            </a:r>
            <a:endParaRPr lang="en-US" altLang="zh-TW" sz="1500">
              <a:latin typeface="Microsoft YaHei" pitchFamily="34" charset="-122"/>
              <a:ea typeface="Microsoft YaHei" pitchFamily="34" charset="-122"/>
            </a:endParaRPr>
          </a:p>
        </p:txBody>
      </p:sp>
      <p:sp>
        <p:nvSpPr>
          <p:cNvPr id="8201" name="矩形 48"/>
          <p:cNvSpPr>
            <a:spLocks noChangeArrowheads="1"/>
          </p:cNvSpPr>
          <p:nvPr/>
        </p:nvSpPr>
        <p:spPr bwMode="auto">
          <a:xfrm>
            <a:off x="956072" y="3361135"/>
            <a:ext cx="242331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總人口達到</a:t>
            </a:r>
            <a:r>
              <a:rPr lang="en-US" altLang="zh-TW" sz="1500">
                <a:solidFill>
                  <a:srgbClr val="DB675B"/>
                </a:solidFill>
                <a:latin typeface="Microsoft YaHei" pitchFamily="34" charset="-122"/>
                <a:ea typeface="Microsoft YaHei" pitchFamily="34" charset="-122"/>
              </a:rPr>
              <a:t>9540</a:t>
            </a:r>
            <a:r>
              <a:rPr lang="zh-TW" altLang="en-US" sz="1500">
                <a:latin typeface="Microsoft YaHei" pitchFamily="34" charset="-122"/>
                <a:ea typeface="Microsoft YaHei" pitchFamily="34" charset="-122"/>
              </a:rPr>
              <a:t>萬，</a:t>
            </a:r>
          </a:p>
          <a:p>
            <a:pPr eaLnBrk="1" hangingPunct="1">
              <a:lnSpc>
                <a:spcPct val="125000"/>
              </a:lnSpc>
            </a:pPr>
            <a:r>
              <a:rPr lang="zh-TW" altLang="en-US">
                <a:latin typeface="Microsoft YaHei" pitchFamily="34" charset="-122"/>
                <a:ea typeface="Microsoft YaHei" pitchFamily="34" charset="-122"/>
              </a:rPr>
              <a:t>全國平均年齡</a:t>
            </a:r>
            <a:r>
              <a:rPr lang="nb-NO" altLang="zh-TW">
                <a:solidFill>
                  <a:srgbClr val="DB675B"/>
                </a:solidFill>
                <a:latin typeface="Microsoft YaHei" pitchFamily="34" charset="-122"/>
                <a:ea typeface="Microsoft YaHei" pitchFamily="34" charset="-122"/>
              </a:rPr>
              <a:t>27.4</a:t>
            </a:r>
            <a:r>
              <a:rPr lang="zh-TW" altLang="en-US">
                <a:latin typeface="Microsoft YaHei" pitchFamily="34" charset="-122"/>
                <a:ea typeface="Microsoft YaHei" pitchFamily="34" charset="-122"/>
              </a:rPr>
              <a:t>歲</a:t>
            </a:r>
            <a:endParaRPr lang="en-US" altLang="zh-TW">
              <a:latin typeface="Microsoft YaHei" pitchFamily="34" charset="-122"/>
              <a:ea typeface="Microsoft YaHei" pitchFamily="34" charset="-122"/>
            </a:endParaRPr>
          </a:p>
        </p:txBody>
      </p:sp>
      <p:sp>
        <p:nvSpPr>
          <p:cNvPr id="8202" name="矩形 49"/>
          <p:cNvSpPr>
            <a:spLocks noChangeArrowheads="1"/>
          </p:cNvSpPr>
          <p:nvPr/>
        </p:nvSpPr>
        <p:spPr bwMode="auto">
          <a:xfrm>
            <a:off x="3698081" y="3458556"/>
            <a:ext cx="224987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總人口達到</a:t>
            </a:r>
            <a:r>
              <a:rPr lang="en-US" altLang="zh-TW" sz="1500">
                <a:solidFill>
                  <a:srgbClr val="DB675B"/>
                </a:solidFill>
                <a:latin typeface="Microsoft YaHei" pitchFamily="34" charset="-122"/>
                <a:ea typeface="Microsoft YaHei" pitchFamily="34" charset="-122"/>
              </a:rPr>
              <a:t>5470</a:t>
            </a:r>
            <a:r>
              <a:rPr lang="zh-TW" altLang="en-US" sz="1500">
                <a:latin typeface="Microsoft YaHei" pitchFamily="34" charset="-122"/>
                <a:ea typeface="Microsoft YaHei" pitchFamily="34" charset="-122"/>
              </a:rPr>
              <a:t>萬，</a:t>
            </a:r>
          </a:p>
          <a:p>
            <a:pPr eaLnBrk="1" hangingPunct="1">
              <a:lnSpc>
                <a:spcPct val="125000"/>
              </a:lnSpc>
            </a:pPr>
            <a:r>
              <a:rPr lang="zh-TW" altLang="en-US">
                <a:latin typeface="Microsoft YaHei" pitchFamily="34" charset="-122"/>
                <a:ea typeface="Microsoft YaHei" pitchFamily="34" charset="-122"/>
              </a:rPr>
              <a:t>全國平均年齡</a:t>
            </a:r>
            <a:r>
              <a:rPr lang="nb-NO" altLang="zh-TW">
                <a:solidFill>
                  <a:srgbClr val="DB675B"/>
                </a:solidFill>
                <a:latin typeface="Microsoft YaHei" pitchFamily="34" charset="-122"/>
                <a:ea typeface="Microsoft YaHei" pitchFamily="34" charset="-122"/>
              </a:rPr>
              <a:t>27.9</a:t>
            </a:r>
            <a:r>
              <a:rPr lang="zh-TW" altLang="en-US">
                <a:latin typeface="Microsoft YaHei" pitchFamily="34" charset="-122"/>
                <a:ea typeface="Microsoft YaHei" pitchFamily="34" charset="-122"/>
              </a:rPr>
              <a:t>歲</a:t>
            </a:r>
            <a:endParaRPr lang="en-US" altLang="zh-TW">
              <a:latin typeface="Microsoft YaHei" pitchFamily="34" charset="-122"/>
              <a:ea typeface="Microsoft YaHei" pitchFamily="34" charset="-122"/>
            </a:endParaRPr>
          </a:p>
        </p:txBody>
      </p:sp>
      <p:sp>
        <p:nvSpPr>
          <p:cNvPr id="8203" name="矩形 50"/>
          <p:cNvSpPr>
            <a:spLocks noChangeArrowheads="1"/>
          </p:cNvSpPr>
          <p:nvPr/>
        </p:nvSpPr>
        <p:spPr bwMode="auto">
          <a:xfrm>
            <a:off x="6540103" y="3596260"/>
            <a:ext cx="247531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人口突破</a:t>
            </a:r>
            <a:r>
              <a:rPr lang="en-US" altLang="zh-TW" sz="1500">
                <a:solidFill>
                  <a:srgbClr val="DB675B"/>
                </a:solidFill>
                <a:latin typeface="Microsoft YaHei" pitchFamily="34" charset="-122"/>
                <a:ea typeface="Microsoft YaHei" pitchFamily="34" charset="-122"/>
              </a:rPr>
              <a:t>1</a:t>
            </a:r>
            <a:r>
              <a:rPr lang="zh-TW" altLang="en-US" sz="1500">
                <a:solidFill>
                  <a:srgbClr val="DB675B"/>
                </a:solidFill>
                <a:latin typeface="Microsoft YaHei" pitchFamily="34" charset="-122"/>
                <a:ea typeface="Microsoft YaHei" pitchFamily="34" charset="-122"/>
              </a:rPr>
              <a:t>億</a:t>
            </a:r>
            <a:r>
              <a:rPr lang="zh-TW" altLang="en-US" sz="1500">
                <a:latin typeface="Microsoft YaHei" pitchFamily="34" charset="-122"/>
                <a:ea typeface="Microsoft YaHei" pitchFamily="34" charset="-122"/>
              </a:rPr>
              <a:t>大關，</a:t>
            </a:r>
          </a:p>
          <a:p>
            <a:pPr eaLnBrk="1" hangingPunct="1">
              <a:lnSpc>
                <a:spcPct val="125000"/>
              </a:lnSpc>
            </a:pPr>
            <a:r>
              <a:rPr lang="zh-TW" altLang="en-US">
                <a:latin typeface="Microsoft YaHei" pitchFamily="34" charset="-122"/>
                <a:ea typeface="Microsoft YaHei" pitchFamily="34" charset="-122"/>
              </a:rPr>
              <a:t>全國平均年齡為</a:t>
            </a:r>
            <a:r>
              <a:rPr lang="hr-HR" altLang="zh-TW">
                <a:solidFill>
                  <a:srgbClr val="DB675B"/>
                </a:solidFill>
                <a:latin typeface="Microsoft YaHei" pitchFamily="34" charset="-122"/>
                <a:ea typeface="Microsoft YaHei" pitchFamily="34" charset="-122"/>
              </a:rPr>
              <a:t>23.5</a:t>
            </a:r>
            <a:r>
              <a:rPr lang="zh-TW" altLang="en-US">
                <a:latin typeface="Microsoft YaHei" pitchFamily="34" charset="-122"/>
                <a:ea typeface="Microsoft YaHei" pitchFamily="34" charset="-122"/>
              </a:rPr>
              <a:t>歲</a:t>
            </a:r>
            <a:endParaRPr lang="en-US" altLang="zh-TW">
              <a:latin typeface="Microsoft YaHei" pitchFamily="34" charset="-122"/>
              <a:ea typeface="Microsoft YaHei" pitchFamily="34" charset="-122"/>
            </a:endParaRPr>
          </a:p>
        </p:txBody>
      </p:sp>
      <p:sp>
        <p:nvSpPr>
          <p:cNvPr id="8204" name="矩形 64"/>
          <p:cNvSpPr>
            <a:spLocks noChangeArrowheads="1"/>
          </p:cNvSpPr>
          <p:nvPr/>
        </p:nvSpPr>
        <p:spPr bwMode="auto">
          <a:xfrm>
            <a:off x="401241" y="1484710"/>
            <a:ext cx="5824538" cy="153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2100" b="1">
                <a:solidFill>
                  <a:srgbClr val="12826D"/>
                </a:solidFill>
                <a:latin typeface="Microsoft YaHei" pitchFamily="34" charset="-122"/>
                <a:ea typeface="Microsoft YaHei" pitchFamily="34" charset="-122"/>
              </a:rPr>
              <a:t>1970</a:t>
            </a:r>
            <a:r>
              <a:rPr lang="zh-TW" altLang="en-US" sz="2100" b="1">
                <a:solidFill>
                  <a:srgbClr val="12826D"/>
                </a:solidFill>
                <a:latin typeface="Microsoft YaHei" pitchFamily="34" charset="-122"/>
                <a:ea typeface="Microsoft YaHei" pitchFamily="34" charset="-122"/>
              </a:rPr>
              <a:t>年</a:t>
            </a:r>
            <a:r>
              <a:rPr lang="zh-TW" altLang="en-US" sz="2700" b="1">
                <a:solidFill>
                  <a:srgbClr val="12826D"/>
                </a:solidFill>
                <a:latin typeface="Microsoft YaHei" pitchFamily="34" charset="-122"/>
                <a:ea typeface="Microsoft YaHei" pitchFamily="34" charset="-122"/>
              </a:rPr>
              <a:t>台灣</a:t>
            </a:r>
            <a:r>
              <a:rPr lang="zh-TW" altLang="en-US" sz="2100" b="1">
                <a:solidFill>
                  <a:srgbClr val="12826D"/>
                </a:solidFill>
                <a:latin typeface="Microsoft YaHei" pitchFamily="34" charset="-122"/>
                <a:ea typeface="Microsoft YaHei" pitchFamily="34" charset="-122"/>
              </a:rPr>
              <a:t>全國人口數是</a:t>
            </a:r>
            <a:r>
              <a:rPr lang="en-US" altLang="zh-TW" sz="2100" b="1">
                <a:solidFill>
                  <a:srgbClr val="12826D"/>
                </a:solidFill>
                <a:latin typeface="Microsoft YaHei" pitchFamily="34" charset="-122"/>
                <a:ea typeface="Microsoft YaHei" pitchFamily="34" charset="-122"/>
              </a:rPr>
              <a:t>1459</a:t>
            </a:r>
            <a:r>
              <a:rPr lang="zh-TW" altLang="en-US" sz="2100" b="1">
                <a:solidFill>
                  <a:srgbClr val="12826D"/>
                </a:solidFill>
                <a:latin typeface="Microsoft YaHei" pitchFamily="34" charset="-122"/>
                <a:ea typeface="Microsoft YaHei" pitchFamily="34" charset="-122"/>
              </a:rPr>
              <a:t>萬，</a:t>
            </a:r>
            <a:endParaRPr lang="en-US" altLang="zh-TW" sz="2100" b="1">
              <a:solidFill>
                <a:srgbClr val="12826D"/>
              </a:solidFill>
              <a:latin typeface="Microsoft YaHei" pitchFamily="34" charset="-122"/>
              <a:ea typeface="Microsoft YaHei" pitchFamily="34" charset="-122"/>
            </a:endParaRPr>
          </a:p>
          <a:p>
            <a:pPr eaLnBrk="1" hangingPunct="1">
              <a:lnSpc>
                <a:spcPct val="125000"/>
              </a:lnSpc>
            </a:pPr>
            <a:r>
              <a:rPr lang="en-US" altLang="zh-TW" sz="2100" b="1">
                <a:solidFill>
                  <a:srgbClr val="DD3644"/>
                </a:solidFill>
                <a:latin typeface="Microsoft YaHei" pitchFamily="34" charset="-122"/>
                <a:ea typeface="Microsoft YaHei" pitchFamily="34" charset="-122"/>
              </a:rPr>
              <a:t>1970</a:t>
            </a:r>
            <a:r>
              <a:rPr lang="zh-TW" altLang="en-US" sz="2100" b="1">
                <a:solidFill>
                  <a:srgbClr val="DD3644"/>
                </a:solidFill>
                <a:latin typeface="Microsoft YaHei" pitchFamily="34" charset="-122"/>
                <a:ea typeface="Microsoft YaHei" pitchFamily="34" charset="-122"/>
              </a:rPr>
              <a:t>年</a:t>
            </a:r>
            <a:r>
              <a:rPr lang="zh-TW" altLang="en-US" sz="2700" b="1">
                <a:solidFill>
                  <a:srgbClr val="DD3644"/>
                </a:solidFill>
                <a:latin typeface="Microsoft YaHei" pitchFamily="34" charset="-122"/>
                <a:ea typeface="Microsoft YaHei" pitchFamily="34" charset="-122"/>
              </a:rPr>
              <a:t>馬來西亞</a:t>
            </a:r>
            <a:r>
              <a:rPr lang="zh-TW" altLang="en-US" sz="2100" b="1">
                <a:solidFill>
                  <a:srgbClr val="DD3644"/>
                </a:solidFill>
                <a:latin typeface="Microsoft YaHei" pitchFamily="34" charset="-122"/>
                <a:ea typeface="Microsoft YaHei" pitchFamily="34" charset="-122"/>
              </a:rPr>
              <a:t>全國人口</a:t>
            </a:r>
            <a:r>
              <a:rPr lang="en-US" altLang="zh-TW" sz="2100" b="1">
                <a:solidFill>
                  <a:srgbClr val="DD3644"/>
                </a:solidFill>
                <a:latin typeface="Microsoft YaHei" pitchFamily="34" charset="-122"/>
                <a:ea typeface="Microsoft YaHei" pitchFamily="34" charset="-122"/>
              </a:rPr>
              <a:t>1091</a:t>
            </a:r>
            <a:r>
              <a:rPr lang="zh-TW" altLang="en-US" sz="2100" b="1">
                <a:solidFill>
                  <a:srgbClr val="DD3644"/>
                </a:solidFill>
                <a:latin typeface="Microsoft YaHei" pitchFamily="34" charset="-122"/>
                <a:ea typeface="Microsoft YaHei" pitchFamily="34" charset="-122"/>
              </a:rPr>
              <a:t>萬，</a:t>
            </a:r>
            <a:endParaRPr lang="en-US" altLang="zh-TW" sz="2100" b="1">
              <a:solidFill>
                <a:srgbClr val="DD3644"/>
              </a:solidFill>
              <a:latin typeface="Microsoft YaHei" pitchFamily="34" charset="-122"/>
              <a:ea typeface="Microsoft YaHei" pitchFamily="34" charset="-122"/>
            </a:endParaRPr>
          </a:p>
          <a:p>
            <a:pPr eaLnBrk="1" hangingPunct="1">
              <a:lnSpc>
                <a:spcPct val="125000"/>
              </a:lnSpc>
            </a:pPr>
            <a:r>
              <a:rPr lang="zh-TW" altLang="en-US" sz="2100" b="1">
                <a:solidFill>
                  <a:srgbClr val="DD3644"/>
                </a:solidFill>
                <a:latin typeface="Microsoft YaHei" pitchFamily="34" charset="-122"/>
                <a:ea typeface="Microsoft YaHei" pitchFamily="34" charset="-122"/>
              </a:rPr>
              <a:t>猜</a:t>
            </a:r>
            <a:r>
              <a:rPr lang="en-US" altLang="zh-TW" sz="2100" b="1">
                <a:solidFill>
                  <a:srgbClr val="DD3644"/>
                </a:solidFill>
                <a:latin typeface="Microsoft YaHei" pitchFamily="34" charset="-122"/>
                <a:ea typeface="Microsoft YaHei" pitchFamily="34" charset="-122"/>
              </a:rPr>
              <a:t>2017</a:t>
            </a:r>
            <a:r>
              <a:rPr lang="zh-TW" altLang="en-US" sz="2100" b="1">
                <a:solidFill>
                  <a:srgbClr val="DD3644"/>
                </a:solidFill>
                <a:latin typeface="Microsoft YaHei" pitchFamily="34" charset="-122"/>
                <a:ea typeface="Microsoft YaHei" pitchFamily="34" charset="-122"/>
              </a:rPr>
              <a:t>年馬國人口數？</a:t>
            </a:r>
          </a:p>
        </p:txBody>
      </p:sp>
      <p:grpSp>
        <p:nvGrpSpPr>
          <p:cNvPr id="8205" name="群組 34"/>
          <p:cNvGrpSpPr>
            <a:grpSpLocks/>
          </p:cNvGrpSpPr>
          <p:nvPr/>
        </p:nvGrpSpPr>
        <p:grpSpPr bwMode="auto">
          <a:xfrm>
            <a:off x="-58339" y="4774186"/>
            <a:ext cx="2647049" cy="1926059"/>
            <a:chOff x="6133894" y="4170920"/>
            <a:chExt cx="3527174" cy="2567930"/>
          </a:xfrm>
        </p:grpSpPr>
        <p:sp>
          <p:nvSpPr>
            <p:cNvPr id="36" name="文字方塊 35"/>
            <p:cNvSpPr txBox="1"/>
            <p:nvPr/>
          </p:nvSpPr>
          <p:spPr>
            <a:xfrm>
              <a:off x="6133894" y="4978413"/>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印尼</a:t>
              </a:r>
            </a:p>
          </p:txBody>
        </p:sp>
        <p:sp>
          <p:nvSpPr>
            <p:cNvPr id="8218" name="圖片 36"/>
            <p:cNvSpPr>
              <a:spLocks noChangeAspect="1"/>
            </p:cNvSpPr>
            <p:nvPr/>
          </p:nvSpPr>
          <p:spPr bwMode="auto">
            <a:xfrm>
              <a:off x="8681868" y="4170920"/>
              <a:ext cx="979200" cy="97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sp>
        <p:nvSpPr>
          <p:cNvPr id="8206" name="矩形 37"/>
          <p:cNvSpPr>
            <a:spLocks noChangeArrowheads="1"/>
          </p:cNvSpPr>
          <p:nvPr/>
        </p:nvSpPr>
        <p:spPr bwMode="auto">
          <a:xfrm>
            <a:off x="956072" y="5399907"/>
            <a:ext cx="2018110" cy="95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印尼總人口</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達到</a:t>
            </a:r>
            <a:r>
              <a:rPr lang="en-US" altLang="zh-TW" sz="1500">
                <a:solidFill>
                  <a:srgbClr val="DB675B"/>
                </a:solidFill>
                <a:latin typeface="Microsoft YaHei" pitchFamily="34" charset="-122"/>
                <a:ea typeface="Microsoft YaHei" pitchFamily="34" charset="-122"/>
              </a:rPr>
              <a:t>2</a:t>
            </a:r>
            <a:r>
              <a:rPr lang="zh-TW" altLang="en-US" sz="1500">
                <a:solidFill>
                  <a:srgbClr val="DB675B"/>
                </a:solidFill>
                <a:latin typeface="Microsoft YaHei" pitchFamily="34" charset="-122"/>
                <a:ea typeface="Microsoft YaHei" pitchFamily="34" charset="-122"/>
              </a:rPr>
              <a:t>億</a:t>
            </a:r>
            <a:r>
              <a:rPr lang="en-US" altLang="zh-TW" sz="1500">
                <a:solidFill>
                  <a:srgbClr val="DB675B"/>
                </a:solidFill>
                <a:latin typeface="Microsoft YaHei" pitchFamily="34" charset="-122"/>
                <a:ea typeface="Microsoft YaHei" pitchFamily="34" charset="-122"/>
              </a:rPr>
              <a:t>6378</a:t>
            </a:r>
            <a:r>
              <a:rPr lang="zh-TW" altLang="en-US" sz="1500">
                <a:latin typeface="Microsoft YaHei" pitchFamily="34" charset="-122"/>
                <a:ea typeface="Microsoft YaHei" pitchFamily="34" charset="-122"/>
              </a:rPr>
              <a:t>萬</a:t>
            </a:r>
          </a:p>
        </p:txBody>
      </p:sp>
      <p:sp>
        <p:nvSpPr>
          <p:cNvPr id="23" name="矩形 22"/>
          <p:cNvSpPr/>
          <p:nvPr/>
        </p:nvSpPr>
        <p:spPr>
          <a:xfrm>
            <a:off x="244078" y="1090613"/>
            <a:ext cx="8653463" cy="222647"/>
          </a:xfrm>
          <a:prstGeom prst="rect">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9" name="剪去單一角落矩形 8"/>
          <p:cNvSpPr/>
          <p:nvPr/>
        </p:nvSpPr>
        <p:spPr>
          <a:xfrm flipV="1">
            <a:off x="244079" y="1090613"/>
            <a:ext cx="6098381" cy="450056"/>
          </a:xfrm>
          <a:prstGeom prst="snip1Rect">
            <a:avLst>
              <a:gd name="adj" fmla="val 50000"/>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grpSp>
        <p:nvGrpSpPr>
          <p:cNvPr id="8209" name="群組 2"/>
          <p:cNvGrpSpPr>
            <a:grpSpLocks/>
          </p:cNvGrpSpPr>
          <p:nvPr/>
        </p:nvGrpSpPr>
        <p:grpSpPr bwMode="auto">
          <a:xfrm>
            <a:off x="3889408" y="5246556"/>
            <a:ext cx="3498056" cy="1304203"/>
            <a:chOff x="7189565" y="4816519"/>
            <a:chExt cx="4664078" cy="1738948"/>
          </a:xfrm>
        </p:grpSpPr>
        <p:sp>
          <p:nvSpPr>
            <p:cNvPr id="2" name="流程圖: 替代程序 1"/>
            <p:cNvSpPr/>
            <p:nvPr/>
          </p:nvSpPr>
          <p:spPr>
            <a:xfrm>
              <a:off x="7189565" y="5399135"/>
              <a:ext cx="3716339" cy="1052518"/>
            </a:xfrm>
            <a:prstGeom prst="flowChartAlternateProcess">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216" name="矩形 54"/>
            <p:cNvSpPr>
              <a:spLocks noChangeArrowheads="1"/>
            </p:cNvSpPr>
            <p:nvPr/>
          </p:nvSpPr>
          <p:spPr bwMode="auto">
            <a:xfrm>
              <a:off x="7274318" y="4816519"/>
              <a:ext cx="4579325" cy="173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zh-TW" altLang="en-US" sz="2100">
                  <a:latin typeface="Microsoft YaHei" pitchFamily="34" charset="-122"/>
                  <a:ea typeface="Microsoft YaHei" pitchFamily="34" charset="-122"/>
                </a:rPr>
                <a:t>（</a:t>
              </a:r>
              <a:r>
                <a:rPr lang="en-US" altLang="zh-TW" sz="2100">
                  <a:latin typeface="Microsoft YaHei" pitchFamily="34" charset="-122"/>
                  <a:ea typeface="Microsoft YaHei" pitchFamily="34" charset="-122"/>
                </a:rPr>
                <a:t>2017</a:t>
              </a:r>
              <a:r>
                <a:rPr lang="zh-TW" altLang="en-US" sz="2100">
                  <a:latin typeface="Microsoft YaHei" pitchFamily="34" charset="-122"/>
                  <a:ea typeface="Microsoft YaHei" pitchFamily="34" charset="-122"/>
                </a:rPr>
                <a:t>年中位數</a:t>
              </a:r>
              <a:r>
                <a:rPr lang="hr-HR" altLang="zh-TW" sz="2100">
                  <a:solidFill>
                    <a:srgbClr val="DB675B"/>
                  </a:solidFill>
                  <a:latin typeface="Microsoft YaHei" pitchFamily="34" charset="-122"/>
                  <a:ea typeface="Microsoft YaHei" pitchFamily="34" charset="-122"/>
                </a:rPr>
                <a:t>39.2</a:t>
              </a:r>
              <a:r>
                <a:rPr lang="zh-TW" altLang="en-US" sz="2100">
                  <a:solidFill>
                    <a:srgbClr val="DB675B"/>
                  </a:solidFill>
                  <a:latin typeface="Microsoft YaHei" pitchFamily="34" charset="-122"/>
                  <a:ea typeface="Microsoft YaHei" pitchFamily="34" charset="-122"/>
                </a:rPr>
                <a:t>歲</a:t>
              </a:r>
              <a:r>
                <a:rPr lang="en-US" altLang="zh-TW" sz="2100">
                  <a:latin typeface="Microsoft YaHei" pitchFamily="34" charset="-122"/>
                  <a:ea typeface="Microsoft YaHei" pitchFamily="34" charset="-122"/>
                </a:rPr>
                <a:t> </a:t>
              </a:r>
              <a:r>
                <a:rPr lang="zh-TW" altLang="en-US" sz="2100">
                  <a:latin typeface="Microsoft YaHei" pitchFamily="34" charset="-122"/>
                  <a:ea typeface="Microsoft YaHei" pitchFamily="34" charset="-122"/>
                </a:rPr>
                <a:t>）</a:t>
              </a:r>
              <a:endParaRPr lang="en-US" altLang="zh-TW" sz="2100">
                <a:latin typeface="Microsoft YaHei" pitchFamily="34" charset="-122"/>
                <a:ea typeface="Microsoft YaHei" pitchFamily="34" charset="-122"/>
              </a:endParaRPr>
            </a:p>
            <a:p>
              <a:pPr eaLnBrk="1" hangingPunct="1">
                <a:lnSpc>
                  <a:spcPct val="125000"/>
                </a:lnSpc>
              </a:pPr>
              <a:r>
                <a:rPr lang="zh-TW" altLang="en-US" sz="2100">
                  <a:latin typeface="Microsoft YaHei" pitchFamily="34" charset="-122"/>
                  <a:ea typeface="Microsoft YaHei" pitchFamily="34" charset="-122"/>
                </a:rPr>
                <a:t>全國平均年齡為</a:t>
              </a:r>
              <a:r>
                <a:rPr lang="is-IS" altLang="zh-TW" sz="2100">
                  <a:solidFill>
                    <a:srgbClr val="DB675B"/>
                  </a:solidFill>
                  <a:latin typeface="Microsoft YaHei" pitchFamily="34" charset="-122"/>
                  <a:ea typeface="Microsoft YaHei" pitchFamily="34" charset="-122"/>
                </a:rPr>
                <a:t>37</a:t>
              </a:r>
              <a:r>
                <a:rPr lang="zh-TW" altLang="en-US" sz="2100">
                  <a:latin typeface="Microsoft YaHei" pitchFamily="34" charset="-122"/>
                  <a:ea typeface="Microsoft YaHei" pitchFamily="34" charset="-122"/>
                </a:rPr>
                <a:t>歲</a:t>
              </a:r>
            </a:p>
            <a:p>
              <a:pPr eaLnBrk="1" hangingPunct="1">
                <a:lnSpc>
                  <a:spcPct val="125000"/>
                </a:lnSpc>
              </a:pPr>
              <a:r>
                <a:rPr lang="zh-TW" altLang="en-US" sz="2100">
                  <a:latin typeface="Microsoft YaHei" pitchFamily="34" charset="-122"/>
                  <a:ea typeface="Microsoft YaHei" pitchFamily="34" charset="-122"/>
                </a:rPr>
                <a:t>（世界均值</a:t>
              </a:r>
              <a:r>
                <a:rPr lang="en-US" altLang="zh-TW" sz="2100">
                  <a:solidFill>
                    <a:srgbClr val="DB675B"/>
                  </a:solidFill>
                  <a:latin typeface="Microsoft YaHei" pitchFamily="34" charset="-122"/>
                  <a:ea typeface="Microsoft YaHei" pitchFamily="34" charset="-122"/>
                </a:rPr>
                <a:t>29.7</a:t>
              </a:r>
              <a:r>
                <a:rPr lang="zh-TW" altLang="en-US" sz="2100">
                  <a:solidFill>
                    <a:srgbClr val="DB675B"/>
                  </a:solidFill>
                  <a:latin typeface="Microsoft YaHei" pitchFamily="34" charset="-122"/>
                  <a:ea typeface="Microsoft YaHei" pitchFamily="34" charset="-122"/>
                </a:rPr>
                <a:t>歲</a:t>
              </a:r>
              <a:r>
                <a:rPr lang="zh-TW" altLang="en-US" sz="2100">
                  <a:latin typeface="Microsoft YaHei" pitchFamily="34" charset="-122"/>
                  <a:ea typeface="Microsoft YaHei" pitchFamily="34" charset="-122"/>
                </a:rPr>
                <a:t>）</a:t>
              </a:r>
              <a:endParaRPr lang="en-US" altLang="zh-TW" sz="2100">
                <a:latin typeface="Microsoft YaHei" pitchFamily="34" charset="-122"/>
                <a:ea typeface="Microsoft YaHei" pitchFamily="34" charset="-122"/>
              </a:endParaRPr>
            </a:p>
          </p:txBody>
        </p:sp>
      </p:grpSp>
      <p:sp>
        <p:nvSpPr>
          <p:cNvPr id="8210" name="文本框 7"/>
          <p:cNvSpPr txBox="1">
            <a:spLocks noChangeArrowheads="1"/>
          </p:cNvSpPr>
          <p:nvPr/>
        </p:nvSpPr>
        <p:spPr bwMode="auto">
          <a:xfrm>
            <a:off x="284560" y="1178719"/>
            <a:ext cx="605790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90000"/>
              </a:lnSpc>
            </a:pPr>
            <a:r>
              <a:rPr lang="zh-CN" altLang="en-US" b="1">
                <a:solidFill>
                  <a:schemeClr val="bg1"/>
                </a:solidFill>
                <a:latin typeface="Microsoft YaHei" pitchFamily="34" charset="-122"/>
                <a:ea typeface="Microsoft YaHei" pitchFamily="34" charset="-122"/>
              </a:rPr>
              <a:t>鄰近國家如：馬來西亞等鄰國人口數顯示什麼警訊？ </a:t>
            </a:r>
          </a:p>
        </p:txBody>
      </p:sp>
      <p:grpSp>
        <p:nvGrpSpPr>
          <p:cNvPr id="32" name="群組 31"/>
          <p:cNvGrpSpPr>
            <a:grpSpLocks/>
          </p:cNvGrpSpPr>
          <p:nvPr/>
        </p:nvGrpSpPr>
        <p:grpSpPr bwMode="auto">
          <a:xfrm>
            <a:off x="401241" y="1520351"/>
            <a:ext cx="8665369" cy="4667250"/>
            <a:chOff x="328351" y="311474"/>
            <a:chExt cx="11553986" cy="6222248"/>
          </a:xfrm>
        </p:grpSpPr>
        <p:sp>
          <p:nvSpPr>
            <p:cNvPr id="33" name="矩形 32"/>
            <p:cNvSpPr/>
            <p:nvPr/>
          </p:nvSpPr>
          <p:spPr>
            <a:xfrm>
              <a:off x="328351" y="311474"/>
              <a:ext cx="11553986" cy="6222248"/>
            </a:xfrm>
            <a:prstGeom prst="rect">
              <a:avLst/>
            </a:prstGeom>
            <a:solidFill>
              <a:schemeClr val="bg1">
                <a:lumMod val="75000"/>
                <a:alpha val="8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34" name="矩形 33"/>
            <p:cNvSpPr/>
            <p:nvPr/>
          </p:nvSpPr>
          <p:spPr>
            <a:xfrm>
              <a:off x="339463" y="2459102"/>
              <a:ext cx="11536524" cy="2380962"/>
            </a:xfrm>
            <a:prstGeom prst="rect">
              <a:avLst/>
            </a:prstGeom>
            <a:solidFill>
              <a:srgbClr val="14826D">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40" name="矩形 39"/>
            <p:cNvSpPr/>
            <p:nvPr/>
          </p:nvSpPr>
          <p:spPr>
            <a:xfrm>
              <a:off x="879221" y="2797199"/>
              <a:ext cx="10137916" cy="1661792"/>
            </a:xfrm>
            <a:prstGeom prst="rect">
              <a:avLst/>
            </a:prstGeom>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lnSpc>
                  <a:spcPct val="125000"/>
                </a:lnSpc>
                <a:defRPr/>
              </a:pPr>
              <a:r>
                <a:rPr lang="zh-TW" altLang="en-US" sz="3000" b="1" dirty="0">
                  <a:solidFill>
                    <a:schemeClr val="bg1"/>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面對周邊平均年齡大約都是 </a:t>
              </a:r>
              <a:r>
                <a:rPr lang="en-US" altLang="zh-TW" sz="3000" b="1" dirty="0">
                  <a:solidFill>
                    <a:schemeClr val="bg1"/>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27 </a:t>
              </a:r>
              <a:r>
                <a:rPr lang="zh-TW" altLang="en-US" sz="3000" b="1" dirty="0">
                  <a:solidFill>
                    <a:schemeClr val="bg1"/>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歲的鄰國，</a:t>
              </a:r>
            </a:p>
            <a:p>
              <a:pPr eaLnBrk="1" hangingPunct="1">
                <a:lnSpc>
                  <a:spcPct val="125000"/>
                </a:lnSpc>
                <a:defRPr/>
              </a:pPr>
              <a:r>
                <a:rPr lang="zh-TW" altLang="en-US" sz="3000" b="1" dirty="0">
                  <a:solidFill>
                    <a:schemeClr val="bg1"/>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平均年齡 </a:t>
              </a:r>
              <a:r>
                <a:rPr lang="en-US" altLang="zh-TW" sz="3000" b="1" dirty="0">
                  <a:solidFill>
                    <a:schemeClr val="bg1"/>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37 </a:t>
              </a:r>
              <a:r>
                <a:rPr lang="zh-TW" altLang="en-US" sz="3000" b="1" dirty="0">
                  <a:solidFill>
                    <a:schemeClr val="bg1"/>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歲的台灣，要如何翻轉未來！</a:t>
              </a:r>
            </a:p>
          </p:txBody>
        </p:sp>
      </p:grpSp>
    </p:spTree>
    <p:extLst>
      <p:ext uri="{BB962C8B-B14F-4D97-AF65-F5344CB8AC3E}">
        <p14:creationId xmlns:p14="http://schemas.microsoft.com/office/powerpoint/2010/main" val="2274503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148"/>
          <p:cNvCxnSpPr/>
          <p:nvPr/>
        </p:nvCxnSpPr>
        <p:spPr>
          <a:xfrm flipH="1">
            <a:off x="1175148" y="5093494"/>
            <a:ext cx="435769" cy="251222"/>
          </a:xfrm>
          <a:prstGeom prst="line">
            <a:avLst/>
          </a:prstGeom>
          <a:ln w="38100">
            <a:solidFill>
              <a:srgbClr val="14826D"/>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244078" y="1090613"/>
            <a:ext cx="8653463" cy="222647"/>
          </a:xfrm>
          <a:prstGeom prst="rect">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9" name="剪去單一角落矩形 8"/>
          <p:cNvSpPr/>
          <p:nvPr/>
        </p:nvSpPr>
        <p:spPr>
          <a:xfrm flipV="1">
            <a:off x="244079" y="1090613"/>
            <a:ext cx="6673453" cy="450056"/>
          </a:xfrm>
          <a:prstGeom prst="snip1Rect">
            <a:avLst>
              <a:gd name="adj" fmla="val 50000"/>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9221" name="文本框 7"/>
          <p:cNvSpPr txBox="1">
            <a:spLocks noChangeArrowheads="1"/>
          </p:cNvSpPr>
          <p:nvPr/>
        </p:nvSpPr>
        <p:spPr bwMode="auto">
          <a:xfrm>
            <a:off x="284560" y="1178719"/>
            <a:ext cx="6760369"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nSpc>
                <a:spcPct val="90000"/>
              </a:lnSpc>
            </a:pPr>
            <a:r>
              <a:rPr lang="zh-CN" altLang="en-US" b="1">
                <a:solidFill>
                  <a:schemeClr val="bg1"/>
                </a:solidFill>
                <a:latin typeface="Microsoft YaHei" pitchFamily="34" charset="-122"/>
                <a:ea typeface="Microsoft YaHei" pitchFamily="34" charset="-122"/>
              </a:rPr>
              <a:t>台灣的人口</a:t>
            </a:r>
            <a:r>
              <a:rPr lang="zh-TW" altLang="en-US" b="1">
                <a:solidFill>
                  <a:schemeClr val="bg1"/>
                </a:solidFill>
                <a:latin typeface="Microsoft YaHei" pitchFamily="34" charset="-122"/>
                <a:ea typeface="Microsoft YaHei" pitchFamily="34" charset="-122"/>
              </a:rPr>
              <a:t>問題不只</a:t>
            </a:r>
            <a:r>
              <a:rPr lang="zh-CN" altLang="en-US" b="1">
                <a:solidFill>
                  <a:schemeClr val="bg1"/>
                </a:solidFill>
                <a:latin typeface="Microsoft YaHei" pitchFamily="34" charset="-122"/>
                <a:ea typeface="Microsoft YaHei" pitchFamily="34" charset="-122"/>
              </a:rPr>
              <a:t>少子化，高齡化</a:t>
            </a:r>
            <a:r>
              <a:rPr lang="zh-TW" altLang="en-US" b="1">
                <a:solidFill>
                  <a:schemeClr val="bg1"/>
                </a:solidFill>
                <a:latin typeface="Microsoft YaHei" pitchFamily="34" charset="-122"/>
                <a:ea typeface="Microsoft YaHei" pitchFamily="34" charset="-122"/>
              </a:rPr>
              <a:t>更是</a:t>
            </a:r>
            <a:r>
              <a:rPr lang="zh-CN" altLang="en-US" b="1">
                <a:solidFill>
                  <a:schemeClr val="bg1"/>
                </a:solidFill>
                <a:latin typeface="Microsoft YaHei" pitchFamily="34" charset="-122"/>
                <a:ea typeface="Microsoft YaHei" pitchFamily="34" charset="-122"/>
              </a:rPr>
              <a:t>嚴重</a:t>
            </a:r>
          </a:p>
        </p:txBody>
      </p:sp>
      <p:sp>
        <p:nvSpPr>
          <p:cNvPr id="40" name="椭圆 144"/>
          <p:cNvSpPr/>
          <p:nvPr/>
        </p:nvSpPr>
        <p:spPr>
          <a:xfrm>
            <a:off x="1552575" y="5007769"/>
            <a:ext cx="144066" cy="14525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1" name="椭圆 145"/>
          <p:cNvSpPr/>
          <p:nvPr/>
        </p:nvSpPr>
        <p:spPr>
          <a:xfrm>
            <a:off x="2377679" y="4263629"/>
            <a:ext cx="145256" cy="14525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5" name="椭圆 146"/>
          <p:cNvSpPr/>
          <p:nvPr/>
        </p:nvSpPr>
        <p:spPr>
          <a:xfrm>
            <a:off x="3155157" y="3431382"/>
            <a:ext cx="145256" cy="14525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6" name="椭圆 147"/>
          <p:cNvSpPr/>
          <p:nvPr/>
        </p:nvSpPr>
        <p:spPr>
          <a:xfrm>
            <a:off x="3786188" y="2401492"/>
            <a:ext cx="145256" cy="14525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cxnSp>
        <p:nvCxnSpPr>
          <p:cNvPr id="52" name="直接连接符 149"/>
          <p:cNvCxnSpPr/>
          <p:nvPr/>
        </p:nvCxnSpPr>
        <p:spPr>
          <a:xfrm flipV="1">
            <a:off x="1675210" y="4387453"/>
            <a:ext cx="723900" cy="641747"/>
          </a:xfrm>
          <a:prstGeom prst="line">
            <a:avLst/>
          </a:prstGeom>
          <a:ln w="38100">
            <a:solidFill>
              <a:srgbClr val="14826D"/>
            </a:solidFill>
          </a:ln>
        </p:spPr>
        <p:style>
          <a:lnRef idx="1">
            <a:schemeClr val="accent1"/>
          </a:lnRef>
          <a:fillRef idx="0">
            <a:schemeClr val="accent1"/>
          </a:fillRef>
          <a:effectRef idx="0">
            <a:schemeClr val="accent1"/>
          </a:effectRef>
          <a:fontRef idx="minor">
            <a:schemeClr val="tx1"/>
          </a:fontRef>
        </p:style>
      </p:cxnSp>
      <p:cxnSp>
        <p:nvCxnSpPr>
          <p:cNvPr id="53" name="直接连接符 150"/>
          <p:cNvCxnSpPr/>
          <p:nvPr/>
        </p:nvCxnSpPr>
        <p:spPr>
          <a:xfrm flipV="1">
            <a:off x="2501504" y="3555206"/>
            <a:ext cx="675084" cy="729854"/>
          </a:xfrm>
          <a:prstGeom prst="line">
            <a:avLst/>
          </a:prstGeom>
          <a:ln w="38100">
            <a:solidFill>
              <a:srgbClr val="14826D"/>
            </a:solidFill>
          </a:ln>
        </p:spPr>
        <p:style>
          <a:lnRef idx="1">
            <a:schemeClr val="accent1"/>
          </a:lnRef>
          <a:fillRef idx="0">
            <a:schemeClr val="accent1"/>
          </a:fillRef>
          <a:effectRef idx="0">
            <a:schemeClr val="accent1"/>
          </a:effectRef>
          <a:fontRef idx="minor">
            <a:schemeClr val="tx1"/>
          </a:fontRef>
        </p:style>
      </p:cxnSp>
      <p:cxnSp>
        <p:nvCxnSpPr>
          <p:cNvPr id="54" name="直接连接符 151"/>
          <p:cNvCxnSpPr>
            <a:stCxn id="45" idx="7"/>
            <a:endCxn id="46" idx="3"/>
          </p:cNvCxnSpPr>
          <p:nvPr/>
        </p:nvCxnSpPr>
        <p:spPr>
          <a:xfrm flipV="1">
            <a:off x="3278981" y="2525316"/>
            <a:ext cx="528638" cy="927497"/>
          </a:xfrm>
          <a:prstGeom prst="line">
            <a:avLst/>
          </a:prstGeom>
          <a:ln w="38100">
            <a:solidFill>
              <a:srgbClr val="14826D"/>
            </a:solidFill>
          </a:ln>
        </p:spPr>
        <p:style>
          <a:lnRef idx="1">
            <a:schemeClr val="accent1"/>
          </a:lnRef>
          <a:fillRef idx="0">
            <a:schemeClr val="accent1"/>
          </a:fillRef>
          <a:effectRef idx="0">
            <a:schemeClr val="accent1"/>
          </a:effectRef>
          <a:fontRef idx="minor">
            <a:schemeClr val="tx1"/>
          </a:fontRef>
        </p:style>
      </p:cxnSp>
      <p:cxnSp>
        <p:nvCxnSpPr>
          <p:cNvPr id="56" name="直接连接符 152"/>
          <p:cNvCxnSpPr/>
          <p:nvPr/>
        </p:nvCxnSpPr>
        <p:spPr>
          <a:xfrm flipV="1">
            <a:off x="3910013" y="2157413"/>
            <a:ext cx="314325" cy="265510"/>
          </a:xfrm>
          <a:prstGeom prst="line">
            <a:avLst/>
          </a:prstGeom>
          <a:ln w="38100">
            <a:solidFill>
              <a:srgbClr val="14826D"/>
            </a:solidFill>
          </a:ln>
        </p:spPr>
        <p:style>
          <a:lnRef idx="1">
            <a:schemeClr val="accent1"/>
          </a:lnRef>
          <a:fillRef idx="0">
            <a:schemeClr val="accent1"/>
          </a:fillRef>
          <a:effectRef idx="0">
            <a:schemeClr val="accent1"/>
          </a:effectRef>
          <a:fontRef idx="minor">
            <a:schemeClr val="tx1"/>
          </a:fontRef>
        </p:style>
      </p:cxnSp>
      <p:sp>
        <p:nvSpPr>
          <p:cNvPr id="9230" name="文本框 178"/>
          <p:cNvSpPr txBox="1">
            <a:spLocks noChangeArrowheads="1"/>
          </p:cNvSpPr>
          <p:nvPr/>
        </p:nvSpPr>
        <p:spPr bwMode="auto">
          <a:xfrm>
            <a:off x="4382115" y="1961910"/>
            <a:ext cx="3567579" cy="97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zh-CN" altLang="en-US" sz="2400" b="1">
                <a:solidFill>
                  <a:srgbClr val="FF0000"/>
                </a:solidFill>
                <a:latin typeface="Microsoft YaHei" pitchFamily="34" charset="-122"/>
                <a:ea typeface="Microsoft YaHei" pitchFamily="34" charset="-122"/>
              </a:rPr>
              <a:t>超過</a:t>
            </a:r>
            <a:r>
              <a:rPr lang="en-US" altLang="zh-CN" sz="2400" b="1">
                <a:solidFill>
                  <a:srgbClr val="FF0000"/>
                </a:solidFill>
                <a:latin typeface="Microsoft YaHei" pitchFamily="34" charset="-122"/>
                <a:ea typeface="Microsoft YaHei" pitchFamily="34" charset="-122"/>
              </a:rPr>
              <a:t>20%</a:t>
            </a:r>
            <a:r>
              <a:rPr lang="zh-CN" altLang="en-US" sz="2400" b="1">
                <a:solidFill>
                  <a:srgbClr val="FF0000"/>
                </a:solidFill>
                <a:latin typeface="Microsoft YaHei" pitchFamily="34" charset="-122"/>
                <a:ea typeface="Microsoft YaHei" pitchFamily="34" charset="-122"/>
              </a:rPr>
              <a:t>是</a:t>
            </a:r>
            <a:endParaRPr lang="en-US" altLang="zh-CN" sz="2400" b="1">
              <a:solidFill>
                <a:srgbClr val="FF0000"/>
              </a:solidFill>
              <a:latin typeface="Microsoft YaHei" pitchFamily="34" charset="-122"/>
              <a:ea typeface="Microsoft YaHei" pitchFamily="34" charset="-122"/>
            </a:endParaRPr>
          </a:p>
          <a:p>
            <a:pPr eaLnBrk="1" hangingPunct="1">
              <a:lnSpc>
                <a:spcPct val="125000"/>
              </a:lnSpc>
            </a:pPr>
            <a:r>
              <a:rPr lang="zh-CN" altLang="en-US" sz="2400" b="1">
                <a:solidFill>
                  <a:srgbClr val="FF0000"/>
                </a:solidFill>
                <a:latin typeface="Microsoft YaHei" pitchFamily="34" charset="-122"/>
                <a:ea typeface="Microsoft YaHei" pitchFamily="34" charset="-122"/>
              </a:rPr>
              <a:t>超高齡</a:t>
            </a:r>
            <a:r>
              <a:rPr lang="zh-CN" altLang="en-US" sz="2400" b="1" smtClean="0">
                <a:solidFill>
                  <a:srgbClr val="FF0000"/>
                </a:solidFill>
                <a:latin typeface="Microsoft YaHei" pitchFamily="34" charset="-122"/>
                <a:ea typeface="Microsoft YaHei" pitchFamily="34" charset="-122"/>
              </a:rPr>
              <a:t>社會</a:t>
            </a:r>
            <a:endParaRPr lang="en-US" altLang="zh-CN" sz="2400" b="1">
              <a:solidFill>
                <a:srgbClr val="FF0000"/>
              </a:solidFill>
              <a:latin typeface="Microsoft YaHei" pitchFamily="34" charset="-122"/>
              <a:ea typeface="Microsoft YaHei" pitchFamily="34" charset="-122"/>
            </a:endParaRPr>
          </a:p>
        </p:txBody>
      </p:sp>
      <p:sp>
        <p:nvSpPr>
          <p:cNvPr id="9231" name="文本框 176"/>
          <p:cNvSpPr txBox="1">
            <a:spLocks noChangeArrowheads="1"/>
          </p:cNvSpPr>
          <p:nvPr/>
        </p:nvSpPr>
        <p:spPr bwMode="auto">
          <a:xfrm>
            <a:off x="3791417" y="3256432"/>
            <a:ext cx="298251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zh-CN" altLang="en-US" b="1">
                <a:solidFill>
                  <a:srgbClr val="002060"/>
                </a:solidFill>
                <a:latin typeface="Microsoft YaHei" pitchFamily="34" charset="-122"/>
                <a:ea typeface="Microsoft YaHei" pitchFamily="34" charset="-122"/>
              </a:rPr>
              <a:t>超過</a:t>
            </a:r>
            <a:r>
              <a:rPr lang="en-US" altLang="zh-CN" b="1">
                <a:solidFill>
                  <a:srgbClr val="002060"/>
                </a:solidFill>
                <a:latin typeface="Microsoft YaHei" pitchFamily="34" charset="-122"/>
                <a:ea typeface="Microsoft YaHei" pitchFamily="34" charset="-122"/>
              </a:rPr>
              <a:t>14%</a:t>
            </a:r>
            <a:r>
              <a:rPr lang="zh-CN" altLang="en-US" b="1">
                <a:solidFill>
                  <a:srgbClr val="002060"/>
                </a:solidFill>
                <a:latin typeface="Microsoft YaHei" pitchFamily="34" charset="-122"/>
                <a:ea typeface="Microsoft YaHei" pitchFamily="34" charset="-122"/>
              </a:rPr>
              <a:t>是</a:t>
            </a:r>
            <a:endParaRPr lang="en-US" altLang="zh-CN" b="1">
              <a:solidFill>
                <a:srgbClr val="002060"/>
              </a:solidFill>
              <a:latin typeface="Microsoft YaHei" pitchFamily="34" charset="-122"/>
              <a:ea typeface="Microsoft YaHei" pitchFamily="34" charset="-122"/>
            </a:endParaRPr>
          </a:p>
          <a:p>
            <a:pPr eaLnBrk="1" hangingPunct="1">
              <a:lnSpc>
                <a:spcPct val="125000"/>
              </a:lnSpc>
            </a:pPr>
            <a:r>
              <a:rPr lang="zh-CN" altLang="en-US" b="1">
                <a:solidFill>
                  <a:srgbClr val="002060"/>
                </a:solidFill>
                <a:latin typeface="Microsoft YaHei" pitchFamily="34" charset="-122"/>
                <a:ea typeface="Microsoft YaHei" pitchFamily="34" charset="-122"/>
              </a:rPr>
              <a:t>高齡</a:t>
            </a:r>
            <a:r>
              <a:rPr lang="zh-CN" altLang="en-US" b="1" smtClean="0">
                <a:solidFill>
                  <a:srgbClr val="002060"/>
                </a:solidFill>
                <a:latin typeface="Microsoft YaHei" pitchFamily="34" charset="-122"/>
                <a:ea typeface="Microsoft YaHei" pitchFamily="34" charset="-122"/>
              </a:rPr>
              <a:t>社會</a:t>
            </a:r>
            <a:endParaRPr lang="en-US" altLang="zh-CN" b="1">
              <a:solidFill>
                <a:srgbClr val="002060"/>
              </a:solidFill>
              <a:latin typeface="Microsoft YaHei" pitchFamily="34" charset="-122"/>
              <a:ea typeface="Microsoft YaHei" pitchFamily="34" charset="-122"/>
            </a:endParaRPr>
          </a:p>
        </p:txBody>
      </p:sp>
      <p:sp>
        <p:nvSpPr>
          <p:cNvPr id="9232" name="文本框 174"/>
          <p:cNvSpPr txBox="1">
            <a:spLocks noChangeArrowheads="1"/>
          </p:cNvSpPr>
          <p:nvPr/>
        </p:nvSpPr>
        <p:spPr bwMode="auto">
          <a:xfrm>
            <a:off x="2881314" y="4808934"/>
            <a:ext cx="2851546" cy="406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zh-TW" altLang="en-US" b="1">
                <a:solidFill>
                  <a:srgbClr val="002060"/>
                </a:solidFill>
                <a:latin typeface="Microsoft YaHei" pitchFamily="34" charset="-122"/>
                <a:ea typeface="Microsoft YaHei" pitchFamily="34" charset="-122"/>
              </a:rPr>
              <a:t>達</a:t>
            </a:r>
            <a:r>
              <a:rPr lang="en-US" altLang="zh-TW" b="1">
                <a:solidFill>
                  <a:srgbClr val="002060"/>
                </a:solidFill>
                <a:latin typeface="Microsoft YaHei" pitchFamily="34" charset="-122"/>
                <a:ea typeface="Microsoft YaHei" pitchFamily="34" charset="-122"/>
              </a:rPr>
              <a:t>249 </a:t>
            </a:r>
            <a:r>
              <a:rPr lang="zh-TW" altLang="en-US" b="1">
                <a:solidFill>
                  <a:srgbClr val="002060"/>
                </a:solidFill>
                <a:latin typeface="Microsoft YaHei" pitchFamily="34" charset="-122"/>
                <a:ea typeface="Microsoft YaHei" pitchFamily="34" charset="-122"/>
              </a:rPr>
              <a:t>萬人</a:t>
            </a:r>
            <a:r>
              <a:rPr lang="zh-TW" altLang="en-US" b="1" smtClean="0">
                <a:solidFill>
                  <a:srgbClr val="002060"/>
                </a:solidFill>
                <a:latin typeface="Microsoft YaHei" pitchFamily="34" charset="-122"/>
                <a:ea typeface="Microsoft YaHei" pitchFamily="34" charset="-122"/>
              </a:rPr>
              <a:t>，占</a:t>
            </a:r>
            <a:r>
              <a:rPr lang="en-US" altLang="zh-TW" b="1">
                <a:solidFill>
                  <a:srgbClr val="002060"/>
                </a:solidFill>
                <a:latin typeface="Microsoft YaHei" pitchFamily="34" charset="-122"/>
                <a:ea typeface="Microsoft YaHei" pitchFamily="34" charset="-122"/>
              </a:rPr>
              <a:t>10.7%</a:t>
            </a:r>
            <a:endParaRPr lang="zh-TW" altLang="en-US" b="1">
              <a:solidFill>
                <a:srgbClr val="002060"/>
              </a:solidFill>
              <a:latin typeface="Microsoft YaHei" pitchFamily="34" charset="-122"/>
              <a:ea typeface="Microsoft YaHei" pitchFamily="34" charset="-122"/>
            </a:endParaRPr>
          </a:p>
        </p:txBody>
      </p:sp>
      <p:sp>
        <p:nvSpPr>
          <p:cNvPr id="9233" name="文本框 172"/>
          <p:cNvSpPr txBox="1">
            <a:spLocks noChangeArrowheads="1"/>
          </p:cNvSpPr>
          <p:nvPr/>
        </p:nvSpPr>
        <p:spPr bwMode="auto">
          <a:xfrm>
            <a:off x="2314576" y="5730046"/>
            <a:ext cx="314600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zh-CN" altLang="en-US" b="1">
                <a:solidFill>
                  <a:srgbClr val="002060"/>
                </a:solidFill>
                <a:latin typeface="Microsoft YaHei" pitchFamily="34" charset="-122"/>
                <a:ea typeface="Microsoft YaHei" pitchFamily="34" charset="-122"/>
              </a:rPr>
              <a:t>占</a:t>
            </a:r>
            <a:r>
              <a:rPr lang="en-US" altLang="zh-CN" b="1">
                <a:solidFill>
                  <a:srgbClr val="002060"/>
                </a:solidFill>
                <a:latin typeface="Microsoft YaHei" pitchFamily="34" charset="-122"/>
                <a:ea typeface="Microsoft YaHei" pitchFamily="34" charset="-122"/>
              </a:rPr>
              <a:t>7%</a:t>
            </a:r>
            <a:r>
              <a:rPr lang="zh-CN" altLang="en-US" b="1">
                <a:solidFill>
                  <a:srgbClr val="002060"/>
                </a:solidFill>
                <a:latin typeface="Microsoft YaHei" pitchFamily="34" charset="-122"/>
                <a:ea typeface="Microsoft YaHei" pitchFamily="34" charset="-122"/>
              </a:rPr>
              <a:t>，進入</a:t>
            </a:r>
            <a:r>
              <a:rPr lang="zh-TW" altLang="en-US" b="1">
                <a:solidFill>
                  <a:srgbClr val="002060"/>
                </a:solidFill>
                <a:latin typeface="Microsoft YaHei" pitchFamily="34" charset="-122"/>
                <a:ea typeface="Microsoft YaHei" pitchFamily="34" charset="-122"/>
              </a:rPr>
              <a:t>聯</a:t>
            </a:r>
            <a:r>
              <a:rPr lang="zh-CN" altLang="en-US" b="1">
                <a:solidFill>
                  <a:srgbClr val="002060"/>
                </a:solidFill>
                <a:latin typeface="Microsoft YaHei" pitchFamily="34" charset="-122"/>
                <a:ea typeface="Microsoft YaHei" pitchFamily="34" charset="-122"/>
              </a:rPr>
              <a:t>合國定義的</a:t>
            </a:r>
            <a:endParaRPr lang="en-US" altLang="zh-CN" b="1">
              <a:solidFill>
                <a:srgbClr val="002060"/>
              </a:solidFill>
              <a:latin typeface="Microsoft YaHei" pitchFamily="34" charset="-122"/>
              <a:ea typeface="Microsoft YaHei" pitchFamily="34" charset="-122"/>
            </a:endParaRPr>
          </a:p>
          <a:p>
            <a:pPr eaLnBrk="1" hangingPunct="1">
              <a:lnSpc>
                <a:spcPct val="125000"/>
              </a:lnSpc>
            </a:pPr>
            <a:r>
              <a:rPr lang="zh-CN" altLang="en-US" b="1">
                <a:solidFill>
                  <a:srgbClr val="002060"/>
                </a:solidFill>
                <a:latin typeface="Microsoft YaHei" pitchFamily="34" charset="-122"/>
                <a:ea typeface="Microsoft YaHei" pitchFamily="34" charset="-122"/>
              </a:rPr>
              <a:t>高齡化</a:t>
            </a:r>
            <a:r>
              <a:rPr lang="zh-CN" altLang="en-US" b="1" smtClean="0">
                <a:solidFill>
                  <a:srgbClr val="002060"/>
                </a:solidFill>
                <a:latin typeface="Microsoft YaHei" pitchFamily="34" charset="-122"/>
                <a:ea typeface="Microsoft YaHei" pitchFamily="34" charset="-122"/>
              </a:rPr>
              <a:t>社會</a:t>
            </a:r>
            <a:endParaRPr lang="en-US" altLang="zh-CN" b="1">
              <a:solidFill>
                <a:srgbClr val="002060"/>
              </a:solidFill>
              <a:latin typeface="Microsoft YaHei" pitchFamily="34" charset="-122"/>
              <a:ea typeface="Microsoft YaHei" pitchFamily="34" charset="-122"/>
            </a:endParaRPr>
          </a:p>
        </p:txBody>
      </p:sp>
      <p:cxnSp>
        <p:nvCxnSpPr>
          <p:cNvPr id="67" name="直接连接符 160"/>
          <p:cNvCxnSpPr/>
          <p:nvPr/>
        </p:nvCxnSpPr>
        <p:spPr>
          <a:xfrm>
            <a:off x="3910012" y="2525317"/>
            <a:ext cx="433388" cy="448865"/>
          </a:xfrm>
          <a:prstGeom prst="line">
            <a:avLst/>
          </a:prstGeom>
          <a:ln w="12700">
            <a:solidFill>
              <a:srgbClr val="979797"/>
            </a:solidFill>
          </a:ln>
        </p:spPr>
        <p:style>
          <a:lnRef idx="1">
            <a:schemeClr val="accent1"/>
          </a:lnRef>
          <a:fillRef idx="0">
            <a:schemeClr val="accent1"/>
          </a:fillRef>
          <a:effectRef idx="0">
            <a:schemeClr val="accent1"/>
          </a:effectRef>
          <a:fontRef idx="minor">
            <a:schemeClr val="tx1"/>
          </a:fontRef>
        </p:style>
      </p:cxnSp>
      <p:cxnSp>
        <p:nvCxnSpPr>
          <p:cNvPr id="68" name="直接连接符 161"/>
          <p:cNvCxnSpPr/>
          <p:nvPr/>
        </p:nvCxnSpPr>
        <p:spPr>
          <a:xfrm>
            <a:off x="4343400" y="2974181"/>
            <a:ext cx="1933575" cy="0"/>
          </a:xfrm>
          <a:prstGeom prst="line">
            <a:avLst/>
          </a:prstGeom>
          <a:ln w="12700">
            <a:solidFill>
              <a:srgbClr val="979797"/>
            </a:solidFill>
          </a:ln>
        </p:spPr>
        <p:style>
          <a:lnRef idx="1">
            <a:schemeClr val="accent1"/>
          </a:lnRef>
          <a:fillRef idx="0">
            <a:schemeClr val="accent1"/>
          </a:fillRef>
          <a:effectRef idx="0">
            <a:schemeClr val="accent1"/>
          </a:effectRef>
          <a:fontRef idx="minor">
            <a:schemeClr val="tx1"/>
          </a:fontRef>
        </p:style>
      </p:cxnSp>
      <p:cxnSp>
        <p:nvCxnSpPr>
          <p:cNvPr id="69" name="直接连接符 162"/>
          <p:cNvCxnSpPr/>
          <p:nvPr/>
        </p:nvCxnSpPr>
        <p:spPr>
          <a:xfrm>
            <a:off x="3278981" y="3555207"/>
            <a:ext cx="438150" cy="459581"/>
          </a:xfrm>
          <a:prstGeom prst="line">
            <a:avLst/>
          </a:prstGeom>
          <a:ln w="12700">
            <a:solidFill>
              <a:srgbClr val="979797"/>
            </a:solidFill>
          </a:ln>
        </p:spPr>
        <p:style>
          <a:lnRef idx="1">
            <a:schemeClr val="accent1"/>
          </a:lnRef>
          <a:fillRef idx="0">
            <a:schemeClr val="accent1"/>
          </a:fillRef>
          <a:effectRef idx="0">
            <a:schemeClr val="accent1"/>
          </a:effectRef>
          <a:fontRef idx="minor">
            <a:schemeClr val="tx1"/>
          </a:fontRef>
        </p:style>
      </p:cxnSp>
      <p:cxnSp>
        <p:nvCxnSpPr>
          <p:cNvPr id="70" name="直接连接符 163"/>
          <p:cNvCxnSpPr/>
          <p:nvPr/>
        </p:nvCxnSpPr>
        <p:spPr>
          <a:xfrm>
            <a:off x="3717131" y="4007644"/>
            <a:ext cx="1910954" cy="7144"/>
          </a:xfrm>
          <a:prstGeom prst="line">
            <a:avLst/>
          </a:prstGeom>
          <a:ln w="12700">
            <a:solidFill>
              <a:srgbClr val="979797"/>
            </a:solidFill>
          </a:ln>
        </p:spPr>
        <p:style>
          <a:lnRef idx="1">
            <a:schemeClr val="accent1"/>
          </a:lnRef>
          <a:fillRef idx="0">
            <a:schemeClr val="accent1"/>
          </a:fillRef>
          <a:effectRef idx="0">
            <a:schemeClr val="accent1"/>
          </a:effectRef>
          <a:fontRef idx="minor">
            <a:schemeClr val="tx1"/>
          </a:fontRef>
        </p:style>
      </p:cxnSp>
      <p:cxnSp>
        <p:nvCxnSpPr>
          <p:cNvPr id="71" name="直接连接符 164"/>
          <p:cNvCxnSpPr/>
          <p:nvPr/>
        </p:nvCxnSpPr>
        <p:spPr>
          <a:xfrm>
            <a:off x="2501503" y="4387453"/>
            <a:ext cx="423863" cy="471488"/>
          </a:xfrm>
          <a:prstGeom prst="line">
            <a:avLst/>
          </a:prstGeom>
          <a:ln w="12700">
            <a:solidFill>
              <a:srgbClr val="979797"/>
            </a:solidFill>
          </a:ln>
        </p:spPr>
        <p:style>
          <a:lnRef idx="1">
            <a:schemeClr val="accent1"/>
          </a:lnRef>
          <a:fillRef idx="0">
            <a:schemeClr val="accent1"/>
          </a:fillRef>
          <a:effectRef idx="0">
            <a:schemeClr val="accent1"/>
          </a:effectRef>
          <a:fontRef idx="minor">
            <a:schemeClr val="tx1"/>
          </a:fontRef>
        </p:style>
      </p:cxnSp>
      <p:cxnSp>
        <p:nvCxnSpPr>
          <p:cNvPr id="72" name="直接连接符 165"/>
          <p:cNvCxnSpPr/>
          <p:nvPr/>
        </p:nvCxnSpPr>
        <p:spPr>
          <a:xfrm>
            <a:off x="2925366" y="4856560"/>
            <a:ext cx="1834753" cy="0"/>
          </a:xfrm>
          <a:prstGeom prst="line">
            <a:avLst/>
          </a:prstGeom>
          <a:ln w="12700">
            <a:solidFill>
              <a:srgbClr val="979797"/>
            </a:solidFill>
          </a:ln>
        </p:spPr>
        <p:style>
          <a:lnRef idx="1">
            <a:schemeClr val="accent1"/>
          </a:lnRef>
          <a:fillRef idx="0">
            <a:schemeClr val="accent1"/>
          </a:fillRef>
          <a:effectRef idx="0">
            <a:schemeClr val="accent1"/>
          </a:effectRef>
          <a:fontRef idx="minor">
            <a:schemeClr val="tx1"/>
          </a:fontRef>
        </p:style>
      </p:cxnSp>
      <p:cxnSp>
        <p:nvCxnSpPr>
          <p:cNvPr id="73" name="直接连接符 166"/>
          <p:cNvCxnSpPr/>
          <p:nvPr/>
        </p:nvCxnSpPr>
        <p:spPr>
          <a:xfrm>
            <a:off x="1675210" y="5131594"/>
            <a:ext cx="409575" cy="498872"/>
          </a:xfrm>
          <a:prstGeom prst="line">
            <a:avLst/>
          </a:prstGeom>
          <a:ln w="12700">
            <a:solidFill>
              <a:srgbClr val="979797"/>
            </a:solidFill>
          </a:ln>
        </p:spPr>
        <p:style>
          <a:lnRef idx="1">
            <a:schemeClr val="accent1"/>
          </a:lnRef>
          <a:fillRef idx="0">
            <a:schemeClr val="accent1"/>
          </a:fillRef>
          <a:effectRef idx="0">
            <a:schemeClr val="accent1"/>
          </a:effectRef>
          <a:fontRef idx="minor">
            <a:schemeClr val="tx1"/>
          </a:fontRef>
        </p:style>
      </p:cxnSp>
      <p:cxnSp>
        <p:nvCxnSpPr>
          <p:cNvPr id="74" name="直接连接符 167"/>
          <p:cNvCxnSpPr/>
          <p:nvPr/>
        </p:nvCxnSpPr>
        <p:spPr>
          <a:xfrm>
            <a:off x="2084785" y="5641181"/>
            <a:ext cx="2027634" cy="0"/>
          </a:xfrm>
          <a:prstGeom prst="line">
            <a:avLst/>
          </a:prstGeom>
          <a:ln w="12700">
            <a:solidFill>
              <a:srgbClr val="979797"/>
            </a:solidFill>
          </a:ln>
        </p:spPr>
        <p:style>
          <a:lnRef idx="1">
            <a:schemeClr val="accent1"/>
          </a:lnRef>
          <a:fillRef idx="0">
            <a:schemeClr val="accent1"/>
          </a:fillRef>
          <a:effectRef idx="0">
            <a:schemeClr val="accent1"/>
          </a:effectRef>
          <a:fontRef idx="minor">
            <a:schemeClr val="tx1"/>
          </a:fontRef>
        </p:style>
      </p:cxnSp>
      <p:sp>
        <p:nvSpPr>
          <p:cNvPr id="75" name="矩形标注 168"/>
          <p:cNvSpPr/>
          <p:nvPr/>
        </p:nvSpPr>
        <p:spPr>
          <a:xfrm>
            <a:off x="532210" y="4396979"/>
            <a:ext cx="1234678" cy="378619"/>
          </a:xfrm>
          <a:prstGeom prst="wedgeRectCallout">
            <a:avLst>
              <a:gd name="adj1" fmla="val 35823"/>
              <a:gd name="adj2" fmla="val 118256"/>
            </a:avLst>
          </a:prstGeom>
          <a:solidFill>
            <a:srgbClr val="F1A3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s-IS" altLang="zh-CN" sz="1650" b="1" dirty="0">
                <a:solidFill>
                  <a:sysClr val="windowText" lastClr="000000"/>
                </a:solidFill>
                <a:latin typeface="Microsoft YaHei" charset="-122"/>
                <a:ea typeface="Microsoft YaHei" charset="-122"/>
                <a:cs typeface="Microsoft YaHei" charset="-122"/>
              </a:rPr>
              <a:t>1993 </a:t>
            </a:r>
            <a:r>
              <a:rPr lang="zh-TW" altLang="en-US" sz="1650" b="1" dirty="0">
                <a:solidFill>
                  <a:sysClr val="windowText" lastClr="000000"/>
                </a:solidFill>
                <a:latin typeface="Microsoft YaHei" charset="-122"/>
                <a:ea typeface="Microsoft YaHei" charset="-122"/>
                <a:cs typeface="Microsoft YaHei" charset="-122"/>
              </a:rPr>
              <a:t>年</a:t>
            </a:r>
            <a:endParaRPr lang="zh-CN" altLang="en-US" sz="1650" b="1" dirty="0">
              <a:solidFill>
                <a:sysClr val="windowText" lastClr="000000"/>
              </a:solidFill>
              <a:latin typeface="Microsoft YaHei" charset="-122"/>
              <a:ea typeface="Microsoft YaHei" charset="-122"/>
              <a:cs typeface="Microsoft YaHei" charset="-122"/>
            </a:endParaRPr>
          </a:p>
        </p:txBody>
      </p:sp>
      <p:sp>
        <p:nvSpPr>
          <p:cNvPr id="76" name="矩形标注 169"/>
          <p:cNvSpPr/>
          <p:nvPr/>
        </p:nvSpPr>
        <p:spPr>
          <a:xfrm>
            <a:off x="1368028" y="3644504"/>
            <a:ext cx="1233488" cy="378619"/>
          </a:xfrm>
          <a:prstGeom prst="wedgeRectCallout">
            <a:avLst>
              <a:gd name="adj1" fmla="val 35823"/>
              <a:gd name="adj2" fmla="val 118256"/>
            </a:avLst>
          </a:prstGeom>
          <a:solidFill>
            <a:srgbClr val="F1A3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s-IS" altLang="zh-CN" sz="1650" b="1" dirty="0">
                <a:solidFill>
                  <a:sysClr val="windowText" lastClr="000000"/>
                </a:solidFill>
                <a:latin typeface="Microsoft YaHei" charset="-122"/>
                <a:ea typeface="Microsoft YaHei" charset="-122"/>
                <a:cs typeface="Microsoft YaHei" charset="-122"/>
              </a:rPr>
              <a:t>2010</a:t>
            </a:r>
            <a:r>
              <a:rPr lang="zh-CN" altLang="is-IS" sz="1650" b="1" dirty="0">
                <a:solidFill>
                  <a:sysClr val="windowText" lastClr="000000"/>
                </a:solidFill>
                <a:latin typeface="Microsoft YaHei" charset="-122"/>
                <a:ea typeface="Microsoft YaHei" charset="-122"/>
                <a:cs typeface="Microsoft YaHei" charset="-122"/>
              </a:rPr>
              <a:t>年底</a:t>
            </a:r>
            <a:endParaRPr lang="zh-CN" altLang="en-US" sz="1650" b="1" dirty="0">
              <a:solidFill>
                <a:sysClr val="windowText" lastClr="000000"/>
              </a:solidFill>
              <a:latin typeface="Microsoft YaHei" charset="-122"/>
              <a:ea typeface="Microsoft YaHei" charset="-122"/>
              <a:cs typeface="Microsoft YaHei" charset="-122"/>
            </a:endParaRPr>
          </a:p>
        </p:txBody>
      </p:sp>
      <p:sp>
        <p:nvSpPr>
          <p:cNvPr id="77" name="矩形标注 170"/>
          <p:cNvSpPr/>
          <p:nvPr/>
        </p:nvSpPr>
        <p:spPr>
          <a:xfrm>
            <a:off x="2126456" y="2820591"/>
            <a:ext cx="1233488" cy="379809"/>
          </a:xfrm>
          <a:prstGeom prst="wedgeRectCallout">
            <a:avLst>
              <a:gd name="adj1" fmla="val 35823"/>
              <a:gd name="adj2" fmla="val 118256"/>
            </a:avLst>
          </a:prstGeom>
          <a:solidFill>
            <a:srgbClr val="F1A3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s-IS" altLang="zh-CN" sz="1650" b="1" dirty="0">
                <a:solidFill>
                  <a:sysClr val="windowText" lastClr="000000"/>
                </a:solidFill>
                <a:latin typeface="Microsoft YaHei" charset="-122"/>
                <a:ea typeface="Microsoft YaHei" charset="-122"/>
                <a:cs typeface="Microsoft YaHei" charset="-122"/>
              </a:rPr>
              <a:t>2018</a:t>
            </a:r>
            <a:r>
              <a:rPr lang="zh-TW" altLang="en-US" sz="1650" b="1" dirty="0">
                <a:solidFill>
                  <a:sysClr val="windowText" lastClr="000000"/>
                </a:solidFill>
                <a:latin typeface="Microsoft YaHei" charset="-122"/>
                <a:ea typeface="Microsoft YaHei" charset="-122"/>
                <a:cs typeface="Microsoft YaHei" charset="-122"/>
              </a:rPr>
              <a:t>年</a:t>
            </a:r>
            <a:endParaRPr lang="zh-CN" altLang="en-US" sz="1650" b="1" dirty="0">
              <a:solidFill>
                <a:sysClr val="windowText" lastClr="000000"/>
              </a:solidFill>
              <a:latin typeface="Microsoft YaHei" charset="-122"/>
              <a:ea typeface="Microsoft YaHei" charset="-122"/>
              <a:cs typeface="Microsoft YaHei" charset="-122"/>
            </a:endParaRPr>
          </a:p>
        </p:txBody>
      </p:sp>
      <p:sp>
        <p:nvSpPr>
          <p:cNvPr id="78" name="矩形标注 171"/>
          <p:cNvSpPr/>
          <p:nvPr/>
        </p:nvSpPr>
        <p:spPr>
          <a:xfrm>
            <a:off x="2778919" y="1779985"/>
            <a:ext cx="1234679" cy="378619"/>
          </a:xfrm>
          <a:prstGeom prst="wedgeRectCallout">
            <a:avLst>
              <a:gd name="adj1" fmla="val 35823"/>
              <a:gd name="adj2" fmla="val 118256"/>
            </a:avLst>
          </a:prstGeom>
          <a:solidFill>
            <a:srgbClr val="F1A3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s-IS" altLang="zh-CN" sz="1650" b="1" dirty="0">
                <a:solidFill>
                  <a:sysClr val="windowText" lastClr="000000"/>
                </a:solidFill>
                <a:latin typeface="Microsoft YaHei" charset="-122"/>
                <a:ea typeface="Microsoft YaHei" charset="-122"/>
                <a:cs typeface="Microsoft YaHei" charset="-122"/>
              </a:rPr>
              <a:t>2025</a:t>
            </a:r>
            <a:r>
              <a:rPr lang="zh-TW" altLang="en-US" sz="1650" b="1" dirty="0">
                <a:solidFill>
                  <a:sysClr val="windowText" lastClr="000000"/>
                </a:solidFill>
                <a:latin typeface="Microsoft YaHei" charset="-122"/>
                <a:ea typeface="Microsoft YaHei" charset="-122"/>
                <a:cs typeface="Microsoft YaHei" charset="-122"/>
              </a:rPr>
              <a:t>年</a:t>
            </a:r>
            <a:endParaRPr lang="zh-CN" altLang="en-US" sz="1650" b="1" dirty="0">
              <a:solidFill>
                <a:sysClr val="windowText" lastClr="000000"/>
              </a:solidFill>
              <a:latin typeface="Microsoft YaHei" charset="-122"/>
              <a:ea typeface="Microsoft YaHei" charset="-122"/>
              <a:cs typeface="Microsoft YaHei" charset="-122"/>
            </a:endParaRPr>
          </a:p>
        </p:txBody>
      </p:sp>
      <p:grpSp>
        <p:nvGrpSpPr>
          <p:cNvPr id="9246" name="群組 2"/>
          <p:cNvGrpSpPr>
            <a:grpSpLocks/>
          </p:cNvGrpSpPr>
          <p:nvPr/>
        </p:nvGrpSpPr>
        <p:grpSpPr bwMode="auto">
          <a:xfrm>
            <a:off x="6775847" y="1818085"/>
            <a:ext cx="1485900" cy="1541853"/>
            <a:chOff x="9033907" y="1348503"/>
            <a:chExt cx="1982293" cy="2055510"/>
          </a:xfrm>
        </p:grpSpPr>
        <p:grpSp>
          <p:nvGrpSpPr>
            <p:cNvPr id="9250" name="群組 1"/>
            <p:cNvGrpSpPr>
              <a:grpSpLocks/>
            </p:cNvGrpSpPr>
            <p:nvPr/>
          </p:nvGrpSpPr>
          <p:grpSpPr bwMode="auto">
            <a:xfrm>
              <a:off x="9033907" y="1348503"/>
              <a:ext cx="1982293" cy="2031710"/>
              <a:chOff x="9033907" y="1415615"/>
              <a:chExt cx="1982293" cy="2031710"/>
            </a:xfrm>
          </p:grpSpPr>
          <p:sp>
            <p:nvSpPr>
              <p:cNvPr id="87" name="Sev02"/>
              <p:cNvSpPr/>
              <p:nvPr/>
            </p:nvSpPr>
            <p:spPr>
              <a:xfrm rot="18900000">
                <a:off x="9033907" y="1415615"/>
                <a:ext cx="1982293" cy="2007900"/>
              </a:xfrm>
              <a:prstGeom prst="rect">
                <a:avLst/>
              </a:prstGeom>
              <a:solidFill>
                <a:srgbClr val="DB67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500" dirty="0">
                  <a:solidFill>
                    <a:schemeClr val="accent2">
                      <a:lumMod val="50000"/>
                    </a:schemeClr>
                  </a:solidFill>
                  <a:latin typeface="FontAwesome" pitchFamily="2" charset="0"/>
                </a:endParaRPr>
              </a:p>
            </p:txBody>
          </p:sp>
          <p:sp>
            <p:nvSpPr>
              <p:cNvPr id="88" name="Sev02"/>
              <p:cNvSpPr/>
              <p:nvPr/>
            </p:nvSpPr>
            <p:spPr>
              <a:xfrm rot="18900000">
                <a:off x="9083146" y="1558470"/>
                <a:ext cx="1883814" cy="1888855"/>
              </a:xfrm>
              <a:prstGeom prst="rect">
                <a:avLst/>
              </a:prstGeom>
              <a:solidFill>
                <a:schemeClr val="bg1">
                  <a:lumMod val="95000"/>
                </a:schemeClr>
              </a:solidFill>
              <a:ln>
                <a:solidFill>
                  <a:srgbClr val="DB67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500" dirty="0">
                  <a:solidFill>
                    <a:schemeClr val="accent2">
                      <a:lumMod val="50000"/>
                    </a:schemeClr>
                  </a:solidFill>
                  <a:latin typeface="FontAwesome" pitchFamily="2" charset="0"/>
                </a:endParaRPr>
              </a:p>
            </p:txBody>
          </p:sp>
        </p:grpSp>
        <p:sp>
          <p:nvSpPr>
            <p:cNvPr id="9251" name="文本框 26"/>
            <p:cNvSpPr txBox="1">
              <a:spLocks noChangeArrowheads="1"/>
            </p:cNvSpPr>
            <p:nvPr/>
          </p:nvSpPr>
          <p:spPr bwMode="auto">
            <a:xfrm>
              <a:off x="9121775" y="1803803"/>
              <a:ext cx="1860549" cy="160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r>
                <a:rPr lang="en-US" altLang="zh-CN" sz="2400">
                  <a:solidFill>
                    <a:srgbClr val="3333FF"/>
                  </a:solidFill>
                  <a:latin typeface="Microsoft YaHei" pitchFamily="34" charset="-122"/>
                  <a:ea typeface="Microsoft YaHei" pitchFamily="34" charset="-122"/>
                </a:rPr>
                <a:t>20</a:t>
              </a:r>
              <a:r>
                <a:rPr lang="en-US" altLang="zh-TW" sz="2400">
                  <a:solidFill>
                    <a:srgbClr val="3333FF"/>
                  </a:solidFill>
                  <a:latin typeface="Microsoft YaHei" pitchFamily="34" charset="-122"/>
                  <a:ea typeface="Microsoft YaHei" pitchFamily="34" charset="-122"/>
                </a:rPr>
                <a:t>25</a:t>
              </a:r>
              <a:r>
                <a:rPr lang="zh-CN" altLang="en-US" sz="2400">
                  <a:solidFill>
                    <a:srgbClr val="3333FF"/>
                  </a:solidFill>
                  <a:latin typeface="Microsoft YaHei" pitchFamily="34" charset="-122"/>
                  <a:ea typeface="Microsoft YaHei" pitchFamily="34" charset="-122"/>
                </a:rPr>
                <a:t>年</a:t>
              </a:r>
              <a:endParaRPr lang="en-US" altLang="zh-CN" sz="2400">
                <a:solidFill>
                  <a:srgbClr val="3333FF"/>
                </a:solidFill>
                <a:latin typeface="Microsoft YaHei" pitchFamily="34" charset="-122"/>
                <a:ea typeface="Microsoft YaHei" pitchFamily="34" charset="-122"/>
              </a:endParaRPr>
            </a:p>
            <a:p>
              <a:pPr algn="ctr" eaLnBrk="1" hangingPunct="1"/>
              <a:r>
                <a:rPr lang="zh-CN" altLang="en-US" sz="2400" b="1">
                  <a:solidFill>
                    <a:srgbClr val="E2887E"/>
                  </a:solidFill>
                  <a:latin typeface="Microsoft YaHei" pitchFamily="34" charset="-122"/>
                  <a:ea typeface="Microsoft YaHei" pitchFamily="34" charset="-122"/>
                </a:rPr>
                <a:t>超高齡化</a:t>
              </a:r>
            </a:p>
          </p:txBody>
        </p:sp>
      </p:grpSp>
      <p:sp>
        <p:nvSpPr>
          <p:cNvPr id="9247" name="矩形 105"/>
          <p:cNvSpPr>
            <a:spLocks noChangeArrowheads="1"/>
          </p:cNvSpPr>
          <p:nvPr/>
        </p:nvSpPr>
        <p:spPr bwMode="auto">
          <a:xfrm>
            <a:off x="332185" y="1874044"/>
            <a:ext cx="181331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buClr>
                <a:srgbClr val="FF0000"/>
              </a:buClr>
            </a:pPr>
            <a:r>
              <a:rPr lang="zh-TW" altLang="en-US" sz="1500" b="1">
                <a:solidFill>
                  <a:srgbClr val="002060"/>
                </a:solidFill>
                <a:latin typeface="Microsoft YaHei" pitchFamily="34" charset="-122"/>
                <a:ea typeface="Microsoft YaHei" pitchFamily="34" charset="-122"/>
              </a:rPr>
              <a:t>國發會推估</a:t>
            </a:r>
            <a:r>
              <a:rPr lang="zh-TW" altLang="en-US" sz="2100" b="1">
                <a:solidFill>
                  <a:srgbClr val="002060"/>
                </a:solidFill>
                <a:latin typeface="Microsoft YaHei" pitchFamily="34" charset="-122"/>
                <a:ea typeface="Microsoft YaHei" pitchFamily="34" charset="-122"/>
              </a:rPr>
              <a:t>臺灣</a:t>
            </a:r>
            <a:endParaRPr lang="en-US" altLang="zh-TW" sz="2100" b="1">
              <a:solidFill>
                <a:srgbClr val="002060"/>
              </a:solidFill>
              <a:latin typeface="Microsoft YaHei" pitchFamily="34" charset="-122"/>
              <a:ea typeface="Microsoft YaHei" pitchFamily="34" charset="-122"/>
            </a:endParaRPr>
          </a:p>
          <a:p>
            <a:pPr eaLnBrk="1" hangingPunct="1">
              <a:buClr>
                <a:srgbClr val="FF0000"/>
              </a:buClr>
            </a:pPr>
            <a:r>
              <a:rPr lang="en-US" altLang="zh-TW" sz="3000" b="1">
                <a:solidFill>
                  <a:srgbClr val="002060"/>
                </a:solidFill>
                <a:latin typeface="Microsoft YaHei" pitchFamily="34" charset="-122"/>
                <a:ea typeface="Microsoft YaHei" pitchFamily="34" charset="-122"/>
              </a:rPr>
              <a:t>65</a:t>
            </a:r>
            <a:r>
              <a:rPr lang="zh-TW" altLang="en-US" sz="3000" b="1">
                <a:solidFill>
                  <a:srgbClr val="002060"/>
                </a:solidFill>
                <a:latin typeface="Microsoft YaHei" pitchFamily="34" charset="-122"/>
                <a:ea typeface="Microsoft YaHei" pitchFamily="34" charset="-122"/>
              </a:rPr>
              <a:t>歲以上</a:t>
            </a:r>
            <a:endParaRPr lang="en-US" altLang="zh-TW" sz="3000" b="1">
              <a:solidFill>
                <a:srgbClr val="002060"/>
              </a:solidFill>
              <a:latin typeface="Microsoft YaHei" pitchFamily="34" charset="-122"/>
              <a:ea typeface="Microsoft YaHei" pitchFamily="34" charset="-122"/>
            </a:endParaRPr>
          </a:p>
          <a:p>
            <a:pPr eaLnBrk="1" hangingPunct="1">
              <a:buClr>
                <a:srgbClr val="FF0000"/>
              </a:buClr>
            </a:pPr>
            <a:r>
              <a:rPr lang="zh-TW" altLang="en-US" sz="2100" b="1">
                <a:solidFill>
                  <a:srgbClr val="002060"/>
                </a:solidFill>
                <a:latin typeface="Microsoft YaHei" pitchFamily="34" charset="-122"/>
                <a:ea typeface="Microsoft YaHei" pitchFamily="34" charset="-122"/>
              </a:rPr>
              <a:t>人口變化</a:t>
            </a:r>
          </a:p>
        </p:txBody>
      </p:sp>
      <p:sp>
        <p:nvSpPr>
          <p:cNvPr id="9248" name="矩形 106"/>
          <p:cNvSpPr>
            <a:spLocks noChangeArrowheads="1"/>
          </p:cNvSpPr>
          <p:nvPr/>
        </p:nvSpPr>
        <p:spPr bwMode="auto">
          <a:xfrm>
            <a:off x="6176963" y="3684985"/>
            <a:ext cx="2565797" cy="1996700"/>
          </a:xfrm>
          <a:prstGeom prst="rect">
            <a:avLst/>
          </a:prstGeom>
          <a:noFill/>
          <a:ln w="57150">
            <a:solidFill>
              <a:srgbClr val="E2887E"/>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125000"/>
              </a:lnSpc>
            </a:pPr>
            <a:r>
              <a:rPr lang="zh-TW" altLang="en-US" b="1">
                <a:latin typeface="Microsoft YaHei" pitchFamily="34" charset="-122"/>
                <a:ea typeface="Microsoft YaHei" pitchFamily="34" charset="-122"/>
              </a:rPr>
              <a:t>要尋找高齡化與</a:t>
            </a:r>
            <a:endParaRPr lang="en-US" altLang="zh-CN" b="1">
              <a:latin typeface="Microsoft YaHei" pitchFamily="34" charset="-122"/>
              <a:ea typeface="Microsoft YaHei" pitchFamily="34" charset="-122"/>
            </a:endParaRPr>
          </a:p>
          <a:p>
            <a:pPr algn="ctr" eaLnBrk="1" hangingPunct="1">
              <a:lnSpc>
                <a:spcPct val="125000"/>
              </a:lnSpc>
            </a:pPr>
            <a:r>
              <a:rPr lang="zh-TW" altLang="en-US" b="1">
                <a:latin typeface="Microsoft YaHei" pitchFamily="34" charset="-122"/>
                <a:ea typeface="Microsoft YaHei" pitchFamily="34" charset="-122"/>
              </a:rPr>
              <a:t>少子化台灣的</a:t>
            </a:r>
            <a:endParaRPr lang="en-US" altLang="zh-TW" b="1">
              <a:latin typeface="Microsoft YaHei" pitchFamily="34" charset="-122"/>
              <a:ea typeface="Microsoft YaHei" pitchFamily="34" charset="-122"/>
            </a:endParaRPr>
          </a:p>
          <a:p>
            <a:pPr algn="ctr" eaLnBrk="1" hangingPunct="1">
              <a:lnSpc>
                <a:spcPct val="125000"/>
              </a:lnSpc>
            </a:pPr>
            <a:r>
              <a:rPr lang="zh-TW" altLang="en-US" sz="2100" b="1">
                <a:solidFill>
                  <a:srgbClr val="002060"/>
                </a:solidFill>
                <a:latin typeface="Microsoft YaHei" pitchFamily="34" charset="-122"/>
                <a:ea typeface="Microsoft YaHei" pitchFamily="34" charset="-122"/>
              </a:rPr>
              <a:t>翻轉之道！</a:t>
            </a:r>
            <a:endParaRPr lang="en-US" altLang="zh-TW" sz="2100" b="1">
              <a:solidFill>
                <a:srgbClr val="002060"/>
              </a:solidFill>
              <a:latin typeface="Microsoft YaHei" pitchFamily="34" charset="-122"/>
              <a:ea typeface="Microsoft YaHei" pitchFamily="34" charset="-122"/>
            </a:endParaRPr>
          </a:p>
          <a:p>
            <a:pPr algn="ctr">
              <a:lnSpc>
                <a:spcPct val="125000"/>
              </a:lnSpc>
            </a:pPr>
            <a:r>
              <a:rPr lang="zh-TW" altLang="en-US" sz="2100" b="1">
                <a:solidFill>
                  <a:srgbClr val="E2887E"/>
                </a:solidFill>
                <a:latin typeface="Microsoft YaHei" pitchFamily="34" charset="-122"/>
                <a:ea typeface="Microsoft YaHei" pitchFamily="34" charset="-122"/>
              </a:rPr>
              <a:t>應先看看人口如何</a:t>
            </a:r>
            <a:endParaRPr lang="en-US" altLang="zh-TW" sz="2100" b="1">
              <a:solidFill>
                <a:srgbClr val="E2887E"/>
              </a:solidFill>
              <a:latin typeface="Microsoft YaHei" pitchFamily="34" charset="-122"/>
              <a:ea typeface="Microsoft YaHei" pitchFamily="34" charset="-122"/>
            </a:endParaRPr>
          </a:p>
          <a:p>
            <a:pPr algn="ctr">
              <a:lnSpc>
                <a:spcPct val="125000"/>
              </a:lnSpc>
            </a:pPr>
            <a:r>
              <a:rPr lang="zh-TW" altLang="en-US" sz="2100" b="1">
                <a:solidFill>
                  <a:srgbClr val="E2887E"/>
                </a:solidFill>
                <a:latin typeface="Microsoft YaHei" pitchFamily="34" charset="-122"/>
                <a:ea typeface="Microsoft YaHei" pitchFamily="34" charset="-122"/>
              </a:rPr>
              <a:t>影響台灣經濟發展</a:t>
            </a:r>
            <a:endParaRPr lang="en-US" altLang="zh-TW" sz="2100" b="1">
              <a:solidFill>
                <a:srgbClr val="E2887E"/>
              </a:solidFill>
              <a:latin typeface="Microsoft YaHei" pitchFamily="34" charset="-122"/>
              <a:ea typeface="Microsoft YaHei" pitchFamily="34" charset="-122"/>
            </a:endParaRPr>
          </a:p>
        </p:txBody>
      </p:sp>
      <p:sp>
        <p:nvSpPr>
          <p:cNvPr id="924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fld id="{A1C992BA-EC7B-4E6D-90CF-477DE8B9F8BA}" type="slidenum">
              <a:rPr lang="zh-CN" altLang="en-US" smtClean="0">
                <a:solidFill>
                  <a:schemeClr val="bg1"/>
                </a:solidFill>
              </a:rPr>
              <a:pPr/>
              <a:t>5</a:t>
            </a:fld>
            <a:endParaRPr lang="zh-CN" altLang="en-US">
              <a:solidFill>
                <a:schemeClr val="bg1"/>
              </a:solidFill>
            </a:endParaRPr>
          </a:p>
        </p:txBody>
      </p:sp>
    </p:spTree>
    <p:extLst>
      <p:ext uri="{BB962C8B-B14F-4D97-AF65-F5344CB8AC3E}">
        <p14:creationId xmlns:p14="http://schemas.microsoft.com/office/powerpoint/2010/main" val="2707155067"/>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10"/>
          <p:cNvSpPr>
            <a:spLocks noGrp="1"/>
          </p:cNvSpPr>
          <p:nvPr>
            <p:ph type="sldNum" sz="quarter" idx="12"/>
          </p:nvPr>
        </p:nvSpPr>
        <p:spPr/>
        <p:txBody>
          <a:bodyPr/>
          <a:lstStyle/>
          <a:p>
            <a:pPr>
              <a:defRPr/>
            </a:pPr>
            <a:fld id="{8598CAF7-0B11-4355-B351-D1350E429BEE}" type="slidenum">
              <a:rPr lang="zh-TW" altLang="en-US" smtClean="0"/>
              <a:pPr>
                <a:defRPr/>
              </a:pPr>
              <a:t>6</a:t>
            </a:fld>
            <a:endParaRPr lang="zh-TW" altLang="en-US"/>
          </a:p>
        </p:txBody>
      </p:sp>
      <p:graphicFrame>
        <p:nvGraphicFramePr>
          <p:cNvPr id="14" name="內容版面配置區 4"/>
          <p:cNvGraphicFramePr>
            <a:graphicFrameLocks noGrp="1"/>
          </p:cNvGraphicFramePr>
          <p:nvPr>
            <p:ph idx="4294967295"/>
            <p:extLst>
              <p:ext uri="{D42A27DB-BD31-4B8C-83A1-F6EECF244321}">
                <p14:modId xmlns:p14="http://schemas.microsoft.com/office/powerpoint/2010/main" val="1233179745"/>
              </p:ext>
            </p:extLst>
          </p:nvPr>
        </p:nvGraphicFramePr>
        <p:xfrm>
          <a:off x="827125" y="2515172"/>
          <a:ext cx="7895852" cy="3609205"/>
        </p:xfrm>
        <a:graphic>
          <a:graphicData uri="http://schemas.openxmlformats.org/drawingml/2006/table">
            <a:tbl>
              <a:tblPr/>
              <a:tblGrid>
                <a:gridCol w="1973963">
                  <a:extLst>
                    <a:ext uri="{9D8B030D-6E8A-4147-A177-3AD203B41FA5}">
                      <a16:colId xmlns:a16="http://schemas.microsoft.com/office/drawing/2014/main" val="20000"/>
                    </a:ext>
                  </a:extLst>
                </a:gridCol>
                <a:gridCol w="1973963">
                  <a:extLst>
                    <a:ext uri="{9D8B030D-6E8A-4147-A177-3AD203B41FA5}">
                      <a16:colId xmlns:a16="http://schemas.microsoft.com/office/drawing/2014/main" val="20001"/>
                    </a:ext>
                  </a:extLst>
                </a:gridCol>
                <a:gridCol w="1973963">
                  <a:extLst>
                    <a:ext uri="{9D8B030D-6E8A-4147-A177-3AD203B41FA5}">
                      <a16:colId xmlns:a16="http://schemas.microsoft.com/office/drawing/2014/main" val="20002"/>
                    </a:ext>
                  </a:extLst>
                </a:gridCol>
                <a:gridCol w="1973963">
                  <a:extLst>
                    <a:ext uri="{9D8B030D-6E8A-4147-A177-3AD203B41FA5}">
                      <a16:colId xmlns:a16="http://schemas.microsoft.com/office/drawing/2014/main" val="20003"/>
                    </a:ext>
                  </a:extLst>
                </a:gridCol>
              </a:tblGrid>
              <a:tr h="10982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0" lang="zh-TW" altLang="en-US" sz="24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階段</a:t>
                      </a:r>
                      <a:r>
                        <a:rPr kumimoji="0"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別</a:t>
                      </a:r>
                      <a:endParaRPr kumimoji="0"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學年度</a:t>
                      </a:r>
                    </a:p>
                  </a:txBody>
                  <a:tcPr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lnBlToTr>
                      <a:noFill/>
                    </a:lnBlToTr>
                    <a:solidFill>
                      <a:srgbClr val="BBDE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國中生</a:t>
                      </a:r>
                      <a:endParaRPr kumimoji="0" lang="en-US"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升學率</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BDE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高中生</a:t>
                      </a:r>
                      <a:endParaRPr kumimoji="0" lang="en-US"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升學率</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BDE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高職生</a:t>
                      </a:r>
                      <a:endParaRPr kumimoji="0" lang="en-US"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升學率</a:t>
                      </a:r>
                    </a:p>
                  </a:txBody>
                  <a:tcPr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BDEFB"/>
                    </a:solidFill>
                  </a:tcPr>
                </a:tc>
                <a:extLst>
                  <a:ext uri="{0D108BD9-81ED-4DB2-BD59-A6C34878D82A}">
                    <a16:rowId xmlns:a16="http://schemas.microsoft.com/office/drawing/2014/main" val="10000"/>
                  </a:ext>
                </a:extLst>
              </a:tr>
              <a:tr h="6624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100</a:t>
                      </a:r>
                      <a:endParaRPr kumimoji="0" lang="zh-TW" altLang="en-US"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97.67%</a:t>
                      </a:r>
                      <a:endParaRPr kumimoji="0" lang="zh-TW" altLang="en-US" sz="2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94.67 %</a:t>
                      </a:r>
                      <a:endParaRPr kumimoji="0" lang="zh-TW" altLang="en-US" sz="2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81.91 %</a:t>
                      </a:r>
                      <a:endParaRPr kumimoji="0" lang="zh-TW" altLang="en-US" sz="2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extLst>
                  <a:ext uri="{0D108BD9-81ED-4DB2-BD59-A6C34878D82A}">
                    <a16:rowId xmlns:a16="http://schemas.microsoft.com/office/drawing/2014/main" val="10001"/>
                  </a:ext>
                </a:extLst>
              </a:tr>
              <a:tr h="6022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101</a:t>
                      </a:r>
                      <a:endParaRPr kumimoji="0" lang="zh-TW" altLang="en-US" sz="2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99.15 %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94.75 %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83.51 %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4EC"/>
                    </a:solidFill>
                  </a:tcPr>
                </a:tc>
                <a:extLst>
                  <a:ext uri="{0D108BD9-81ED-4DB2-BD59-A6C34878D82A}">
                    <a16:rowId xmlns:a16="http://schemas.microsoft.com/office/drawing/2014/main" val="10002"/>
                  </a:ext>
                </a:extLst>
              </a:tr>
              <a:tr h="6439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102</a:t>
                      </a:r>
                      <a:endParaRPr kumimoji="0" lang="zh-TW" altLang="en-US" sz="2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99.39 %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95.50 %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81.10 %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extLst>
                  <a:ext uri="{0D108BD9-81ED-4DB2-BD59-A6C34878D82A}">
                    <a16:rowId xmlns:a16="http://schemas.microsoft.com/office/drawing/2014/main" val="10003"/>
                  </a:ext>
                </a:extLst>
              </a:tr>
              <a:tr h="6022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103</a:t>
                      </a:r>
                      <a:endParaRPr kumimoji="0" lang="zh-TW" altLang="en-US"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99.52 %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95.70 %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81.01 %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E4EC"/>
                    </a:solidFill>
                  </a:tcPr>
                </a:tc>
                <a:extLst>
                  <a:ext uri="{0D108BD9-81ED-4DB2-BD59-A6C34878D82A}">
                    <a16:rowId xmlns:a16="http://schemas.microsoft.com/office/drawing/2014/main" val="10004"/>
                  </a:ext>
                </a:extLst>
              </a:tr>
            </a:tbl>
          </a:graphicData>
        </a:graphic>
      </p:graphicFrame>
      <p:sp>
        <p:nvSpPr>
          <p:cNvPr id="24577" name="標題 2"/>
          <p:cNvSpPr>
            <a:spLocks noGrp="1"/>
          </p:cNvSpPr>
          <p:nvPr>
            <p:ph type="title" idx="4294967295"/>
          </p:nvPr>
        </p:nvSpPr>
        <p:spPr>
          <a:xfrm>
            <a:off x="766763" y="192161"/>
            <a:ext cx="8377237" cy="965682"/>
          </a:xfrm>
          <a:effectLst>
            <a:outerShdw blurRad="76200" dist="38100" dir="5400000" algn="t" rotWithShape="0">
              <a:prstClr val="black">
                <a:alpha val="10000"/>
              </a:prstClr>
            </a:outerShdw>
          </a:effectLst>
        </p:spPr>
        <p:txBody>
          <a:bodyPr/>
          <a:lstStyle/>
          <a:p>
            <a:pPr algn="l" eaLnBrk="1" hangingPunct="1"/>
            <a:r>
              <a:rPr lang="zh-TW" altLang="en-US" sz="3600" b="1" dirty="0">
                <a:solidFill>
                  <a:schemeClr val="bg1"/>
                </a:solidFill>
                <a:cs typeface="Times New Roman" pitchFamily="18" charset="0"/>
              </a:rPr>
              <a:t>一、為何要研修新課綱？</a:t>
            </a:r>
            <a:endParaRPr lang="zh-TW" altLang="en-US" sz="2400" b="1" dirty="0">
              <a:solidFill>
                <a:schemeClr val="bg1"/>
              </a:solidFill>
              <a:cs typeface="Times New Roman" pitchFamily="18" charset="0"/>
            </a:endParaRPr>
          </a:p>
        </p:txBody>
      </p:sp>
      <p:sp>
        <p:nvSpPr>
          <p:cNvPr id="24609" name="文字方塊 2"/>
          <p:cNvSpPr txBox="1">
            <a:spLocks noChangeArrowheads="1"/>
          </p:cNvSpPr>
          <p:nvPr/>
        </p:nvSpPr>
        <p:spPr bwMode="auto">
          <a:xfrm>
            <a:off x="5711536" y="6330806"/>
            <a:ext cx="2808287" cy="307777"/>
          </a:xfrm>
          <a:prstGeom prst="rect">
            <a:avLst/>
          </a:prstGeom>
          <a:noFill/>
          <a:ln w="9525">
            <a:noFill/>
            <a:miter lim="800000"/>
            <a:headEnd/>
            <a:tailEnd/>
          </a:ln>
        </p:spPr>
        <p:txBody>
          <a:bodyPr>
            <a:spAutoFit/>
          </a:bodyPr>
          <a:lstStyle/>
          <a:p>
            <a:pPr algn="r"/>
            <a:r>
              <a:rPr lang="zh-TW" altLang="en-US" sz="1400">
                <a:solidFill>
                  <a:schemeClr val="bg1">
                    <a:lumMod val="65000"/>
                  </a:schemeClr>
                </a:solidFill>
                <a:latin typeface="微軟正黑體" panose="020B0604030504040204" pitchFamily="34" charset="-120"/>
                <a:ea typeface="微軟正黑體" panose="020B0604030504040204" pitchFamily="34" charset="-120"/>
                <a:cs typeface="Times New Roman" pitchFamily="18" charset="0"/>
              </a:rPr>
              <a:t>資料來源：教育部統計處</a:t>
            </a:r>
          </a:p>
        </p:txBody>
      </p:sp>
      <p:sp>
        <p:nvSpPr>
          <p:cNvPr id="2" name="矩形 1"/>
          <p:cNvSpPr/>
          <p:nvPr/>
        </p:nvSpPr>
        <p:spPr>
          <a:xfrm>
            <a:off x="766763" y="1351591"/>
            <a:ext cx="8130688" cy="830997"/>
          </a:xfrm>
          <a:prstGeom prst="rect">
            <a:avLst/>
          </a:prstGeom>
        </p:spPr>
        <p:txBody>
          <a:bodyPr wrap="square">
            <a:spAutoFit/>
          </a:bodyPr>
          <a:lstStyle/>
          <a:p>
            <a:pPr marL="533400" indent="-533400" defTabSz="1600200">
              <a:spcAft>
                <a:spcPct val="35000"/>
              </a:spcAft>
              <a:defRPr/>
            </a:pP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一</a:t>
            </a: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從升學率顯示，</a:t>
            </a:r>
            <a:r>
              <a:rPr lang="en-US" altLang="zh-TW" sz="2400" dirty="0">
                <a:latin typeface="微軟正黑體" pitchFamily="34" charset="-120"/>
                <a:ea typeface="微軟正黑體" pitchFamily="34" charset="-120"/>
                <a:cs typeface="Times New Roman" pitchFamily="18" charset="0"/>
              </a:rPr>
              <a:t/>
            </a:r>
            <a:br>
              <a:rPr lang="en-US" altLang="zh-TW" sz="2400" dirty="0">
                <a:latin typeface="微軟正黑體" pitchFamily="34" charset="-120"/>
                <a:ea typeface="微軟正黑體" pitchFamily="34" charset="-120"/>
                <a:cs typeface="Times New Roman" pitchFamily="18" charset="0"/>
              </a:rPr>
            </a:br>
            <a:r>
              <a:rPr lang="zh-TW" altLang="en-US" sz="2400" dirty="0">
                <a:latin typeface="微軟正黑體" pitchFamily="34" charset="-120"/>
                <a:ea typeface="微軟正黑體" pitchFamily="34" charset="-120"/>
                <a:cs typeface="Times New Roman" pitchFamily="18" charset="0"/>
              </a:rPr>
              <a:t>已具備十二年國民基本教育的條件</a:t>
            </a:r>
          </a:p>
        </p:txBody>
      </p:sp>
      <p:sp>
        <p:nvSpPr>
          <p:cNvPr id="23" name="橢圓 22"/>
          <p:cNvSpPr/>
          <p:nvPr/>
        </p:nvSpPr>
        <p:spPr>
          <a:xfrm>
            <a:off x="2726564" y="2538411"/>
            <a:ext cx="2159000" cy="106521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27" name="橢圓 26"/>
          <p:cNvSpPr/>
          <p:nvPr/>
        </p:nvSpPr>
        <p:spPr>
          <a:xfrm>
            <a:off x="2677002" y="5509165"/>
            <a:ext cx="2159000" cy="79216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28" name="橢圓 27"/>
          <p:cNvSpPr/>
          <p:nvPr/>
        </p:nvSpPr>
        <p:spPr>
          <a:xfrm>
            <a:off x="4885564" y="2538411"/>
            <a:ext cx="4061832" cy="1081087"/>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29" name="橢圓 28"/>
          <p:cNvSpPr/>
          <p:nvPr/>
        </p:nvSpPr>
        <p:spPr>
          <a:xfrm>
            <a:off x="4750710" y="5509165"/>
            <a:ext cx="4117975" cy="79216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4" name="文字方塊 3"/>
          <p:cNvSpPr txBox="1"/>
          <p:nvPr/>
        </p:nvSpPr>
        <p:spPr>
          <a:xfrm>
            <a:off x="7823246" y="-34986"/>
            <a:ext cx="1038071" cy="276999"/>
          </a:xfrm>
          <a:prstGeom prst="rect">
            <a:avLst/>
          </a:prstGeom>
          <a:noFill/>
        </p:spPr>
        <p:txBody>
          <a:bodyPr wrap="square" rtlCol="0">
            <a:spAutoFit/>
          </a:bodyPr>
          <a:lstStyle/>
          <a:p>
            <a:pPr algn="r"/>
            <a:r>
              <a:rPr lang="en-US" altLang="zh-TW" sz="1200">
                <a:solidFill>
                  <a:srgbClr val="F9BFD2"/>
                </a:solidFill>
              </a:rPr>
              <a:t>1-1-1</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cxnSp>
        <p:nvCxnSpPr>
          <p:cNvPr id="8" name="直線接點 7"/>
          <p:cNvCxnSpPr/>
          <p:nvPr/>
        </p:nvCxnSpPr>
        <p:spPr>
          <a:xfrm>
            <a:off x="636588" y="2276872"/>
            <a:ext cx="8497953"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17" name="群組 16"/>
          <p:cNvGrpSpPr/>
          <p:nvPr/>
        </p:nvGrpSpPr>
        <p:grpSpPr>
          <a:xfrm>
            <a:off x="8154429" y="1765212"/>
            <a:ext cx="730788" cy="507432"/>
            <a:chOff x="4187222" y="395028"/>
            <a:chExt cx="1944212" cy="1349989"/>
          </a:xfrm>
          <a:solidFill>
            <a:srgbClr val="92D050"/>
          </a:solidFill>
        </p:grpSpPr>
        <p:sp>
          <p:nvSpPr>
            <p:cNvPr id="18"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9"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8255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8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5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5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25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P spid="28"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群組 134"/>
          <p:cNvGrpSpPr/>
          <p:nvPr/>
        </p:nvGrpSpPr>
        <p:grpSpPr>
          <a:xfrm>
            <a:off x="6206787" y="3809999"/>
            <a:ext cx="2986236" cy="1223762"/>
            <a:chOff x="3140531" y="4124976"/>
            <a:chExt cx="2986236" cy="1223762"/>
          </a:xfrm>
        </p:grpSpPr>
        <p:grpSp>
          <p:nvGrpSpPr>
            <p:cNvPr id="128" name="群組 127"/>
            <p:cNvGrpSpPr/>
            <p:nvPr/>
          </p:nvGrpSpPr>
          <p:grpSpPr>
            <a:xfrm>
              <a:off x="3258854" y="4124976"/>
              <a:ext cx="2653715" cy="1223762"/>
              <a:chOff x="1600985" y="534962"/>
              <a:chExt cx="1000032" cy="531504"/>
            </a:xfrm>
            <a:solidFill>
              <a:srgbClr val="D71B60"/>
            </a:solidFill>
          </p:grpSpPr>
          <p:sp>
            <p:nvSpPr>
              <p:cNvPr id="129" name="橢圓 128"/>
              <p:cNvSpPr/>
              <p:nvPr/>
            </p:nvSpPr>
            <p:spPr>
              <a:xfrm>
                <a:off x="1600985" y="593653"/>
                <a:ext cx="303818" cy="40714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0" name="橢圓 129"/>
              <p:cNvSpPr/>
              <p:nvPr/>
            </p:nvSpPr>
            <p:spPr>
              <a:xfrm>
                <a:off x="1764690" y="534962"/>
                <a:ext cx="567154" cy="517774"/>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1" name="橢圓 130"/>
              <p:cNvSpPr/>
              <p:nvPr/>
            </p:nvSpPr>
            <p:spPr>
              <a:xfrm>
                <a:off x="2195736" y="576702"/>
                <a:ext cx="405281" cy="369930"/>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2" name="橢圓 131"/>
              <p:cNvSpPr/>
              <p:nvPr/>
            </p:nvSpPr>
            <p:spPr>
              <a:xfrm>
                <a:off x="1786878" y="661351"/>
                <a:ext cx="472960" cy="372763"/>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3" name="橢圓 132"/>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134" name="矩形 133"/>
            <p:cNvSpPr/>
            <p:nvPr/>
          </p:nvSpPr>
          <p:spPr>
            <a:xfrm>
              <a:off x="3140531" y="4344927"/>
              <a:ext cx="2986236" cy="830997"/>
            </a:xfrm>
            <a:prstGeom prst="rect">
              <a:avLst/>
            </a:prstGeom>
          </p:spPr>
          <p:txBody>
            <a:bodyPr wrap="square">
              <a:spAutoFit/>
            </a:bodyPr>
            <a:lstStyle/>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世界是平的</a:t>
              </a:r>
              <a:r>
                <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rPr>
                <a:t>--</a:t>
              </a: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今天你懂的，</a:t>
              </a:r>
              <a:endPar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可能明天就沒用。</a:t>
              </a:r>
              <a:endPar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重要的是學習力。</a:t>
              </a:r>
            </a:p>
          </p:txBody>
        </p:sp>
      </p:grpSp>
      <p:sp>
        <p:nvSpPr>
          <p:cNvPr id="7" name="圓形圖 6"/>
          <p:cNvSpPr/>
          <p:nvPr/>
        </p:nvSpPr>
        <p:spPr>
          <a:xfrm rot="5400000">
            <a:off x="4101242" y="4723328"/>
            <a:ext cx="913299" cy="4254163"/>
          </a:xfrm>
          <a:prstGeom prst="pie">
            <a:avLst>
              <a:gd name="adj1" fmla="val 5401779"/>
              <a:gd name="adj2" fmla="val 16185328"/>
            </a:avLst>
          </a:prstGeom>
          <a:solidFill>
            <a:srgbClr val="FCE4EC"/>
          </a:solidFill>
          <a:ln w="38100" cap="rnd">
            <a:noFill/>
          </a:ln>
        </p:spPr>
        <p:txBody>
          <a:bodyPr rtlCol="0" anchor="ctr"/>
          <a:lstStyle/>
          <a:p>
            <a:pPr algn="ctr"/>
            <a:endParaRPr lang="zh-TW" altLang="en-US"/>
          </a:p>
        </p:txBody>
      </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7</a:t>
            </a:fld>
            <a:endParaRPr lang="zh-TW" altLang="en-US"/>
          </a:p>
        </p:txBody>
      </p:sp>
      <p:sp>
        <p:nvSpPr>
          <p:cNvPr id="3"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一、為何要研修新課綱？</a:t>
            </a:r>
            <a:endParaRPr kumimoji="0" lang="zh-TW" altLang="en-US" sz="2400" b="1" dirty="0">
              <a:solidFill>
                <a:schemeClr val="bg1"/>
              </a:solidFill>
              <a:cs typeface="Times New Roman" pitchFamily="18" charset="0"/>
            </a:endParaRPr>
          </a:p>
        </p:txBody>
      </p:sp>
      <p:sp>
        <p:nvSpPr>
          <p:cNvPr id="5" name="文字方塊 4"/>
          <p:cNvSpPr txBox="1"/>
          <p:nvPr/>
        </p:nvSpPr>
        <p:spPr>
          <a:xfrm>
            <a:off x="-36512" y="9639"/>
            <a:ext cx="364202" cy="307777"/>
          </a:xfrm>
          <a:prstGeom prst="rect">
            <a:avLst/>
          </a:prstGeom>
          <a:noFill/>
        </p:spPr>
        <p:txBody>
          <a:bodyPr wrap="none" rtlCol="0">
            <a:spAutoFit/>
          </a:bodyPr>
          <a:lstStyle/>
          <a:p>
            <a:r>
              <a:rPr lang="zh-TW" altLang="en-US" sz="1400">
                <a:solidFill>
                  <a:srgbClr val="FAEBF1"/>
                </a:solidFill>
                <a:latin typeface="微軟正黑體" panose="020B0604030504040204" pitchFamily="34" charset="-120"/>
                <a:ea typeface="微軟正黑體" panose="020B0604030504040204" pitchFamily="34" charset="-120"/>
              </a:rPr>
              <a:t>壹</a:t>
            </a:r>
          </a:p>
        </p:txBody>
      </p:sp>
      <p:pic>
        <p:nvPicPr>
          <p:cNvPr id="8" name="圖片 7"/>
          <p:cNvPicPr>
            <a:picLocks noChangeAspect="1"/>
          </p:cNvPicPr>
          <p:nvPr/>
        </p:nvPicPr>
        <p:blipFill rotWithShape="1">
          <a:blip r:embed="rId3">
            <a:extLst>
              <a:ext uri="{28A0092B-C50C-407E-A947-70E740481C1C}">
                <a14:useLocalDpi xmlns:a14="http://schemas.microsoft.com/office/drawing/2010/main"/>
              </a:ext>
            </a:extLst>
          </a:blip>
          <a:srcRect l="5238" r="70154" b="72050"/>
          <a:stretch/>
        </p:blipFill>
        <p:spPr>
          <a:xfrm>
            <a:off x="6105484" y="1062211"/>
            <a:ext cx="2062174" cy="1756733"/>
          </a:xfrm>
          <a:prstGeom prst="rect">
            <a:avLst/>
          </a:prstGeom>
        </p:spPr>
      </p:pic>
      <p:grpSp>
        <p:nvGrpSpPr>
          <p:cNvPr id="143" name="群組 142"/>
          <p:cNvGrpSpPr/>
          <p:nvPr/>
        </p:nvGrpSpPr>
        <p:grpSpPr>
          <a:xfrm>
            <a:off x="6601483" y="2767710"/>
            <a:ext cx="1855373" cy="845434"/>
            <a:chOff x="6660232" y="2852855"/>
            <a:chExt cx="1855373" cy="845434"/>
          </a:xfrm>
          <a:solidFill>
            <a:srgbClr val="1565C0"/>
          </a:solidFill>
        </p:grpSpPr>
        <p:grpSp>
          <p:nvGrpSpPr>
            <p:cNvPr id="28" name="群組 27"/>
            <p:cNvGrpSpPr/>
            <p:nvPr/>
          </p:nvGrpSpPr>
          <p:grpSpPr>
            <a:xfrm>
              <a:off x="6800992" y="2852855"/>
              <a:ext cx="1599820" cy="845434"/>
              <a:chOff x="1603544" y="537738"/>
              <a:chExt cx="970575" cy="544265"/>
            </a:xfrm>
            <a:grpFill/>
          </p:grpSpPr>
          <p:sp>
            <p:nvSpPr>
              <p:cNvPr id="30" name="橢圓 29"/>
              <p:cNvSpPr/>
              <p:nvPr/>
            </p:nvSpPr>
            <p:spPr>
              <a:xfrm>
                <a:off x="1603544" y="66585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1" name="橢圓 30"/>
              <p:cNvSpPr/>
              <p:nvPr/>
            </p:nvSpPr>
            <p:spPr>
              <a:xfrm>
                <a:off x="1786879" y="537738"/>
                <a:ext cx="505105" cy="514999"/>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2" name="橢圓 31"/>
              <p:cNvSpPr/>
              <p:nvPr/>
            </p:nvSpPr>
            <p:spPr>
              <a:xfrm>
                <a:off x="2153024" y="661351"/>
                <a:ext cx="421095" cy="35107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3" name="橢圓 32"/>
              <p:cNvSpPr/>
              <p:nvPr/>
            </p:nvSpPr>
            <p:spPr>
              <a:xfrm>
                <a:off x="1786878" y="661351"/>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4" name="橢圓 33"/>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29" name="矩形 28"/>
            <p:cNvSpPr/>
            <p:nvPr/>
          </p:nvSpPr>
          <p:spPr>
            <a:xfrm>
              <a:off x="6660232" y="2996952"/>
              <a:ext cx="1855373" cy="584775"/>
            </a:xfrm>
            <a:prstGeom prst="rect">
              <a:avLst/>
            </a:prstGeom>
            <a:noFill/>
          </p:spPr>
          <p:txBody>
            <a:bodyPr wrap="square">
              <a:spAutoFit/>
            </a:bodyPr>
            <a:lstStyle/>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失去山林</a:t>
              </a:r>
              <a:endPar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的孩子</a:t>
              </a:r>
            </a:p>
          </p:txBody>
        </p:sp>
      </p:grpSp>
      <p:grpSp>
        <p:nvGrpSpPr>
          <p:cNvPr id="142" name="群組 141"/>
          <p:cNvGrpSpPr/>
          <p:nvPr/>
        </p:nvGrpSpPr>
        <p:grpSpPr>
          <a:xfrm>
            <a:off x="3730459" y="4164467"/>
            <a:ext cx="1855373" cy="985637"/>
            <a:chOff x="7196696" y="3968974"/>
            <a:chExt cx="1855373" cy="985637"/>
          </a:xfrm>
        </p:grpSpPr>
        <p:grpSp>
          <p:nvGrpSpPr>
            <p:cNvPr id="127" name="群組 126"/>
            <p:cNvGrpSpPr/>
            <p:nvPr/>
          </p:nvGrpSpPr>
          <p:grpSpPr>
            <a:xfrm>
              <a:off x="7934685" y="4509120"/>
              <a:ext cx="573238" cy="445491"/>
              <a:chOff x="7934685" y="4509120"/>
              <a:chExt cx="573238" cy="445491"/>
            </a:xfrm>
          </p:grpSpPr>
          <p:cxnSp>
            <p:nvCxnSpPr>
              <p:cNvPr id="15" name="直線接點 14"/>
              <p:cNvCxnSpPr/>
              <p:nvPr/>
            </p:nvCxnSpPr>
            <p:spPr>
              <a:xfrm rot="5400000">
                <a:off x="8285177" y="4731866"/>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rot="5400000">
                <a:off x="8094097" y="4731866"/>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rot="5400000">
                <a:off x="7903018" y="4731866"/>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rot="5400000">
                <a:off x="7711939" y="4731866"/>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grpSp>
        <p:grpSp>
          <p:nvGrpSpPr>
            <p:cNvPr id="36" name="群組 35"/>
            <p:cNvGrpSpPr/>
            <p:nvPr/>
          </p:nvGrpSpPr>
          <p:grpSpPr>
            <a:xfrm>
              <a:off x="7328040" y="3968974"/>
              <a:ext cx="1610742" cy="845590"/>
              <a:chOff x="1603544" y="537737"/>
              <a:chExt cx="1000375" cy="544266"/>
            </a:xfrm>
            <a:solidFill>
              <a:srgbClr val="D71B60"/>
            </a:solidFill>
          </p:grpSpPr>
          <p:sp>
            <p:nvSpPr>
              <p:cNvPr id="38" name="橢圓 37"/>
              <p:cNvSpPr/>
              <p:nvPr/>
            </p:nvSpPr>
            <p:spPr>
              <a:xfrm>
                <a:off x="1603544" y="66585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9" name="橢圓 38"/>
              <p:cNvSpPr/>
              <p:nvPr/>
            </p:nvSpPr>
            <p:spPr>
              <a:xfrm>
                <a:off x="1786879" y="537737"/>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0" name="橢圓 39"/>
              <p:cNvSpPr/>
              <p:nvPr/>
            </p:nvSpPr>
            <p:spPr>
              <a:xfrm>
                <a:off x="2195736" y="607313"/>
                <a:ext cx="408183" cy="405115"/>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1" name="橢圓 40"/>
              <p:cNvSpPr/>
              <p:nvPr/>
            </p:nvSpPr>
            <p:spPr>
              <a:xfrm>
                <a:off x="1740450" y="757520"/>
                <a:ext cx="527293" cy="324483"/>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2" name="橢圓 41"/>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37" name="矩形 36"/>
            <p:cNvSpPr/>
            <p:nvPr/>
          </p:nvSpPr>
          <p:spPr>
            <a:xfrm>
              <a:off x="7196696" y="4198724"/>
              <a:ext cx="1855373" cy="584775"/>
            </a:xfrm>
            <a:prstGeom prst="rect">
              <a:avLst/>
            </a:prstGeom>
          </p:spPr>
          <p:txBody>
            <a:bodyPr wrap="square">
              <a:spAutoFit/>
            </a:bodyPr>
            <a:lstStyle/>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學習共同體</a:t>
              </a:r>
              <a:endPar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的革命</a:t>
              </a:r>
            </a:p>
          </p:txBody>
        </p:sp>
      </p:grpSp>
      <p:grpSp>
        <p:nvGrpSpPr>
          <p:cNvPr id="52" name="群組 51"/>
          <p:cNvGrpSpPr/>
          <p:nvPr/>
        </p:nvGrpSpPr>
        <p:grpSpPr>
          <a:xfrm>
            <a:off x="5223554" y="4736668"/>
            <a:ext cx="1303368" cy="785235"/>
            <a:chOff x="1603544" y="537737"/>
            <a:chExt cx="970575" cy="544266"/>
          </a:xfrm>
          <a:solidFill>
            <a:srgbClr val="1565C0"/>
          </a:solidFill>
        </p:grpSpPr>
        <p:sp>
          <p:nvSpPr>
            <p:cNvPr id="54" name="橢圓 53"/>
            <p:cNvSpPr/>
            <p:nvPr/>
          </p:nvSpPr>
          <p:spPr>
            <a:xfrm>
              <a:off x="1603544" y="665853"/>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5" name="橢圓 54"/>
            <p:cNvSpPr/>
            <p:nvPr/>
          </p:nvSpPr>
          <p:spPr>
            <a:xfrm>
              <a:off x="1786879" y="537737"/>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6" name="橢圓 55"/>
            <p:cNvSpPr/>
            <p:nvPr/>
          </p:nvSpPr>
          <p:spPr>
            <a:xfrm>
              <a:off x="2153024" y="661351"/>
              <a:ext cx="421095" cy="35107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7" name="橢圓 56"/>
            <p:cNvSpPr/>
            <p:nvPr/>
          </p:nvSpPr>
          <p:spPr>
            <a:xfrm>
              <a:off x="1786878" y="661351"/>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8" name="橢圓 57"/>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53" name="矩形 52"/>
          <p:cNvSpPr/>
          <p:nvPr/>
        </p:nvSpPr>
        <p:spPr>
          <a:xfrm>
            <a:off x="4947512" y="4981750"/>
            <a:ext cx="1855373" cy="338554"/>
          </a:xfrm>
          <a:prstGeom prst="rect">
            <a:avLst/>
          </a:prstGeom>
        </p:spPr>
        <p:txBody>
          <a:bodyPr wrap="square">
            <a:spAutoFit/>
          </a:bodyPr>
          <a:lstStyle/>
          <a:p>
            <a:pPr algn="ctr">
              <a:defRPr/>
            </a:pPr>
            <a:r>
              <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rPr>
              <a:t>Web3.0</a:t>
            </a: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時代</a:t>
            </a:r>
          </a:p>
        </p:txBody>
      </p:sp>
      <p:grpSp>
        <p:nvGrpSpPr>
          <p:cNvPr id="139" name="群組 138"/>
          <p:cNvGrpSpPr/>
          <p:nvPr/>
        </p:nvGrpSpPr>
        <p:grpSpPr>
          <a:xfrm>
            <a:off x="379786" y="5062896"/>
            <a:ext cx="1855373" cy="989992"/>
            <a:chOff x="784317" y="4931557"/>
            <a:chExt cx="1855373" cy="989992"/>
          </a:xfrm>
        </p:grpSpPr>
        <p:grpSp>
          <p:nvGrpSpPr>
            <p:cNvPr id="68" name="群組 67"/>
            <p:cNvGrpSpPr/>
            <p:nvPr/>
          </p:nvGrpSpPr>
          <p:grpSpPr>
            <a:xfrm>
              <a:off x="787443" y="4931557"/>
              <a:ext cx="1819633" cy="989992"/>
              <a:chOff x="1603544" y="537738"/>
              <a:chExt cx="1000375" cy="544265"/>
            </a:xfrm>
            <a:solidFill>
              <a:srgbClr val="1565C0"/>
            </a:solidFill>
          </p:grpSpPr>
          <p:sp>
            <p:nvSpPr>
              <p:cNvPr id="70" name="橢圓 69"/>
              <p:cNvSpPr/>
              <p:nvPr/>
            </p:nvSpPr>
            <p:spPr>
              <a:xfrm>
                <a:off x="1603544" y="66585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橢圓 70"/>
              <p:cNvSpPr/>
              <p:nvPr/>
            </p:nvSpPr>
            <p:spPr>
              <a:xfrm>
                <a:off x="1786879" y="537738"/>
                <a:ext cx="505105" cy="514997"/>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2" name="橢圓 71"/>
              <p:cNvSpPr/>
              <p:nvPr/>
            </p:nvSpPr>
            <p:spPr>
              <a:xfrm>
                <a:off x="2195736" y="607313"/>
                <a:ext cx="408183" cy="405115"/>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3" name="橢圓 72"/>
              <p:cNvSpPr/>
              <p:nvPr/>
            </p:nvSpPr>
            <p:spPr>
              <a:xfrm>
                <a:off x="1740450" y="757520"/>
                <a:ext cx="527293" cy="324483"/>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4" name="橢圓 73"/>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69" name="矩形 68"/>
            <p:cNvSpPr/>
            <p:nvPr/>
          </p:nvSpPr>
          <p:spPr>
            <a:xfrm>
              <a:off x="784317" y="5163059"/>
              <a:ext cx="1855373" cy="584775"/>
            </a:xfrm>
            <a:prstGeom prst="rect">
              <a:avLst/>
            </a:prstGeom>
          </p:spPr>
          <p:txBody>
            <a:bodyPr wrap="square">
              <a:spAutoFit/>
            </a:bodyPr>
            <a:lstStyle/>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真正的教育是</a:t>
              </a:r>
              <a:endPar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所有人一起學習</a:t>
              </a:r>
            </a:p>
          </p:txBody>
        </p:sp>
      </p:grpSp>
      <p:grpSp>
        <p:nvGrpSpPr>
          <p:cNvPr id="146" name="群組 145"/>
          <p:cNvGrpSpPr/>
          <p:nvPr/>
        </p:nvGrpSpPr>
        <p:grpSpPr>
          <a:xfrm>
            <a:off x="2016559" y="3996588"/>
            <a:ext cx="1855373" cy="1173622"/>
            <a:chOff x="2016559" y="3996588"/>
            <a:chExt cx="1855373" cy="1173622"/>
          </a:xfrm>
        </p:grpSpPr>
        <p:grpSp>
          <p:nvGrpSpPr>
            <p:cNvPr id="120" name="群組 119"/>
            <p:cNvGrpSpPr/>
            <p:nvPr/>
          </p:nvGrpSpPr>
          <p:grpSpPr>
            <a:xfrm>
              <a:off x="2687299" y="4724719"/>
              <a:ext cx="573238" cy="445491"/>
              <a:chOff x="2771801" y="4725144"/>
              <a:chExt cx="573238" cy="445491"/>
            </a:xfrm>
          </p:grpSpPr>
          <p:cxnSp>
            <p:nvCxnSpPr>
              <p:cNvPr id="10" name="直線接點 9"/>
              <p:cNvCxnSpPr/>
              <p:nvPr/>
            </p:nvCxnSpPr>
            <p:spPr>
              <a:xfrm rot="5400000">
                <a:off x="3122293" y="4947890"/>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rot="5400000">
                <a:off x="2931213" y="4947890"/>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rot="5400000">
                <a:off x="2740134" y="4947890"/>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rot="5400000">
                <a:off x="2549055" y="4947890"/>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grpSp>
        <p:grpSp>
          <p:nvGrpSpPr>
            <p:cNvPr id="76" name="群組 75"/>
            <p:cNvGrpSpPr/>
            <p:nvPr/>
          </p:nvGrpSpPr>
          <p:grpSpPr>
            <a:xfrm>
              <a:off x="2020844" y="3996588"/>
              <a:ext cx="1797279" cy="977827"/>
              <a:chOff x="1603544" y="537739"/>
              <a:chExt cx="1000375" cy="544264"/>
            </a:xfrm>
            <a:solidFill>
              <a:srgbClr val="1565C0"/>
            </a:solidFill>
          </p:grpSpPr>
          <p:sp>
            <p:nvSpPr>
              <p:cNvPr id="78" name="橢圓 77"/>
              <p:cNvSpPr/>
              <p:nvPr/>
            </p:nvSpPr>
            <p:spPr>
              <a:xfrm>
                <a:off x="1603544" y="665855"/>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9" name="橢圓 78"/>
              <p:cNvSpPr/>
              <p:nvPr/>
            </p:nvSpPr>
            <p:spPr>
              <a:xfrm>
                <a:off x="1786879" y="537739"/>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0" name="橢圓 79"/>
              <p:cNvSpPr/>
              <p:nvPr/>
            </p:nvSpPr>
            <p:spPr>
              <a:xfrm>
                <a:off x="2195736" y="607313"/>
                <a:ext cx="408183" cy="405115"/>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1" name="橢圓 80"/>
              <p:cNvSpPr/>
              <p:nvPr/>
            </p:nvSpPr>
            <p:spPr>
              <a:xfrm>
                <a:off x="1786878" y="661351"/>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2" name="橢圓 81"/>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77" name="矩形 76"/>
            <p:cNvSpPr/>
            <p:nvPr/>
          </p:nvSpPr>
          <p:spPr>
            <a:xfrm>
              <a:off x="2016559" y="4189921"/>
              <a:ext cx="1855373" cy="584775"/>
            </a:xfrm>
            <a:prstGeom prst="rect">
              <a:avLst/>
            </a:prstGeom>
          </p:spPr>
          <p:txBody>
            <a:bodyPr wrap="square">
              <a:spAutoFit/>
            </a:bodyPr>
            <a:lstStyle/>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未來的工作，</a:t>
              </a:r>
              <a:endPar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有</a:t>
              </a:r>
              <a:r>
                <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rPr>
                <a:t>6</a:t>
              </a: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成還未被發明</a:t>
              </a:r>
            </a:p>
          </p:txBody>
        </p:sp>
      </p:grpSp>
      <p:grpSp>
        <p:nvGrpSpPr>
          <p:cNvPr id="141" name="群組 140"/>
          <p:cNvGrpSpPr/>
          <p:nvPr/>
        </p:nvGrpSpPr>
        <p:grpSpPr>
          <a:xfrm>
            <a:off x="7019460" y="5073201"/>
            <a:ext cx="1855373" cy="1169646"/>
            <a:chOff x="6646511" y="4886676"/>
            <a:chExt cx="1855373" cy="1169646"/>
          </a:xfrm>
        </p:grpSpPr>
        <p:grpSp>
          <p:nvGrpSpPr>
            <p:cNvPr id="20" name="群組 19"/>
            <p:cNvGrpSpPr/>
            <p:nvPr/>
          </p:nvGrpSpPr>
          <p:grpSpPr>
            <a:xfrm>
              <a:off x="6781005" y="4886676"/>
              <a:ext cx="1610742" cy="845588"/>
              <a:chOff x="1603544" y="537738"/>
              <a:chExt cx="1000375" cy="544265"/>
            </a:xfrm>
            <a:solidFill>
              <a:srgbClr val="1565C0"/>
            </a:solidFill>
          </p:grpSpPr>
          <p:sp>
            <p:nvSpPr>
              <p:cNvPr id="22" name="橢圓 21"/>
              <p:cNvSpPr/>
              <p:nvPr/>
            </p:nvSpPr>
            <p:spPr>
              <a:xfrm>
                <a:off x="1603544" y="66585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3" name="橢圓 22"/>
              <p:cNvSpPr/>
              <p:nvPr/>
            </p:nvSpPr>
            <p:spPr>
              <a:xfrm>
                <a:off x="1786879" y="537738"/>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 name="橢圓 23"/>
              <p:cNvSpPr/>
              <p:nvPr/>
            </p:nvSpPr>
            <p:spPr>
              <a:xfrm>
                <a:off x="2195736" y="607313"/>
                <a:ext cx="408183" cy="405115"/>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5" name="橢圓 24"/>
              <p:cNvSpPr/>
              <p:nvPr/>
            </p:nvSpPr>
            <p:spPr>
              <a:xfrm>
                <a:off x="1740450" y="757520"/>
                <a:ext cx="527293" cy="324483"/>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6" name="橢圓 25"/>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21" name="矩形 20"/>
            <p:cNvSpPr/>
            <p:nvPr/>
          </p:nvSpPr>
          <p:spPr>
            <a:xfrm>
              <a:off x="6646511" y="5101806"/>
              <a:ext cx="1855373" cy="584775"/>
            </a:xfrm>
            <a:prstGeom prst="rect">
              <a:avLst/>
            </a:prstGeom>
          </p:spPr>
          <p:txBody>
            <a:bodyPr wrap="square">
              <a:spAutoFit/>
            </a:bodyPr>
            <a:lstStyle/>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從學習逃走</a:t>
              </a:r>
              <a:endPar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的孩子</a:t>
              </a:r>
            </a:p>
          </p:txBody>
        </p:sp>
        <p:sp>
          <p:nvSpPr>
            <p:cNvPr id="107" name="手繪多邊形 106"/>
            <p:cNvSpPr/>
            <p:nvPr/>
          </p:nvSpPr>
          <p:spPr>
            <a:xfrm>
              <a:off x="7486456" y="5676404"/>
              <a:ext cx="308253" cy="379918"/>
            </a:xfrm>
            <a:custGeom>
              <a:avLst/>
              <a:gdLst>
                <a:gd name="connsiteX0" fmla="*/ 268357 w 626165"/>
                <a:gd name="connsiteY0" fmla="*/ 0 h 983974"/>
                <a:gd name="connsiteX1" fmla="*/ 0 w 626165"/>
                <a:gd name="connsiteY1" fmla="*/ 506895 h 983974"/>
                <a:gd name="connsiteX2" fmla="*/ 337931 w 626165"/>
                <a:gd name="connsiteY2" fmla="*/ 496956 h 983974"/>
                <a:gd name="connsiteX3" fmla="*/ 149087 w 626165"/>
                <a:gd name="connsiteY3" fmla="*/ 983974 h 983974"/>
                <a:gd name="connsiteX4" fmla="*/ 626165 w 626165"/>
                <a:gd name="connsiteY4" fmla="*/ 308113 h 983974"/>
                <a:gd name="connsiteX5" fmla="*/ 228600 w 626165"/>
                <a:gd name="connsiteY5" fmla="*/ 308113 h 983974"/>
                <a:gd name="connsiteX6" fmla="*/ 268357 w 626165"/>
                <a:gd name="connsiteY6" fmla="*/ 0 h 983974"/>
                <a:gd name="connsiteX0" fmla="*/ 268357 w 626165"/>
                <a:gd name="connsiteY0" fmla="*/ 0 h 864705"/>
                <a:gd name="connsiteX1" fmla="*/ 0 w 626165"/>
                <a:gd name="connsiteY1" fmla="*/ 506895 h 864705"/>
                <a:gd name="connsiteX2" fmla="*/ 337931 w 626165"/>
                <a:gd name="connsiteY2" fmla="*/ 496956 h 864705"/>
                <a:gd name="connsiteX3" fmla="*/ 188844 w 626165"/>
                <a:gd name="connsiteY3" fmla="*/ 864705 h 864705"/>
                <a:gd name="connsiteX4" fmla="*/ 626165 w 626165"/>
                <a:gd name="connsiteY4" fmla="*/ 308113 h 864705"/>
                <a:gd name="connsiteX5" fmla="*/ 228600 w 626165"/>
                <a:gd name="connsiteY5" fmla="*/ 308113 h 864705"/>
                <a:gd name="connsiteX6" fmla="*/ 268357 w 626165"/>
                <a:gd name="connsiteY6" fmla="*/ 0 h 864705"/>
                <a:gd name="connsiteX0" fmla="*/ 268357 w 626165"/>
                <a:gd name="connsiteY0" fmla="*/ 0 h 864705"/>
                <a:gd name="connsiteX1" fmla="*/ 0 w 626165"/>
                <a:gd name="connsiteY1" fmla="*/ 506895 h 864705"/>
                <a:gd name="connsiteX2" fmla="*/ 288236 w 626165"/>
                <a:gd name="connsiteY2" fmla="*/ 506895 h 864705"/>
                <a:gd name="connsiteX3" fmla="*/ 188844 w 626165"/>
                <a:gd name="connsiteY3" fmla="*/ 864705 h 864705"/>
                <a:gd name="connsiteX4" fmla="*/ 626165 w 626165"/>
                <a:gd name="connsiteY4" fmla="*/ 308113 h 864705"/>
                <a:gd name="connsiteX5" fmla="*/ 228600 w 626165"/>
                <a:gd name="connsiteY5" fmla="*/ 308113 h 864705"/>
                <a:gd name="connsiteX6" fmla="*/ 268357 w 626165"/>
                <a:gd name="connsiteY6" fmla="*/ 0 h 864705"/>
                <a:gd name="connsiteX0" fmla="*/ 268357 w 576469"/>
                <a:gd name="connsiteY0" fmla="*/ 0 h 864705"/>
                <a:gd name="connsiteX1" fmla="*/ 0 w 576469"/>
                <a:gd name="connsiteY1" fmla="*/ 506895 h 864705"/>
                <a:gd name="connsiteX2" fmla="*/ 288236 w 576469"/>
                <a:gd name="connsiteY2" fmla="*/ 506895 h 864705"/>
                <a:gd name="connsiteX3" fmla="*/ 188844 w 576469"/>
                <a:gd name="connsiteY3" fmla="*/ 864705 h 864705"/>
                <a:gd name="connsiteX4" fmla="*/ 576469 w 576469"/>
                <a:gd name="connsiteY4" fmla="*/ 318052 h 864705"/>
                <a:gd name="connsiteX5" fmla="*/ 228600 w 576469"/>
                <a:gd name="connsiteY5" fmla="*/ 308113 h 864705"/>
                <a:gd name="connsiteX6" fmla="*/ 268357 w 576469"/>
                <a:gd name="connsiteY6" fmla="*/ 0 h 864705"/>
                <a:gd name="connsiteX0" fmla="*/ 268357 w 576469"/>
                <a:gd name="connsiteY0" fmla="*/ 0 h 864705"/>
                <a:gd name="connsiteX1" fmla="*/ 0 w 576469"/>
                <a:gd name="connsiteY1" fmla="*/ 506895 h 864705"/>
                <a:gd name="connsiteX2" fmla="*/ 288236 w 576469"/>
                <a:gd name="connsiteY2" fmla="*/ 506895 h 864705"/>
                <a:gd name="connsiteX3" fmla="*/ 188844 w 576469"/>
                <a:gd name="connsiteY3" fmla="*/ 864705 h 864705"/>
                <a:gd name="connsiteX4" fmla="*/ 576469 w 576469"/>
                <a:gd name="connsiteY4" fmla="*/ 318052 h 864705"/>
                <a:gd name="connsiteX5" fmla="*/ 258112 w 576469"/>
                <a:gd name="connsiteY5" fmla="*/ 353022 h 864705"/>
                <a:gd name="connsiteX6" fmla="*/ 268357 w 576469"/>
                <a:gd name="connsiteY6" fmla="*/ 0 h 864705"/>
                <a:gd name="connsiteX0" fmla="*/ 268357 w 550807"/>
                <a:gd name="connsiteY0" fmla="*/ 0 h 864705"/>
                <a:gd name="connsiteX1" fmla="*/ 0 w 550807"/>
                <a:gd name="connsiteY1" fmla="*/ 506895 h 864705"/>
                <a:gd name="connsiteX2" fmla="*/ 288236 w 550807"/>
                <a:gd name="connsiteY2" fmla="*/ 506895 h 864705"/>
                <a:gd name="connsiteX3" fmla="*/ 188844 w 550807"/>
                <a:gd name="connsiteY3" fmla="*/ 864705 h 864705"/>
                <a:gd name="connsiteX4" fmla="*/ 550807 w 550807"/>
                <a:gd name="connsiteY4" fmla="*/ 353979 h 864705"/>
                <a:gd name="connsiteX5" fmla="*/ 258112 w 550807"/>
                <a:gd name="connsiteY5" fmla="*/ 353022 h 864705"/>
                <a:gd name="connsiteX6" fmla="*/ 268357 w 550807"/>
                <a:gd name="connsiteY6" fmla="*/ 0 h 864705"/>
                <a:gd name="connsiteX0" fmla="*/ 268357 w 550807"/>
                <a:gd name="connsiteY0" fmla="*/ 0 h 864705"/>
                <a:gd name="connsiteX1" fmla="*/ 0 w 550807"/>
                <a:gd name="connsiteY1" fmla="*/ 506895 h 864705"/>
                <a:gd name="connsiteX2" fmla="*/ 257441 w 550807"/>
                <a:gd name="connsiteY2" fmla="*/ 503046 h 864705"/>
                <a:gd name="connsiteX3" fmla="*/ 188844 w 550807"/>
                <a:gd name="connsiteY3" fmla="*/ 864705 h 864705"/>
                <a:gd name="connsiteX4" fmla="*/ 550807 w 550807"/>
                <a:gd name="connsiteY4" fmla="*/ 353979 h 864705"/>
                <a:gd name="connsiteX5" fmla="*/ 258112 w 550807"/>
                <a:gd name="connsiteY5" fmla="*/ 353022 h 864705"/>
                <a:gd name="connsiteX6" fmla="*/ 268357 w 550807"/>
                <a:gd name="connsiteY6" fmla="*/ 0 h 864705"/>
                <a:gd name="connsiteX0" fmla="*/ 268357 w 550807"/>
                <a:gd name="connsiteY0" fmla="*/ 0 h 864705"/>
                <a:gd name="connsiteX1" fmla="*/ 0 w 550807"/>
                <a:gd name="connsiteY1" fmla="*/ 506895 h 864705"/>
                <a:gd name="connsiteX2" fmla="*/ 307482 w 550807"/>
                <a:gd name="connsiteY2" fmla="*/ 503046 h 864705"/>
                <a:gd name="connsiteX3" fmla="*/ 188844 w 550807"/>
                <a:gd name="connsiteY3" fmla="*/ 864705 h 864705"/>
                <a:gd name="connsiteX4" fmla="*/ 550807 w 550807"/>
                <a:gd name="connsiteY4" fmla="*/ 353979 h 864705"/>
                <a:gd name="connsiteX5" fmla="*/ 258112 w 550807"/>
                <a:gd name="connsiteY5" fmla="*/ 353022 h 864705"/>
                <a:gd name="connsiteX6" fmla="*/ 268357 w 550807"/>
                <a:gd name="connsiteY6" fmla="*/ 0 h 864705"/>
                <a:gd name="connsiteX0" fmla="*/ 268357 w 550807"/>
                <a:gd name="connsiteY0" fmla="*/ 0 h 864705"/>
                <a:gd name="connsiteX1" fmla="*/ 0 w 550807"/>
                <a:gd name="connsiteY1" fmla="*/ 506895 h 864705"/>
                <a:gd name="connsiteX2" fmla="*/ 307482 w 550807"/>
                <a:gd name="connsiteY2" fmla="*/ 503046 h 864705"/>
                <a:gd name="connsiteX3" fmla="*/ 188844 w 550807"/>
                <a:gd name="connsiteY3" fmla="*/ 864705 h 864705"/>
                <a:gd name="connsiteX4" fmla="*/ 550807 w 550807"/>
                <a:gd name="connsiteY4" fmla="*/ 353979 h 864705"/>
                <a:gd name="connsiteX5" fmla="*/ 229884 w 550807"/>
                <a:gd name="connsiteY5" fmla="*/ 355588 h 864705"/>
                <a:gd name="connsiteX6" fmla="*/ 268357 w 550807"/>
                <a:gd name="connsiteY6" fmla="*/ 0 h 864705"/>
                <a:gd name="connsiteX0" fmla="*/ 268357 w 550807"/>
                <a:gd name="connsiteY0" fmla="*/ 0 h 864705"/>
                <a:gd name="connsiteX1" fmla="*/ 0 w 550807"/>
                <a:gd name="connsiteY1" fmla="*/ 506895 h 864705"/>
                <a:gd name="connsiteX2" fmla="*/ 307482 w 550807"/>
                <a:gd name="connsiteY2" fmla="*/ 503046 h 864705"/>
                <a:gd name="connsiteX3" fmla="*/ 188844 w 550807"/>
                <a:gd name="connsiteY3" fmla="*/ 864705 h 864705"/>
                <a:gd name="connsiteX4" fmla="*/ 550807 w 550807"/>
                <a:gd name="connsiteY4" fmla="*/ 353979 h 864705"/>
                <a:gd name="connsiteX5" fmla="*/ 229884 w 550807"/>
                <a:gd name="connsiteY5" fmla="*/ 364570 h 864705"/>
                <a:gd name="connsiteX6" fmla="*/ 268357 w 550807"/>
                <a:gd name="connsiteY6" fmla="*/ 0 h 864705"/>
                <a:gd name="connsiteX0" fmla="*/ 268357 w 545675"/>
                <a:gd name="connsiteY0" fmla="*/ 0 h 864705"/>
                <a:gd name="connsiteX1" fmla="*/ 0 w 545675"/>
                <a:gd name="connsiteY1" fmla="*/ 506895 h 864705"/>
                <a:gd name="connsiteX2" fmla="*/ 307482 w 545675"/>
                <a:gd name="connsiteY2" fmla="*/ 503046 h 864705"/>
                <a:gd name="connsiteX3" fmla="*/ 188844 w 545675"/>
                <a:gd name="connsiteY3" fmla="*/ 864705 h 864705"/>
                <a:gd name="connsiteX4" fmla="*/ 545675 w 545675"/>
                <a:gd name="connsiteY4" fmla="*/ 370659 h 864705"/>
                <a:gd name="connsiteX5" fmla="*/ 229884 w 545675"/>
                <a:gd name="connsiteY5" fmla="*/ 364570 h 864705"/>
                <a:gd name="connsiteX6" fmla="*/ 268357 w 545675"/>
                <a:gd name="connsiteY6" fmla="*/ 0 h 864705"/>
                <a:gd name="connsiteX0" fmla="*/ 268357 w 544392"/>
                <a:gd name="connsiteY0" fmla="*/ 0 h 864705"/>
                <a:gd name="connsiteX1" fmla="*/ 0 w 544392"/>
                <a:gd name="connsiteY1" fmla="*/ 506895 h 864705"/>
                <a:gd name="connsiteX2" fmla="*/ 307482 w 544392"/>
                <a:gd name="connsiteY2" fmla="*/ 503046 h 864705"/>
                <a:gd name="connsiteX3" fmla="*/ 188844 w 544392"/>
                <a:gd name="connsiteY3" fmla="*/ 864705 h 864705"/>
                <a:gd name="connsiteX4" fmla="*/ 544392 w 544392"/>
                <a:gd name="connsiteY4" fmla="*/ 362960 h 864705"/>
                <a:gd name="connsiteX5" fmla="*/ 229884 w 544392"/>
                <a:gd name="connsiteY5" fmla="*/ 364570 h 864705"/>
                <a:gd name="connsiteX6" fmla="*/ 268357 w 544392"/>
                <a:gd name="connsiteY6" fmla="*/ 0 h 864705"/>
                <a:gd name="connsiteX0" fmla="*/ 246544 w 544392"/>
                <a:gd name="connsiteY0" fmla="*/ 0 h 776170"/>
                <a:gd name="connsiteX1" fmla="*/ 0 w 544392"/>
                <a:gd name="connsiteY1" fmla="*/ 418360 h 776170"/>
                <a:gd name="connsiteX2" fmla="*/ 307482 w 544392"/>
                <a:gd name="connsiteY2" fmla="*/ 414511 h 776170"/>
                <a:gd name="connsiteX3" fmla="*/ 188844 w 544392"/>
                <a:gd name="connsiteY3" fmla="*/ 776170 h 776170"/>
                <a:gd name="connsiteX4" fmla="*/ 544392 w 544392"/>
                <a:gd name="connsiteY4" fmla="*/ 274425 h 776170"/>
                <a:gd name="connsiteX5" fmla="*/ 229884 w 544392"/>
                <a:gd name="connsiteY5" fmla="*/ 276035 h 776170"/>
                <a:gd name="connsiteX6" fmla="*/ 246544 w 544392"/>
                <a:gd name="connsiteY6" fmla="*/ 0 h 776170"/>
                <a:gd name="connsiteX0" fmla="*/ 246544 w 544392"/>
                <a:gd name="connsiteY0" fmla="*/ 0 h 670955"/>
                <a:gd name="connsiteX1" fmla="*/ 0 w 544392"/>
                <a:gd name="connsiteY1" fmla="*/ 418360 h 670955"/>
                <a:gd name="connsiteX2" fmla="*/ 307482 w 544392"/>
                <a:gd name="connsiteY2" fmla="*/ 414511 h 670955"/>
                <a:gd name="connsiteX3" fmla="*/ 249150 w 544392"/>
                <a:gd name="connsiteY3" fmla="*/ 670955 h 670955"/>
                <a:gd name="connsiteX4" fmla="*/ 544392 w 544392"/>
                <a:gd name="connsiteY4" fmla="*/ 274425 h 670955"/>
                <a:gd name="connsiteX5" fmla="*/ 229884 w 544392"/>
                <a:gd name="connsiteY5" fmla="*/ 276035 h 670955"/>
                <a:gd name="connsiteX6" fmla="*/ 246544 w 544392"/>
                <a:gd name="connsiteY6" fmla="*/ 0 h 670955"/>
                <a:gd name="connsiteX0" fmla="*/ 246544 w 544392"/>
                <a:gd name="connsiteY0" fmla="*/ 0 h 670955"/>
                <a:gd name="connsiteX1" fmla="*/ 0 w 544392"/>
                <a:gd name="connsiteY1" fmla="*/ 418360 h 670955"/>
                <a:gd name="connsiteX2" fmla="*/ 283103 w 544392"/>
                <a:gd name="connsiteY2" fmla="*/ 414511 h 670955"/>
                <a:gd name="connsiteX3" fmla="*/ 249150 w 544392"/>
                <a:gd name="connsiteY3" fmla="*/ 670955 h 670955"/>
                <a:gd name="connsiteX4" fmla="*/ 544392 w 544392"/>
                <a:gd name="connsiteY4" fmla="*/ 274425 h 670955"/>
                <a:gd name="connsiteX5" fmla="*/ 229884 w 544392"/>
                <a:gd name="connsiteY5" fmla="*/ 276035 h 670955"/>
                <a:gd name="connsiteX6" fmla="*/ 246544 w 544392"/>
                <a:gd name="connsiteY6" fmla="*/ 0 h 670955"/>
                <a:gd name="connsiteX0" fmla="*/ 246544 w 544392"/>
                <a:gd name="connsiteY0" fmla="*/ 0 h 670955"/>
                <a:gd name="connsiteX1" fmla="*/ 0 w 544392"/>
                <a:gd name="connsiteY1" fmla="*/ 418360 h 670955"/>
                <a:gd name="connsiteX2" fmla="*/ 284386 w 544392"/>
                <a:gd name="connsiteY2" fmla="*/ 419643 h 670955"/>
                <a:gd name="connsiteX3" fmla="*/ 249150 w 544392"/>
                <a:gd name="connsiteY3" fmla="*/ 670955 h 670955"/>
                <a:gd name="connsiteX4" fmla="*/ 544392 w 544392"/>
                <a:gd name="connsiteY4" fmla="*/ 274425 h 670955"/>
                <a:gd name="connsiteX5" fmla="*/ 229884 w 544392"/>
                <a:gd name="connsiteY5" fmla="*/ 276035 h 670955"/>
                <a:gd name="connsiteX6" fmla="*/ 246544 w 544392"/>
                <a:gd name="connsiteY6" fmla="*/ 0 h 670955"/>
                <a:gd name="connsiteX0" fmla="*/ 246544 w 544392"/>
                <a:gd name="connsiteY0" fmla="*/ 0 h 670955"/>
                <a:gd name="connsiteX1" fmla="*/ 0 w 544392"/>
                <a:gd name="connsiteY1" fmla="*/ 418360 h 670955"/>
                <a:gd name="connsiteX2" fmla="*/ 285669 w 544392"/>
                <a:gd name="connsiteY2" fmla="*/ 415794 h 670955"/>
                <a:gd name="connsiteX3" fmla="*/ 249150 w 544392"/>
                <a:gd name="connsiteY3" fmla="*/ 670955 h 670955"/>
                <a:gd name="connsiteX4" fmla="*/ 544392 w 544392"/>
                <a:gd name="connsiteY4" fmla="*/ 274425 h 670955"/>
                <a:gd name="connsiteX5" fmla="*/ 229884 w 544392"/>
                <a:gd name="connsiteY5" fmla="*/ 276035 h 670955"/>
                <a:gd name="connsiteX6" fmla="*/ 246544 w 544392"/>
                <a:gd name="connsiteY6" fmla="*/ 0 h 67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392" h="670955">
                  <a:moveTo>
                    <a:pt x="246544" y="0"/>
                  </a:moveTo>
                  <a:lnTo>
                    <a:pt x="0" y="418360"/>
                  </a:lnTo>
                  <a:lnTo>
                    <a:pt x="285669" y="415794"/>
                  </a:lnTo>
                  <a:lnTo>
                    <a:pt x="249150" y="670955"/>
                  </a:lnTo>
                  <a:lnTo>
                    <a:pt x="544392" y="274425"/>
                  </a:lnTo>
                  <a:lnTo>
                    <a:pt x="229884" y="276035"/>
                  </a:lnTo>
                  <a:lnTo>
                    <a:pt x="246544" y="0"/>
                  </a:lnTo>
                  <a:close/>
                </a:path>
              </a:pathLst>
            </a:custGeom>
            <a:solidFill>
              <a:srgbClr val="FB8C00"/>
            </a:solid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36" name="群組 135"/>
          <p:cNvGrpSpPr/>
          <p:nvPr/>
        </p:nvGrpSpPr>
        <p:grpSpPr>
          <a:xfrm>
            <a:off x="2824283" y="2237023"/>
            <a:ext cx="2986236" cy="1440159"/>
            <a:chOff x="3169940" y="2492896"/>
            <a:chExt cx="2986236" cy="1440159"/>
          </a:xfrm>
        </p:grpSpPr>
        <p:grpSp>
          <p:nvGrpSpPr>
            <p:cNvPr id="100" name="群組 99"/>
            <p:cNvGrpSpPr/>
            <p:nvPr/>
          </p:nvGrpSpPr>
          <p:grpSpPr>
            <a:xfrm>
              <a:off x="3295053" y="2492896"/>
              <a:ext cx="2654625" cy="1253143"/>
              <a:chOff x="1603544" y="537738"/>
              <a:chExt cx="1000375" cy="544265"/>
            </a:xfrm>
            <a:solidFill>
              <a:srgbClr val="D71B60"/>
            </a:solidFill>
          </p:grpSpPr>
          <p:sp>
            <p:nvSpPr>
              <p:cNvPr id="102" name="橢圓 101"/>
              <p:cNvSpPr/>
              <p:nvPr/>
            </p:nvSpPr>
            <p:spPr>
              <a:xfrm>
                <a:off x="1603544" y="665854"/>
                <a:ext cx="301259" cy="334947"/>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3" name="橢圓 102"/>
              <p:cNvSpPr/>
              <p:nvPr/>
            </p:nvSpPr>
            <p:spPr>
              <a:xfrm>
                <a:off x="1786879" y="537738"/>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4" name="橢圓 103"/>
              <p:cNvSpPr/>
              <p:nvPr/>
            </p:nvSpPr>
            <p:spPr>
              <a:xfrm>
                <a:off x="2195736" y="607313"/>
                <a:ext cx="408183" cy="405115"/>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5" name="橢圓 104"/>
              <p:cNvSpPr/>
              <p:nvPr/>
            </p:nvSpPr>
            <p:spPr>
              <a:xfrm>
                <a:off x="1786878" y="661351"/>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6" name="橢圓 105"/>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101" name="矩形 100"/>
            <p:cNvSpPr/>
            <p:nvPr/>
          </p:nvSpPr>
          <p:spPr>
            <a:xfrm>
              <a:off x="3169940" y="2706456"/>
              <a:ext cx="2986236" cy="830997"/>
            </a:xfrm>
            <a:prstGeom prst="rect">
              <a:avLst/>
            </a:prstGeom>
          </p:spPr>
          <p:txBody>
            <a:bodyPr wrap="square">
              <a:spAutoFit/>
            </a:bodyPr>
            <a:lstStyle/>
            <a:p>
              <a:pPr algn="ctr">
                <a:defRPr/>
              </a:pPr>
              <a:r>
                <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rPr>
                <a:t>PISA</a:t>
              </a: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a:t>
              </a:r>
              <a:r>
                <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rPr>
                <a:t>TIMSS</a:t>
              </a: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的</a:t>
              </a:r>
              <a:endPar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數學及科學排名不錯，</a:t>
              </a:r>
              <a:endPar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但學習興趣和自信卻低落</a:t>
              </a:r>
            </a:p>
          </p:txBody>
        </p:sp>
        <p:grpSp>
          <p:nvGrpSpPr>
            <p:cNvPr id="126" name="群組 125"/>
            <p:cNvGrpSpPr/>
            <p:nvPr/>
          </p:nvGrpSpPr>
          <p:grpSpPr>
            <a:xfrm>
              <a:off x="4286794" y="3487564"/>
              <a:ext cx="573238" cy="445491"/>
              <a:chOff x="4286794" y="3487564"/>
              <a:chExt cx="573238" cy="445491"/>
            </a:xfrm>
          </p:grpSpPr>
          <p:cxnSp>
            <p:nvCxnSpPr>
              <p:cNvPr id="109" name="直線接點 108"/>
              <p:cNvCxnSpPr/>
              <p:nvPr/>
            </p:nvCxnSpPr>
            <p:spPr>
              <a:xfrm rot="5400000">
                <a:off x="4637286" y="3710310"/>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cxnSp>
            <p:nvCxnSpPr>
              <p:cNvPr id="110" name="直線接點 109"/>
              <p:cNvCxnSpPr/>
              <p:nvPr/>
            </p:nvCxnSpPr>
            <p:spPr>
              <a:xfrm rot="5400000">
                <a:off x="4446206" y="3710310"/>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cxnSp>
            <p:nvCxnSpPr>
              <p:cNvPr id="111" name="直線接點 110"/>
              <p:cNvCxnSpPr/>
              <p:nvPr/>
            </p:nvCxnSpPr>
            <p:spPr>
              <a:xfrm rot="5400000">
                <a:off x="4255127" y="3710310"/>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cxnSp>
            <p:nvCxnSpPr>
              <p:cNvPr id="112" name="直線接點 111"/>
              <p:cNvCxnSpPr/>
              <p:nvPr/>
            </p:nvCxnSpPr>
            <p:spPr>
              <a:xfrm rot="5400000">
                <a:off x="4064048" y="3710310"/>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38" name="群組 137"/>
          <p:cNvGrpSpPr/>
          <p:nvPr/>
        </p:nvGrpSpPr>
        <p:grpSpPr>
          <a:xfrm>
            <a:off x="196343" y="3857468"/>
            <a:ext cx="1855373" cy="1108533"/>
            <a:chOff x="121236" y="3904642"/>
            <a:chExt cx="1855373" cy="1108533"/>
          </a:xfrm>
        </p:grpSpPr>
        <p:grpSp>
          <p:nvGrpSpPr>
            <p:cNvPr id="84" name="群組 83"/>
            <p:cNvGrpSpPr/>
            <p:nvPr/>
          </p:nvGrpSpPr>
          <p:grpSpPr>
            <a:xfrm flipV="1">
              <a:off x="157908" y="3904642"/>
              <a:ext cx="1777386" cy="961324"/>
              <a:chOff x="1603544" y="537738"/>
              <a:chExt cx="1000375" cy="573954"/>
            </a:xfrm>
            <a:solidFill>
              <a:srgbClr val="D71B60"/>
            </a:solidFill>
          </p:grpSpPr>
          <p:sp>
            <p:nvSpPr>
              <p:cNvPr id="86" name="橢圓 85"/>
              <p:cNvSpPr/>
              <p:nvPr/>
            </p:nvSpPr>
            <p:spPr>
              <a:xfrm>
                <a:off x="1603544" y="66585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7" name="橢圓 86"/>
              <p:cNvSpPr/>
              <p:nvPr/>
            </p:nvSpPr>
            <p:spPr>
              <a:xfrm>
                <a:off x="1786879" y="537738"/>
                <a:ext cx="505105" cy="514999"/>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8" name="橢圓 87"/>
              <p:cNvSpPr/>
              <p:nvPr/>
            </p:nvSpPr>
            <p:spPr>
              <a:xfrm>
                <a:off x="2195736" y="607313"/>
                <a:ext cx="408183" cy="405115"/>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9" name="橢圓 88"/>
              <p:cNvSpPr/>
              <p:nvPr/>
            </p:nvSpPr>
            <p:spPr>
              <a:xfrm>
                <a:off x="1742654" y="691040"/>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0" name="橢圓 89"/>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85" name="矩形 84"/>
            <p:cNvSpPr/>
            <p:nvPr/>
          </p:nvSpPr>
          <p:spPr>
            <a:xfrm>
              <a:off x="121236" y="4053224"/>
              <a:ext cx="1855373" cy="584775"/>
            </a:xfrm>
            <a:prstGeom prst="rect">
              <a:avLst/>
            </a:prstGeom>
          </p:spPr>
          <p:txBody>
            <a:bodyPr wrap="square">
              <a:spAutoFit/>
            </a:bodyPr>
            <a:lstStyle/>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免試入學或</a:t>
              </a:r>
              <a:endPar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大學申請入學趨勢</a:t>
              </a:r>
            </a:p>
          </p:txBody>
        </p:sp>
        <p:cxnSp>
          <p:nvCxnSpPr>
            <p:cNvPr id="114" name="直線接點 113"/>
            <p:cNvCxnSpPr/>
            <p:nvPr/>
          </p:nvCxnSpPr>
          <p:spPr>
            <a:xfrm rot="5400000">
              <a:off x="1095825" y="4790430"/>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cxnSp>
          <p:nvCxnSpPr>
            <p:cNvPr id="115" name="直線接點 114"/>
            <p:cNvCxnSpPr/>
            <p:nvPr/>
          </p:nvCxnSpPr>
          <p:spPr>
            <a:xfrm rot="5400000">
              <a:off x="904745" y="4790430"/>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cxnSp>
          <p:nvCxnSpPr>
            <p:cNvPr id="116" name="直線接點 115"/>
            <p:cNvCxnSpPr/>
            <p:nvPr/>
          </p:nvCxnSpPr>
          <p:spPr>
            <a:xfrm rot="5400000">
              <a:off x="713666" y="4790430"/>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cxnSp>
          <p:nvCxnSpPr>
            <p:cNvPr id="117" name="直線接點 116"/>
            <p:cNvCxnSpPr/>
            <p:nvPr/>
          </p:nvCxnSpPr>
          <p:spPr>
            <a:xfrm rot="5400000">
              <a:off x="522587" y="4790430"/>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grpSp>
      <p:grpSp>
        <p:nvGrpSpPr>
          <p:cNvPr id="137" name="群組 136"/>
          <p:cNvGrpSpPr/>
          <p:nvPr/>
        </p:nvGrpSpPr>
        <p:grpSpPr>
          <a:xfrm>
            <a:off x="1030582" y="2596921"/>
            <a:ext cx="1919794" cy="1393933"/>
            <a:chOff x="1199789" y="2832949"/>
            <a:chExt cx="1919794" cy="1393933"/>
          </a:xfrm>
        </p:grpSpPr>
        <p:grpSp>
          <p:nvGrpSpPr>
            <p:cNvPr id="92" name="群組 91"/>
            <p:cNvGrpSpPr/>
            <p:nvPr/>
          </p:nvGrpSpPr>
          <p:grpSpPr>
            <a:xfrm>
              <a:off x="1199789" y="2832949"/>
              <a:ext cx="1874040" cy="1050897"/>
              <a:chOff x="1603544" y="537738"/>
              <a:chExt cx="970575" cy="544265"/>
            </a:xfrm>
            <a:solidFill>
              <a:srgbClr val="1565C0"/>
            </a:solidFill>
          </p:grpSpPr>
          <p:sp>
            <p:nvSpPr>
              <p:cNvPr id="94" name="橢圓 93"/>
              <p:cNvSpPr/>
              <p:nvPr/>
            </p:nvSpPr>
            <p:spPr>
              <a:xfrm>
                <a:off x="1603544" y="66585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5" name="橢圓 94"/>
              <p:cNvSpPr/>
              <p:nvPr/>
            </p:nvSpPr>
            <p:spPr>
              <a:xfrm>
                <a:off x="1786879" y="537738"/>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6" name="橢圓 95"/>
              <p:cNvSpPr/>
              <p:nvPr/>
            </p:nvSpPr>
            <p:spPr>
              <a:xfrm>
                <a:off x="2153024" y="661351"/>
                <a:ext cx="421095" cy="35107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7" name="橢圓 96"/>
              <p:cNvSpPr/>
              <p:nvPr/>
            </p:nvSpPr>
            <p:spPr>
              <a:xfrm>
                <a:off x="1786878" y="661351"/>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8" name="橢圓 97"/>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93" name="矩形 92"/>
            <p:cNvSpPr/>
            <p:nvPr/>
          </p:nvSpPr>
          <p:spPr>
            <a:xfrm>
              <a:off x="1264210" y="3104820"/>
              <a:ext cx="1855373" cy="584775"/>
            </a:xfrm>
            <a:prstGeom prst="rect">
              <a:avLst/>
            </a:prstGeom>
          </p:spPr>
          <p:txBody>
            <a:bodyPr wrap="square">
              <a:spAutoFit/>
            </a:bodyPr>
            <a:lstStyle/>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教育的全球化、</a:t>
              </a:r>
              <a:endPar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本土化與個別化</a:t>
              </a:r>
              <a:endPar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endParaRPr>
            </a:p>
          </p:txBody>
        </p:sp>
        <p:sp>
          <p:nvSpPr>
            <p:cNvPr id="118" name="手繪多邊形 117"/>
            <p:cNvSpPr/>
            <p:nvPr/>
          </p:nvSpPr>
          <p:spPr>
            <a:xfrm>
              <a:off x="2051720" y="3846964"/>
              <a:ext cx="308253" cy="379918"/>
            </a:xfrm>
            <a:custGeom>
              <a:avLst/>
              <a:gdLst>
                <a:gd name="connsiteX0" fmla="*/ 268357 w 626165"/>
                <a:gd name="connsiteY0" fmla="*/ 0 h 983974"/>
                <a:gd name="connsiteX1" fmla="*/ 0 w 626165"/>
                <a:gd name="connsiteY1" fmla="*/ 506895 h 983974"/>
                <a:gd name="connsiteX2" fmla="*/ 337931 w 626165"/>
                <a:gd name="connsiteY2" fmla="*/ 496956 h 983974"/>
                <a:gd name="connsiteX3" fmla="*/ 149087 w 626165"/>
                <a:gd name="connsiteY3" fmla="*/ 983974 h 983974"/>
                <a:gd name="connsiteX4" fmla="*/ 626165 w 626165"/>
                <a:gd name="connsiteY4" fmla="*/ 308113 h 983974"/>
                <a:gd name="connsiteX5" fmla="*/ 228600 w 626165"/>
                <a:gd name="connsiteY5" fmla="*/ 308113 h 983974"/>
                <a:gd name="connsiteX6" fmla="*/ 268357 w 626165"/>
                <a:gd name="connsiteY6" fmla="*/ 0 h 983974"/>
                <a:gd name="connsiteX0" fmla="*/ 268357 w 626165"/>
                <a:gd name="connsiteY0" fmla="*/ 0 h 864705"/>
                <a:gd name="connsiteX1" fmla="*/ 0 w 626165"/>
                <a:gd name="connsiteY1" fmla="*/ 506895 h 864705"/>
                <a:gd name="connsiteX2" fmla="*/ 337931 w 626165"/>
                <a:gd name="connsiteY2" fmla="*/ 496956 h 864705"/>
                <a:gd name="connsiteX3" fmla="*/ 188844 w 626165"/>
                <a:gd name="connsiteY3" fmla="*/ 864705 h 864705"/>
                <a:gd name="connsiteX4" fmla="*/ 626165 w 626165"/>
                <a:gd name="connsiteY4" fmla="*/ 308113 h 864705"/>
                <a:gd name="connsiteX5" fmla="*/ 228600 w 626165"/>
                <a:gd name="connsiteY5" fmla="*/ 308113 h 864705"/>
                <a:gd name="connsiteX6" fmla="*/ 268357 w 626165"/>
                <a:gd name="connsiteY6" fmla="*/ 0 h 864705"/>
                <a:gd name="connsiteX0" fmla="*/ 268357 w 626165"/>
                <a:gd name="connsiteY0" fmla="*/ 0 h 864705"/>
                <a:gd name="connsiteX1" fmla="*/ 0 w 626165"/>
                <a:gd name="connsiteY1" fmla="*/ 506895 h 864705"/>
                <a:gd name="connsiteX2" fmla="*/ 288236 w 626165"/>
                <a:gd name="connsiteY2" fmla="*/ 506895 h 864705"/>
                <a:gd name="connsiteX3" fmla="*/ 188844 w 626165"/>
                <a:gd name="connsiteY3" fmla="*/ 864705 h 864705"/>
                <a:gd name="connsiteX4" fmla="*/ 626165 w 626165"/>
                <a:gd name="connsiteY4" fmla="*/ 308113 h 864705"/>
                <a:gd name="connsiteX5" fmla="*/ 228600 w 626165"/>
                <a:gd name="connsiteY5" fmla="*/ 308113 h 864705"/>
                <a:gd name="connsiteX6" fmla="*/ 268357 w 626165"/>
                <a:gd name="connsiteY6" fmla="*/ 0 h 864705"/>
                <a:gd name="connsiteX0" fmla="*/ 268357 w 576469"/>
                <a:gd name="connsiteY0" fmla="*/ 0 h 864705"/>
                <a:gd name="connsiteX1" fmla="*/ 0 w 576469"/>
                <a:gd name="connsiteY1" fmla="*/ 506895 h 864705"/>
                <a:gd name="connsiteX2" fmla="*/ 288236 w 576469"/>
                <a:gd name="connsiteY2" fmla="*/ 506895 h 864705"/>
                <a:gd name="connsiteX3" fmla="*/ 188844 w 576469"/>
                <a:gd name="connsiteY3" fmla="*/ 864705 h 864705"/>
                <a:gd name="connsiteX4" fmla="*/ 576469 w 576469"/>
                <a:gd name="connsiteY4" fmla="*/ 318052 h 864705"/>
                <a:gd name="connsiteX5" fmla="*/ 228600 w 576469"/>
                <a:gd name="connsiteY5" fmla="*/ 308113 h 864705"/>
                <a:gd name="connsiteX6" fmla="*/ 268357 w 576469"/>
                <a:gd name="connsiteY6" fmla="*/ 0 h 864705"/>
                <a:gd name="connsiteX0" fmla="*/ 268357 w 576469"/>
                <a:gd name="connsiteY0" fmla="*/ 0 h 864705"/>
                <a:gd name="connsiteX1" fmla="*/ 0 w 576469"/>
                <a:gd name="connsiteY1" fmla="*/ 506895 h 864705"/>
                <a:gd name="connsiteX2" fmla="*/ 288236 w 576469"/>
                <a:gd name="connsiteY2" fmla="*/ 506895 h 864705"/>
                <a:gd name="connsiteX3" fmla="*/ 188844 w 576469"/>
                <a:gd name="connsiteY3" fmla="*/ 864705 h 864705"/>
                <a:gd name="connsiteX4" fmla="*/ 576469 w 576469"/>
                <a:gd name="connsiteY4" fmla="*/ 318052 h 864705"/>
                <a:gd name="connsiteX5" fmla="*/ 258112 w 576469"/>
                <a:gd name="connsiteY5" fmla="*/ 353022 h 864705"/>
                <a:gd name="connsiteX6" fmla="*/ 268357 w 576469"/>
                <a:gd name="connsiteY6" fmla="*/ 0 h 864705"/>
                <a:gd name="connsiteX0" fmla="*/ 268357 w 550807"/>
                <a:gd name="connsiteY0" fmla="*/ 0 h 864705"/>
                <a:gd name="connsiteX1" fmla="*/ 0 w 550807"/>
                <a:gd name="connsiteY1" fmla="*/ 506895 h 864705"/>
                <a:gd name="connsiteX2" fmla="*/ 288236 w 550807"/>
                <a:gd name="connsiteY2" fmla="*/ 506895 h 864705"/>
                <a:gd name="connsiteX3" fmla="*/ 188844 w 550807"/>
                <a:gd name="connsiteY3" fmla="*/ 864705 h 864705"/>
                <a:gd name="connsiteX4" fmla="*/ 550807 w 550807"/>
                <a:gd name="connsiteY4" fmla="*/ 353979 h 864705"/>
                <a:gd name="connsiteX5" fmla="*/ 258112 w 550807"/>
                <a:gd name="connsiteY5" fmla="*/ 353022 h 864705"/>
                <a:gd name="connsiteX6" fmla="*/ 268357 w 550807"/>
                <a:gd name="connsiteY6" fmla="*/ 0 h 864705"/>
                <a:gd name="connsiteX0" fmla="*/ 268357 w 550807"/>
                <a:gd name="connsiteY0" fmla="*/ 0 h 864705"/>
                <a:gd name="connsiteX1" fmla="*/ 0 w 550807"/>
                <a:gd name="connsiteY1" fmla="*/ 506895 h 864705"/>
                <a:gd name="connsiteX2" fmla="*/ 257441 w 550807"/>
                <a:gd name="connsiteY2" fmla="*/ 503046 h 864705"/>
                <a:gd name="connsiteX3" fmla="*/ 188844 w 550807"/>
                <a:gd name="connsiteY3" fmla="*/ 864705 h 864705"/>
                <a:gd name="connsiteX4" fmla="*/ 550807 w 550807"/>
                <a:gd name="connsiteY4" fmla="*/ 353979 h 864705"/>
                <a:gd name="connsiteX5" fmla="*/ 258112 w 550807"/>
                <a:gd name="connsiteY5" fmla="*/ 353022 h 864705"/>
                <a:gd name="connsiteX6" fmla="*/ 268357 w 550807"/>
                <a:gd name="connsiteY6" fmla="*/ 0 h 864705"/>
                <a:gd name="connsiteX0" fmla="*/ 268357 w 550807"/>
                <a:gd name="connsiteY0" fmla="*/ 0 h 864705"/>
                <a:gd name="connsiteX1" fmla="*/ 0 w 550807"/>
                <a:gd name="connsiteY1" fmla="*/ 506895 h 864705"/>
                <a:gd name="connsiteX2" fmla="*/ 307482 w 550807"/>
                <a:gd name="connsiteY2" fmla="*/ 503046 h 864705"/>
                <a:gd name="connsiteX3" fmla="*/ 188844 w 550807"/>
                <a:gd name="connsiteY3" fmla="*/ 864705 h 864705"/>
                <a:gd name="connsiteX4" fmla="*/ 550807 w 550807"/>
                <a:gd name="connsiteY4" fmla="*/ 353979 h 864705"/>
                <a:gd name="connsiteX5" fmla="*/ 258112 w 550807"/>
                <a:gd name="connsiteY5" fmla="*/ 353022 h 864705"/>
                <a:gd name="connsiteX6" fmla="*/ 268357 w 550807"/>
                <a:gd name="connsiteY6" fmla="*/ 0 h 864705"/>
                <a:gd name="connsiteX0" fmla="*/ 268357 w 550807"/>
                <a:gd name="connsiteY0" fmla="*/ 0 h 864705"/>
                <a:gd name="connsiteX1" fmla="*/ 0 w 550807"/>
                <a:gd name="connsiteY1" fmla="*/ 506895 h 864705"/>
                <a:gd name="connsiteX2" fmla="*/ 307482 w 550807"/>
                <a:gd name="connsiteY2" fmla="*/ 503046 h 864705"/>
                <a:gd name="connsiteX3" fmla="*/ 188844 w 550807"/>
                <a:gd name="connsiteY3" fmla="*/ 864705 h 864705"/>
                <a:gd name="connsiteX4" fmla="*/ 550807 w 550807"/>
                <a:gd name="connsiteY4" fmla="*/ 353979 h 864705"/>
                <a:gd name="connsiteX5" fmla="*/ 229884 w 550807"/>
                <a:gd name="connsiteY5" fmla="*/ 355588 h 864705"/>
                <a:gd name="connsiteX6" fmla="*/ 268357 w 550807"/>
                <a:gd name="connsiteY6" fmla="*/ 0 h 864705"/>
                <a:gd name="connsiteX0" fmla="*/ 268357 w 550807"/>
                <a:gd name="connsiteY0" fmla="*/ 0 h 864705"/>
                <a:gd name="connsiteX1" fmla="*/ 0 w 550807"/>
                <a:gd name="connsiteY1" fmla="*/ 506895 h 864705"/>
                <a:gd name="connsiteX2" fmla="*/ 307482 w 550807"/>
                <a:gd name="connsiteY2" fmla="*/ 503046 h 864705"/>
                <a:gd name="connsiteX3" fmla="*/ 188844 w 550807"/>
                <a:gd name="connsiteY3" fmla="*/ 864705 h 864705"/>
                <a:gd name="connsiteX4" fmla="*/ 550807 w 550807"/>
                <a:gd name="connsiteY4" fmla="*/ 353979 h 864705"/>
                <a:gd name="connsiteX5" fmla="*/ 229884 w 550807"/>
                <a:gd name="connsiteY5" fmla="*/ 364570 h 864705"/>
                <a:gd name="connsiteX6" fmla="*/ 268357 w 550807"/>
                <a:gd name="connsiteY6" fmla="*/ 0 h 864705"/>
                <a:gd name="connsiteX0" fmla="*/ 268357 w 545675"/>
                <a:gd name="connsiteY0" fmla="*/ 0 h 864705"/>
                <a:gd name="connsiteX1" fmla="*/ 0 w 545675"/>
                <a:gd name="connsiteY1" fmla="*/ 506895 h 864705"/>
                <a:gd name="connsiteX2" fmla="*/ 307482 w 545675"/>
                <a:gd name="connsiteY2" fmla="*/ 503046 h 864705"/>
                <a:gd name="connsiteX3" fmla="*/ 188844 w 545675"/>
                <a:gd name="connsiteY3" fmla="*/ 864705 h 864705"/>
                <a:gd name="connsiteX4" fmla="*/ 545675 w 545675"/>
                <a:gd name="connsiteY4" fmla="*/ 370659 h 864705"/>
                <a:gd name="connsiteX5" fmla="*/ 229884 w 545675"/>
                <a:gd name="connsiteY5" fmla="*/ 364570 h 864705"/>
                <a:gd name="connsiteX6" fmla="*/ 268357 w 545675"/>
                <a:gd name="connsiteY6" fmla="*/ 0 h 864705"/>
                <a:gd name="connsiteX0" fmla="*/ 268357 w 544392"/>
                <a:gd name="connsiteY0" fmla="*/ 0 h 864705"/>
                <a:gd name="connsiteX1" fmla="*/ 0 w 544392"/>
                <a:gd name="connsiteY1" fmla="*/ 506895 h 864705"/>
                <a:gd name="connsiteX2" fmla="*/ 307482 w 544392"/>
                <a:gd name="connsiteY2" fmla="*/ 503046 h 864705"/>
                <a:gd name="connsiteX3" fmla="*/ 188844 w 544392"/>
                <a:gd name="connsiteY3" fmla="*/ 864705 h 864705"/>
                <a:gd name="connsiteX4" fmla="*/ 544392 w 544392"/>
                <a:gd name="connsiteY4" fmla="*/ 362960 h 864705"/>
                <a:gd name="connsiteX5" fmla="*/ 229884 w 544392"/>
                <a:gd name="connsiteY5" fmla="*/ 364570 h 864705"/>
                <a:gd name="connsiteX6" fmla="*/ 268357 w 544392"/>
                <a:gd name="connsiteY6" fmla="*/ 0 h 864705"/>
                <a:gd name="connsiteX0" fmla="*/ 246544 w 544392"/>
                <a:gd name="connsiteY0" fmla="*/ 0 h 776170"/>
                <a:gd name="connsiteX1" fmla="*/ 0 w 544392"/>
                <a:gd name="connsiteY1" fmla="*/ 418360 h 776170"/>
                <a:gd name="connsiteX2" fmla="*/ 307482 w 544392"/>
                <a:gd name="connsiteY2" fmla="*/ 414511 h 776170"/>
                <a:gd name="connsiteX3" fmla="*/ 188844 w 544392"/>
                <a:gd name="connsiteY3" fmla="*/ 776170 h 776170"/>
                <a:gd name="connsiteX4" fmla="*/ 544392 w 544392"/>
                <a:gd name="connsiteY4" fmla="*/ 274425 h 776170"/>
                <a:gd name="connsiteX5" fmla="*/ 229884 w 544392"/>
                <a:gd name="connsiteY5" fmla="*/ 276035 h 776170"/>
                <a:gd name="connsiteX6" fmla="*/ 246544 w 544392"/>
                <a:gd name="connsiteY6" fmla="*/ 0 h 776170"/>
                <a:gd name="connsiteX0" fmla="*/ 246544 w 544392"/>
                <a:gd name="connsiteY0" fmla="*/ 0 h 670955"/>
                <a:gd name="connsiteX1" fmla="*/ 0 w 544392"/>
                <a:gd name="connsiteY1" fmla="*/ 418360 h 670955"/>
                <a:gd name="connsiteX2" fmla="*/ 307482 w 544392"/>
                <a:gd name="connsiteY2" fmla="*/ 414511 h 670955"/>
                <a:gd name="connsiteX3" fmla="*/ 249150 w 544392"/>
                <a:gd name="connsiteY3" fmla="*/ 670955 h 670955"/>
                <a:gd name="connsiteX4" fmla="*/ 544392 w 544392"/>
                <a:gd name="connsiteY4" fmla="*/ 274425 h 670955"/>
                <a:gd name="connsiteX5" fmla="*/ 229884 w 544392"/>
                <a:gd name="connsiteY5" fmla="*/ 276035 h 670955"/>
                <a:gd name="connsiteX6" fmla="*/ 246544 w 544392"/>
                <a:gd name="connsiteY6" fmla="*/ 0 h 670955"/>
                <a:gd name="connsiteX0" fmla="*/ 246544 w 544392"/>
                <a:gd name="connsiteY0" fmla="*/ 0 h 670955"/>
                <a:gd name="connsiteX1" fmla="*/ 0 w 544392"/>
                <a:gd name="connsiteY1" fmla="*/ 418360 h 670955"/>
                <a:gd name="connsiteX2" fmla="*/ 283103 w 544392"/>
                <a:gd name="connsiteY2" fmla="*/ 414511 h 670955"/>
                <a:gd name="connsiteX3" fmla="*/ 249150 w 544392"/>
                <a:gd name="connsiteY3" fmla="*/ 670955 h 670955"/>
                <a:gd name="connsiteX4" fmla="*/ 544392 w 544392"/>
                <a:gd name="connsiteY4" fmla="*/ 274425 h 670955"/>
                <a:gd name="connsiteX5" fmla="*/ 229884 w 544392"/>
                <a:gd name="connsiteY5" fmla="*/ 276035 h 670955"/>
                <a:gd name="connsiteX6" fmla="*/ 246544 w 544392"/>
                <a:gd name="connsiteY6" fmla="*/ 0 h 670955"/>
                <a:gd name="connsiteX0" fmla="*/ 246544 w 544392"/>
                <a:gd name="connsiteY0" fmla="*/ 0 h 670955"/>
                <a:gd name="connsiteX1" fmla="*/ 0 w 544392"/>
                <a:gd name="connsiteY1" fmla="*/ 418360 h 670955"/>
                <a:gd name="connsiteX2" fmla="*/ 284386 w 544392"/>
                <a:gd name="connsiteY2" fmla="*/ 419643 h 670955"/>
                <a:gd name="connsiteX3" fmla="*/ 249150 w 544392"/>
                <a:gd name="connsiteY3" fmla="*/ 670955 h 670955"/>
                <a:gd name="connsiteX4" fmla="*/ 544392 w 544392"/>
                <a:gd name="connsiteY4" fmla="*/ 274425 h 670955"/>
                <a:gd name="connsiteX5" fmla="*/ 229884 w 544392"/>
                <a:gd name="connsiteY5" fmla="*/ 276035 h 670955"/>
                <a:gd name="connsiteX6" fmla="*/ 246544 w 544392"/>
                <a:gd name="connsiteY6" fmla="*/ 0 h 670955"/>
                <a:gd name="connsiteX0" fmla="*/ 246544 w 544392"/>
                <a:gd name="connsiteY0" fmla="*/ 0 h 670955"/>
                <a:gd name="connsiteX1" fmla="*/ 0 w 544392"/>
                <a:gd name="connsiteY1" fmla="*/ 418360 h 670955"/>
                <a:gd name="connsiteX2" fmla="*/ 285669 w 544392"/>
                <a:gd name="connsiteY2" fmla="*/ 415794 h 670955"/>
                <a:gd name="connsiteX3" fmla="*/ 249150 w 544392"/>
                <a:gd name="connsiteY3" fmla="*/ 670955 h 670955"/>
                <a:gd name="connsiteX4" fmla="*/ 544392 w 544392"/>
                <a:gd name="connsiteY4" fmla="*/ 274425 h 670955"/>
                <a:gd name="connsiteX5" fmla="*/ 229884 w 544392"/>
                <a:gd name="connsiteY5" fmla="*/ 276035 h 670955"/>
                <a:gd name="connsiteX6" fmla="*/ 246544 w 544392"/>
                <a:gd name="connsiteY6" fmla="*/ 0 h 67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392" h="670955">
                  <a:moveTo>
                    <a:pt x="246544" y="0"/>
                  </a:moveTo>
                  <a:lnTo>
                    <a:pt x="0" y="418360"/>
                  </a:lnTo>
                  <a:lnTo>
                    <a:pt x="285669" y="415794"/>
                  </a:lnTo>
                  <a:lnTo>
                    <a:pt x="249150" y="670955"/>
                  </a:lnTo>
                  <a:lnTo>
                    <a:pt x="544392" y="274425"/>
                  </a:lnTo>
                  <a:lnTo>
                    <a:pt x="229884" y="276035"/>
                  </a:lnTo>
                  <a:lnTo>
                    <a:pt x="246544" y="0"/>
                  </a:lnTo>
                  <a:close/>
                </a:path>
              </a:pathLst>
            </a:custGeom>
            <a:solidFill>
              <a:srgbClr val="FB8C00"/>
            </a:solid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44" name="群組 143"/>
          <p:cNvGrpSpPr/>
          <p:nvPr/>
        </p:nvGrpSpPr>
        <p:grpSpPr>
          <a:xfrm>
            <a:off x="4735230" y="3269730"/>
            <a:ext cx="1965132" cy="1054018"/>
            <a:chOff x="5447664" y="3487015"/>
            <a:chExt cx="1965132" cy="1054018"/>
          </a:xfrm>
        </p:grpSpPr>
        <p:grpSp>
          <p:nvGrpSpPr>
            <p:cNvPr id="60" name="群組 59"/>
            <p:cNvGrpSpPr/>
            <p:nvPr/>
          </p:nvGrpSpPr>
          <p:grpSpPr>
            <a:xfrm>
              <a:off x="5447664" y="3487015"/>
              <a:ext cx="1841889" cy="1054018"/>
              <a:chOff x="1603544" y="537738"/>
              <a:chExt cx="1000375" cy="544265"/>
            </a:xfrm>
            <a:solidFill>
              <a:srgbClr val="1565C0"/>
            </a:solidFill>
          </p:grpSpPr>
          <p:sp>
            <p:nvSpPr>
              <p:cNvPr id="62" name="橢圓 61"/>
              <p:cNvSpPr/>
              <p:nvPr/>
            </p:nvSpPr>
            <p:spPr>
              <a:xfrm>
                <a:off x="1603544" y="665855"/>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3" name="橢圓 62"/>
              <p:cNvSpPr/>
              <p:nvPr/>
            </p:nvSpPr>
            <p:spPr>
              <a:xfrm>
                <a:off x="1786879" y="537738"/>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4" name="橢圓 63"/>
              <p:cNvSpPr/>
              <p:nvPr/>
            </p:nvSpPr>
            <p:spPr>
              <a:xfrm>
                <a:off x="2195736" y="607313"/>
                <a:ext cx="408183" cy="405115"/>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5" name="橢圓 64"/>
              <p:cNvSpPr/>
              <p:nvPr/>
            </p:nvSpPr>
            <p:spPr>
              <a:xfrm flipH="1">
                <a:off x="1786878" y="661351"/>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6" name="橢圓 65"/>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61" name="矩形 60"/>
            <p:cNvSpPr/>
            <p:nvPr/>
          </p:nvSpPr>
          <p:spPr>
            <a:xfrm>
              <a:off x="5557423" y="3617299"/>
              <a:ext cx="1855373" cy="830997"/>
            </a:xfrm>
            <a:prstGeom prst="rect">
              <a:avLst/>
            </a:prstGeom>
          </p:spPr>
          <p:txBody>
            <a:bodyPr wrap="square">
              <a:spAutoFit/>
            </a:bodyPr>
            <a:lstStyle/>
            <a:p>
              <a:pPr algn="ctr">
                <a:defRPr/>
              </a:pPr>
              <a:r>
                <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rPr>
                <a:t>2008</a:t>
              </a: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年，</a:t>
              </a:r>
              <a:endPar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臺灣生育率</a:t>
              </a:r>
              <a:r>
                <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rPr>
                <a:t>1.05</a:t>
              </a: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a:t>
              </a:r>
              <a:endPar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全球倒數第</a:t>
              </a:r>
              <a:r>
                <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rPr>
                <a:t>1 </a:t>
              </a:r>
            </a:p>
          </p:txBody>
        </p:sp>
      </p:grpSp>
      <p:grpSp>
        <p:nvGrpSpPr>
          <p:cNvPr id="121" name="群組 120"/>
          <p:cNvGrpSpPr/>
          <p:nvPr/>
        </p:nvGrpSpPr>
        <p:grpSpPr>
          <a:xfrm>
            <a:off x="4193431" y="6056322"/>
            <a:ext cx="730788" cy="507432"/>
            <a:chOff x="4187222" y="395028"/>
            <a:chExt cx="1944212" cy="1349989"/>
          </a:xfrm>
          <a:solidFill>
            <a:srgbClr val="92D050"/>
          </a:solidFill>
        </p:grpSpPr>
        <p:sp>
          <p:nvSpPr>
            <p:cNvPr id="122"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3"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4"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125" name="矩形 124"/>
          <p:cNvSpPr/>
          <p:nvPr/>
        </p:nvSpPr>
        <p:spPr>
          <a:xfrm>
            <a:off x="766762" y="1351591"/>
            <a:ext cx="8377237" cy="830997"/>
          </a:xfrm>
          <a:prstGeom prst="rect">
            <a:avLst/>
          </a:prstGeom>
        </p:spPr>
        <p:txBody>
          <a:bodyPr wrap="square">
            <a:spAutoFit/>
          </a:bodyPr>
          <a:lstStyle/>
          <a:p>
            <a:pPr marL="533400" indent="-533400" defTabSz="1600200">
              <a:spcAft>
                <a:spcPct val="35000"/>
              </a:spcAft>
              <a:defRPr/>
            </a:pP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二</a:t>
            </a: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隨著社會的變遷，</a:t>
            </a:r>
            <a:r>
              <a:rPr lang="en-US" altLang="zh-TW" sz="2400" dirty="0">
                <a:latin typeface="微軟正黑體" pitchFamily="34" charset="-120"/>
                <a:ea typeface="微軟正黑體" pitchFamily="34" charset="-120"/>
                <a:cs typeface="Times New Roman" pitchFamily="18" charset="0"/>
              </a:rPr>
              <a:t/>
            </a:r>
            <a:br>
              <a:rPr lang="en-US" altLang="zh-TW" sz="2400" dirty="0">
                <a:latin typeface="微軟正黑體" pitchFamily="34" charset="-120"/>
                <a:ea typeface="微軟正黑體" pitchFamily="34" charset="-120"/>
                <a:cs typeface="Times New Roman" pitchFamily="18" charset="0"/>
              </a:rPr>
            </a:br>
            <a:r>
              <a:rPr lang="zh-TW" altLang="en-US" sz="2400" dirty="0">
                <a:latin typeface="微軟正黑體" pitchFamily="34" charset="-120"/>
                <a:ea typeface="微軟正黑體" pitchFamily="34" charset="-120"/>
                <a:cs typeface="Times New Roman" pitchFamily="18" charset="0"/>
              </a:rPr>
              <a:t>教育的目標及內容有必要與時俱進</a:t>
            </a:r>
          </a:p>
        </p:txBody>
      </p:sp>
      <p:sp>
        <p:nvSpPr>
          <p:cNvPr id="6" name="圓角矩形 5"/>
          <p:cNvSpPr/>
          <p:nvPr/>
        </p:nvSpPr>
        <p:spPr>
          <a:xfrm>
            <a:off x="6292868" y="3735859"/>
            <a:ext cx="2851132" cy="1297902"/>
          </a:xfrm>
          <a:prstGeom prst="roundRect">
            <a:avLst/>
          </a:prstGeom>
          <a:noFill/>
          <a:ln w="38100" cap="rnd">
            <a:solidFill>
              <a:srgbClr val="F57C00"/>
            </a:solidFill>
          </a:ln>
        </p:spPr>
        <p:txBody>
          <a:bodyPr rtlCol="0" anchor="ctr"/>
          <a:lstStyle/>
          <a:p>
            <a:pPr algn="ctr"/>
            <a:endParaRPr lang="zh-TW" altLang="en-US"/>
          </a:p>
        </p:txBody>
      </p:sp>
      <p:sp>
        <p:nvSpPr>
          <p:cNvPr id="140" name="圓角矩形 139"/>
          <p:cNvSpPr/>
          <p:nvPr/>
        </p:nvSpPr>
        <p:spPr>
          <a:xfrm>
            <a:off x="7005586" y="5091843"/>
            <a:ext cx="1866433" cy="1163464"/>
          </a:xfrm>
          <a:prstGeom prst="roundRect">
            <a:avLst/>
          </a:prstGeom>
          <a:noFill/>
          <a:ln w="38100" cap="rnd">
            <a:solidFill>
              <a:srgbClr val="F57C00"/>
            </a:solidFill>
          </a:ln>
        </p:spPr>
        <p:txBody>
          <a:bodyPr rtlCol="0" anchor="ctr"/>
          <a:lstStyle/>
          <a:p>
            <a:pPr algn="ctr"/>
            <a:endParaRPr lang="zh-TW" altLang="en-US"/>
          </a:p>
        </p:txBody>
      </p:sp>
      <p:sp>
        <p:nvSpPr>
          <p:cNvPr id="145" name="圓角矩形 144"/>
          <p:cNvSpPr/>
          <p:nvPr/>
        </p:nvSpPr>
        <p:spPr>
          <a:xfrm>
            <a:off x="1872629" y="3873603"/>
            <a:ext cx="1994286" cy="1297902"/>
          </a:xfrm>
          <a:prstGeom prst="roundRect">
            <a:avLst/>
          </a:prstGeom>
          <a:noFill/>
          <a:ln w="38100" cap="rnd">
            <a:solidFill>
              <a:srgbClr val="F57C00"/>
            </a:solidFill>
          </a:ln>
        </p:spPr>
        <p:txBody>
          <a:bodyPr rtlCol="0" anchor="ctr"/>
          <a:lstStyle/>
          <a:p>
            <a:pPr algn="ctr"/>
            <a:endParaRPr lang="zh-TW" altLang="en-US"/>
          </a:p>
        </p:txBody>
      </p:sp>
    </p:spTree>
    <p:extLst>
      <p:ext uri="{BB962C8B-B14F-4D97-AF65-F5344CB8AC3E}">
        <p14:creationId xmlns:p14="http://schemas.microsoft.com/office/powerpoint/2010/main" val="140668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1"/>
                                        </p:tgtEl>
                                        <p:attrNameLst>
                                          <p:attrName>style.visibility</p:attrName>
                                        </p:attrNameLst>
                                      </p:cBhvr>
                                      <p:to>
                                        <p:strVal val="visible"/>
                                      </p:to>
                                    </p:set>
                                    <p:animEffect transition="in" filter="wipe(down)">
                                      <p:cBhvr>
                                        <p:cTn id="11" dur="500"/>
                                        <p:tgtEl>
                                          <p:spTgt spid="121"/>
                                        </p:tgtEl>
                                      </p:cBhvr>
                                    </p:animEffect>
                                  </p:childTnLst>
                                </p:cTn>
                              </p:par>
                            </p:childTnLst>
                          </p:cTn>
                        </p:par>
                        <p:par>
                          <p:cTn id="12" fill="hold">
                            <p:stCondLst>
                              <p:cond delay="1000"/>
                            </p:stCondLst>
                            <p:childTnLst>
                              <p:par>
                                <p:cTn id="13" presetID="22" presetClass="entr" presetSubtype="4" fill="hold" nodeType="afterEffect">
                                  <p:stCondLst>
                                    <p:cond delay="700"/>
                                  </p:stCondLst>
                                  <p:childTnLst>
                                    <p:set>
                                      <p:cBhvr>
                                        <p:cTn id="14" dur="1" fill="hold">
                                          <p:stCondLst>
                                            <p:cond delay="0"/>
                                          </p:stCondLst>
                                        </p:cTn>
                                        <p:tgtEl>
                                          <p:spTgt spid="137"/>
                                        </p:tgtEl>
                                        <p:attrNameLst>
                                          <p:attrName>style.visibility</p:attrName>
                                        </p:attrNameLst>
                                      </p:cBhvr>
                                      <p:to>
                                        <p:strVal val="visible"/>
                                      </p:to>
                                    </p:set>
                                    <p:animEffect transition="in" filter="wipe(down)">
                                      <p:cBhvr>
                                        <p:cTn id="15" dur="500"/>
                                        <p:tgtEl>
                                          <p:spTgt spid="137"/>
                                        </p:tgtEl>
                                      </p:cBhvr>
                                    </p:animEffect>
                                  </p:childTnLst>
                                </p:cTn>
                              </p:par>
                            </p:childTnLst>
                          </p:cTn>
                        </p:par>
                        <p:par>
                          <p:cTn id="16" fill="hold">
                            <p:stCondLst>
                              <p:cond delay="2200"/>
                            </p:stCondLst>
                            <p:childTnLst>
                              <p:par>
                                <p:cTn id="17" presetID="22" presetClass="entr" presetSubtype="4" fill="hold" nodeType="afterEffect">
                                  <p:stCondLst>
                                    <p:cond delay="0"/>
                                  </p:stCondLst>
                                  <p:childTnLst>
                                    <p:set>
                                      <p:cBhvr>
                                        <p:cTn id="18" dur="1" fill="hold">
                                          <p:stCondLst>
                                            <p:cond delay="0"/>
                                          </p:stCondLst>
                                        </p:cTn>
                                        <p:tgtEl>
                                          <p:spTgt spid="138"/>
                                        </p:tgtEl>
                                        <p:attrNameLst>
                                          <p:attrName>style.visibility</p:attrName>
                                        </p:attrNameLst>
                                      </p:cBhvr>
                                      <p:to>
                                        <p:strVal val="visible"/>
                                      </p:to>
                                    </p:set>
                                    <p:animEffect transition="in" filter="wipe(down)">
                                      <p:cBhvr>
                                        <p:cTn id="19" dur="500"/>
                                        <p:tgtEl>
                                          <p:spTgt spid="138"/>
                                        </p:tgtEl>
                                      </p:cBhvr>
                                    </p:animEffect>
                                  </p:childTnLst>
                                </p:cTn>
                              </p:par>
                            </p:childTnLst>
                          </p:cTn>
                        </p:par>
                        <p:par>
                          <p:cTn id="20" fill="hold">
                            <p:stCondLst>
                              <p:cond delay="2700"/>
                            </p:stCondLst>
                            <p:childTnLst>
                              <p:par>
                                <p:cTn id="21" presetID="22" presetClass="entr" presetSubtype="4" fill="hold" nodeType="afterEffect">
                                  <p:stCondLst>
                                    <p:cond delay="0"/>
                                  </p:stCondLst>
                                  <p:childTnLst>
                                    <p:set>
                                      <p:cBhvr>
                                        <p:cTn id="22" dur="1" fill="hold">
                                          <p:stCondLst>
                                            <p:cond delay="0"/>
                                          </p:stCondLst>
                                        </p:cTn>
                                        <p:tgtEl>
                                          <p:spTgt spid="139"/>
                                        </p:tgtEl>
                                        <p:attrNameLst>
                                          <p:attrName>style.visibility</p:attrName>
                                        </p:attrNameLst>
                                      </p:cBhvr>
                                      <p:to>
                                        <p:strVal val="visible"/>
                                      </p:to>
                                    </p:set>
                                    <p:animEffect transition="in" filter="wipe(down)">
                                      <p:cBhvr>
                                        <p:cTn id="23" dur="500"/>
                                        <p:tgtEl>
                                          <p:spTgt spid="139"/>
                                        </p:tgtEl>
                                      </p:cBhvr>
                                    </p:animEffect>
                                  </p:childTnLst>
                                </p:cTn>
                              </p:par>
                            </p:childTnLst>
                          </p:cTn>
                        </p:par>
                        <p:par>
                          <p:cTn id="24" fill="hold">
                            <p:stCondLst>
                              <p:cond delay="3200"/>
                            </p:stCondLst>
                            <p:childTnLst>
                              <p:par>
                                <p:cTn id="25" presetID="22" presetClass="entr" presetSubtype="4"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Effect transition="in" filter="wipe(down)">
                                      <p:cBhvr>
                                        <p:cTn id="27" dur="500"/>
                                        <p:tgtEl>
                                          <p:spTgt spid="136"/>
                                        </p:tgtEl>
                                      </p:cBhvr>
                                    </p:animEffect>
                                  </p:childTnLst>
                                </p:cTn>
                              </p:par>
                            </p:childTnLst>
                          </p:cTn>
                        </p:par>
                        <p:par>
                          <p:cTn id="28" fill="hold">
                            <p:stCondLst>
                              <p:cond delay="3700"/>
                            </p:stCondLst>
                            <p:childTnLst>
                              <p:par>
                                <p:cTn id="29" presetID="22" presetClass="entr" presetSubtype="4" fill="hold" nodeType="afterEffect">
                                  <p:stCondLst>
                                    <p:cond delay="0"/>
                                  </p:stCondLst>
                                  <p:childTnLst>
                                    <p:set>
                                      <p:cBhvr>
                                        <p:cTn id="30" dur="1" fill="hold">
                                          <p:stCondLst>
                                            <p:cond delay="0"/>
                                          </p:stCondLst>
                                        </p:cTn>
                                        <p:tgtEl>
                                          <p:spTgt spid="146"/>
                                        </p:tgtEl>
                                        <p:attrNameLst>
                                          <p:attrName>style.visibility</p:attrName>
                                        </p:attrNameLst>
                                      </p:cBhvr>
                                      <p:to>
                                        <p:strVal val="visible"/>
                                      </p:to>
                                    </p:set>
                                    <p:animEffect transition="in" filter="wipe(down)">
                                      <p:cBhvr>
                                        <p:cTn id="31" dur="500"/>
                                        <p:tgtEl>
                                          <p:spTgt spid="146"/>
                                        </p:tgtEl>
                                      </p:cBhvr>
                                    </p:animEffect>
                                  </p:childTnLst>
                                </p:cTn>
                              </p:par>
                            </p:childTnLst>
                          </p:cTn>
                        </p:par>
                        <p:par>
                          <p:cTn id="32" fill="hold">
                            <p:stCondLst>
                              <p:cond delay="4200"/>
                            </p:stCondLst>
                            <p:childTnLst>
                              <p:par>
                                <p:cTn id="33" presetID="22" presetClass="entr" presetSubtype="4"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Effect transition="in" filter="wipe(down)">
                                      <p:cBhvr>
                                        <p:cTn id="35" dur="500"/>
                                        <p:tgtEl>
                                          <p:spTgt spid="144"/>
                                        </p:tgtEl>
                                      </p:cBhvr>
                                    </p:animEffect>
                                  </p:childTnLst>
                                </p:cTn>
                              </p:par>
                            </p:childTnLst>
                          </p:cTn>
                        </p:par>
                        <p:par>
                          <p:cTn id="36" fill="hold">
                            <p:stCondLst>
                              <p:cond delay="4700"/>
                            </p:stCondLst>
                            <p:childTnLst>
                              <p:par>
                                <p:cTn id="37" presetID="22" presetClass="entr" presetSubtype="4" fill="hold" nodeType="afterEffect">
                                  <p:stCondLst>
                                    <p:cond delay="0"/>
                                  </p:stCondLst>
                                  <p:childTnLst>
                                    <p:set>
                                      <p:cBhvr>
                                        <p:cTn id="38" dur="1" fill="hold">
                                          <p:stCondLst>
                                            <p:cond delay="0"/>
                                          </p:stCondLst>
                                        </p:cTn>
                                        <p:tgtEl>
                                          <p:spTgt spid="142"/>
                                        </p:tgtEl>
                                        <p:attrNameLst>
                                          <p:attrName>style.visibility</p:attrName>
                                        </p:attrNameLst>
                                      </p:cBhvr>
                                      <p:to>
                                        <p:strVal val="visible"/>
                                      </p:to>
                                    </p:set>
                                    <p:animEffect transition="in" filter="wipe(down)">
                                      <p:cBhvr>
                                        <p:cTn id="39" dur="500"/>
                                        <p:tgtEl>
                                          <p:spTgt spid="142"/>
                                        </p:tgtEl>
                                      </p:cBhvr>
                                    </p:animEffect>
                                  </p:childTnLst>
                                </p:cTn>
                              </p:par>
                            </p:childTnLst>
                          </p:cTn>
                        </p:par>
                        <p:par>
                          <p:cTn id="40" fill="hold">
                            <p:stCondLst>
                              <p:cond delay="5200"/>
                            </p:stCondLst>
                            <p:childTnLst>
                              <p:par>
                                <p:cTn id="41" presetID="22" presetClass="entr" presetSubtype="4" fill="hold" nodeType="afterEffect">
                                  <p:stCondLst>
                                    <p:cond delay="0"/>
                                  </p:stCondLst>
                                  <p:childTnLst>
                                    <p:set>
                                      <p:cBhvr>
                                        <p:cTn id="42" dur="1" fill="hold">
                                          <p:stCondLst>
                                            <p:cond delay="0"/>
                                          </p:stCondLst>
                                        </p:cTn>
                                        <p:tgtEl>
                                          <p:spTgt spid="143"/>
                                        </p:tgtEl>
                                        <p:attrNameLst>
                                          <p:attrName>style.visibility</p:attrName>
                                        </p:attrNameLst>
                                      </p:cBhvr>
                                      <p:to>
                                        <p:strVal val="visible"/>
                                      </p:to>
                                    </p:set>
                                    <p:animEffect transition="in" filter="wipe(down)">
                                      <p:cBhvr>
                                        <p:cTn id="43" dur="500"/>
                                        <p:tgtEl>
                                          <p:spTgt spid="143"/>
                                        </p:tgtEl>
                                      </p:cBhvr>
                                    </p:animEffect>
                                  </p:childTnLst>
                                </p:cTn>
                              </p:par>
                            </p:childTnLst>
                          </p:cTn>
                        </p:par>
                        <p:par>
                          <p:cTn id="44" fill="hold">
                            <p:stCondLst>
                              <p:cond delay="5700"/>
                            </p:stCondLst>
                            <p:childTnLst>
                              <p:par>
                                <p:cTn id="45" presetID="22" presetClass="entr" presetSubtype="4"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down)">
                                      <p:cBhvr>
                                        <p:cTn id="47" dur="500"/>
                                        <p:tgtEl>
                                          <p:spTgt spid="52"/>
                                        </p:tgtEl>
                                      </p:cBhvr>
                                    </p:animEffect>
                                  </p:childTnLst>
                                </p:cTn>
                              </p:par>
                            </p:childTnLst>
                          </p:cTn>
                        </p:par>
                        <p:par>
                          <p:cTn id="48" fill="hold">
                            <p:stCondLst>
                              <p:cond delay="6200"/>
                            </p:stCondLst>
                            <p:childTnLst>
                              <p:par>
                                <p:cTn id="49" presetID="22" presetClass="entr" presetSubtype="4" fill="hold" nodeType="afterEffect">
                                  <p:stCondLst>
                                    <p:cond delay="0"/>
                                  </p:stCondLst>
                                  <p:childTnLst>
                                    <p:set>
                                      <p:cBhvr>
                                        <p:cTn id="50" dur="1" fill="hold">
                                          <p:stCondLst>
                                            <p:cond delay="0"/>
                                          </p:stCondLst>
                                        </p:cTn>
                                        <p:tgtEl>
                                          <p:spTgt spid="135"/>
                                        </p:tgtEl>
                                        <p:attrNameLst>
                                          <p:attrName>style.visibility</p:attrName>
                                        </p:attrNameLst>
                                      </p:cBhvr>
                                      <p:to>
                                        <p:strVal val="visible"/>
                                      </p:to>
                                    </p:set>
                                    <p:animEffect transition="in" filter="wipe(down)">
                                      <p:cBhvr>
                                        <p:cTn id="51" dur="500"/>
                                        <p:tgtEl>
                                          <p:spTgt spid="135"/>
                                        </p:tgtEl>
                                      </p:cBhvr>
                                    </p:animEffect>
                                  </p:childTnLst>
                                </p:cTn>
                              </p:par>
                            </p:childTnLst>
                          </p:cTn>
                        </p:par>
                        <p:par>
                          <p:cTn id="52" fill="hold">
                            <p:stCondLst>
                              <p:cond delay="6700"/>
                            </p:stCondLst>
                            <p:childTnLst>
                              <p:par>
                                <p:cTn id="53" presetID="22" presetClass="entr" presetSubtype="4" fill="hold" nodeType="afterEffect">
                                  <p:stCondLst>
                                    <p:cond delay="0"/>
                                  </p:stCondLst>
                                  <p:childTnLst>
                                    <p:set>
                                      <p:cBhvr>
                                        <p:cTn id="54" dur="1" fill="hold">
                                          <p:stCondLst>
                                            <p:cond delay="0"/>
                                          </p:stCondLst>
                                        </p:cTn>
                                        <p:tgtEl>
                                          <p:spTgt spid="141"/>
                                        </p:tgtEl>
                                        <p:attrNameLst>
                                          <p:attrName>style.visibility</p:attrName>
                                        </p:attrNameLst>
                                      </p:cBhvr>
                                      <p:to>
                                        <p:strVal val="visible"/>
                                      </p:to>
                                    </p:set>
                                    <p:animEffect transition="in" filter="wipe(down)">
                                      <p:cBhvr>
                                        <p:cTn id="55" dur="500"/>
                                        <p:tgtEl>
                                          <p:spTgt spid="141"/>
                                        </p:tgtEl>
                                      </p:cBhvr>
                                    </p:animEffect>
                                  </p:childTnLst>
                                </p:cTn>
                              </p:par>
                            </p:childTnLst>
                          </p:cTn>
                        </p:par>
                        <p:par>
                          <p:cTn id="56" fill="hold">
                            <p:stCondLst>
                              <p:cond delay="7200"/>
                            </p:stCondLst>
                            <p:childTnLst>
                              <p:par>
                                <p:cTn id="57" presetID="10"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40"/>
                                        </p:tgtEl>
                                        <p:attrNameLst>
                                          <p:attrName>style.visibility</p:attrName>
                                        </p:attrNameLst>
                                      </p:cBhvr>
                                      <p:to>
                                        <p:strVal val="visible"/>
                                      </p:to>
                                    </p:set>
                                    <p:anim calcmode="lin" valueType="num">
                                      <p:cBhvr additive="base">
                                        <p:cTn id="64" dur="1000" fill="hold"/>
                                        <p:tgtEl>
                                          <p:spTgt spid="140"/>
                                        </p:tgtEl>
                                        <p:attrNameLst>
                                          <p:attrName>ppt_x</p:attrName>
                                        </p:attrNameLst>
                                      </p:cBhvr>
                                      <p:tavLst>
                                        <p:tav tm="0">
                                          <p:val>
                                            <p:strVal val="#ppt_x"/>
                                          </p:val>
                                        </p:tav>
                                        <p:tav tm="100000">
                                          <p:val>
                                            <p:strVal val="#ppt_x"/>
                                          </p:val>
                                        </p:tav>
                                      </p:tavLst>
                                    </p:anim>
                                    <p:anim calcmode="lin" valueType="num">
                                      <p:cBhvr additive="base">
                                        <p:cTn id="65" dur="1000" fill="hold"/>
                                        <p:tgtEl>
                                          <p:spTgt spid="140"/>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45"/>
                                        </p:tgtEl>
                                        <p:attrNameLst>
                                          <p:attrName>style.visibility</p:attrName>
                                        </p:attrNameLst>
                                      </p:cBhvr>
                                      <p:to>
                                        <p:strVal val="visible"/>
                                      </p:to>
                                    </p:set>
                                    <p:anim calcmode="lin" valueType="num">
                                      <p:cBhvr additive="base">
                                        <p:cTn id="70" dur="1000" fill="hold"/>
                                        <p:tgtEl>
                                          <p:spTgt spid="145"/>
                                        </p:tgtEl>
                                        <p:attrNameLst>
                                          <p:attrName>ppt_x</p:attrName>
                                        </p:attrNameLst>
                                      </p:cBhvr>
                                      <p:tavLst>
                                        <p:tav tm="0">
                                          <p:val>
                                            <p:strVal val="#ppt_x"/>
                                          </p:val>
                                        </p:tav>
                                        <p:tav tm="100000">
                                          <p:val>
                                            <p:strVal val="#ppt_x"/>
                                          </p:val>
                                        </p:tav>
                                      </p:tavLst>
                                    </p:anim>
                                    <p:anim calcmode="lin" valueType="num">
                                      <p:cBhvr additive="base">
                                        <p:cTn id="71" dur="1000" fill="hold"/>
                                        <p:tgtEl>
                                          <p:spTgt spid="145"/>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6"/>
                                        </p:tgtEl>
                                        <p:attrNameLst>
                                          <p:attrName>style.visibility</p:attrName>
                                        </p:attrNameLst>
                                      </p:cBhvr>
                                      <p:to>
                                        <p:strVal val="visible"/>
                                      </p:to>
                                    </p:set>
                                    <p:anim calcmode="lin" valueType="num">
                                      <p:cBhvr additive="base">
                                        <p:cTn id="76" dur="1000" fill="hold"/>
                                        <p:tgtEl>
                                          <p:spTgt spid="6"/>
                                        </p:tgtEl>
                                        <p:attrNameLst>
                                          <p:attrName>ppt_x</p:attrName>
                                        </p:attrNameLst>
                                      </p:cBhvr>
                                      <p:tavLst>
                                        <p:tav tm="0">
                                          <p:val>
                                            <p:strVal val="#ppt_x"/>
                                          </p:val>
                                        </p:tav>
                                        <p:tav tm="100000">
                                          <p:val>
                                            <p:strVal val="#ppt_x"/>
                                          </p:val>
                                        </p:tav>
                                      </p:tavLst>
                                    </p:anim>
                                    <p:anim calcmode="lin" valueType="num">
                                      <p:cBhvr additive="base">
                                        <p:cTn id="77"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140" grpId="0" animBg="1"/>
      <p:bldP spid="1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5"/>
          <p:cNvGraphicFramePr>
            <a:graphicFrameLocks/>
          </p:cNvGraphicFramePr>
          <p:nvPr>
            <p:extLst>
              <p:ext uri="{D42A27DB-BD31-4B8C-83A1-F6EECF244321}">
                <p14:modId xmlns:p14="http://schemas.microsoft.com/office/powerpoint/2010/main" val="3833823224"/>
              </p:ext>
            </p:extLst>
          </p:nvPr>
        </p:nvGraphicFramePr>
        <p:xfrm>
          <a:off x="293551" y="1789661"/>
          <a:ext cx="8496944" cy="46616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1024261566"/>
              </p:ext>
            </p:extLst>
          </p:nvPr>
        </p:nvGraphicFramePr>
        <p:xfrm>
          <a:off x="5184551" y="6491629"/>
          <a:ext cx="3527425" cy="254000"/>
        </p:xfrm>
        <a:graphic>
          <a:graphicData uri="http://schemas.openxmlformats.org/drawingml/2006/table">
            <a:tbl>
              <a:tblPr/>
              <a:tblGrid>
                <a:gridCol w="3527425">
                  <a:extLst>
                    <a:ext uri="{9D8B030D-6E8A-4147-A177-3AD203B41FA5}">
                      <a16:colId xmlns:a16="http://schemas.microsoft.com/office/drawing/2014/main" val="20000"/>
                    </a:ext>
                  </a:extLst>
                </a:gridCol>
              </a:tblGrid>
              <a:tr h="254000">
                <a:tc>
                  <a:txBody>
                    <a:bodyPr/>
                    <a:lstStyle/>
                    <a:p>
                      <a:pPr algn="r" fontAlgn="t"/>
                      <a:r>
                        <a:rPr lang="zh-TW" altLang="en-US" sz="1200" b="0" i="0" u="none" strike="noStrike" dirty="0">
                          <a:solidFill>
                            <a:schemeClr val="tx1">
                              <a:lumMod val="50000"/>
                              <a:lumOff val="50000"/>
                            </a:schemeClr>
                          </a:solidFill>
                          <a:latin typeface="微軟正黑體" panose="020B0604030504040204" pitchFamily="34" charset="-120"/>
                          <a:ea typeface="微軟正黑體" panose="020B0604030504040204" pitchFamily="34" charset="-120"/>
                        </a:rPr>
                        <a:t>資料來源：內政部戶政司年度新生兒總人數</a:t>
                      </a:r>
                    </a:p>
                  </a:txBody>
                  <a:tcPr marL="0" marR="0" marT="0" marB="0">
                    <a:lnL>
                      <a:noFill/>
                    </a:lnL>
                    <a:lnR>
                      <a:noFill/>
                    </a:lnR>
                    <a:lnT>
                      <a:noFill/>
                    </a:lnT>
                    <a:lnB>
                      <a:noFill/>
                    </a:lnB>
                    <a:noFill/>
                  </a:tcPr>
                </a:tc>
                <a:extLst>
                  <a:ext uri="{0D108BD9-81ED-4DB2-BD59-A6C34878D82A}">
                    <a16:rowId xmlns:a16="http://schemas.microsoft.com/office/drawing/2014/main" val="10000"/>
                  </a:ext>
                </a:extLst>
              </a:tr>
            </a:tbl>
          </a:graphicData>
        </a:graphic>
      </p:graphicFrame>
      <p:sp>
        <p:nvSpPr>
          <p:cNvPr id="7" name="AutoShape 16"/>
          <p:cNvSpPr>
            <a:spLocks noChangeArrowheads="1"/>
          </p:cNvSpPr>
          <p:nvPr/>
        </p:nvSpPr>
        <p:spPr bwMode="auto">
          <a:xfrm>
            <a:off x="3920045" y="4974707"/>
            <a:ext cx="4870450" cy="839787"/>
          </a:xfrm>
          <a:prstGeom prst="wedgeEllipseCallout">
            <a:avLst>
              <a:gd name="adj1" fmla="val 5514"/>
              <a:gd name="adj2" fmla="val 32352"/>
            </a:avLst>
          </a:prstGeom>
          <a:solidFill>
            <a:srgbClr val="FFFF00"/>
          </a:solidFill>
          <a:ln w="9525" algn="ctr">
            <a:solidFill>
              <a:srgbClr val="000000"/>
            </a:solidFill>
            <a:miter lim="800000"/>
            <a:headEnd/>
            <a:tailEnd/>
          </a:ln>
        </p:spPr>
        <p:txBody>
          <a:bodyPr lIns="90000" tIns="46800" rIns="90000" bIns="46800" anchor="ctr"/>
          <a:lstStyle/>
          <a:p>
            <a:pPr algn="ctr">
              <a:spcBef>
                <a:spcPct val="50000"/>
              </a:spcBef>
            </a:pPr>
            <a:r>
              <a:rPr lang="zh-TW" altLang="en-US" sz="2800" b="1">
                <a:latin typeface="微軟正黑體" panose="020B0604030504040204" pitchFamily="34" charset="-120"/>
                <a:ea typeface="微軟正黑體" panose="020B0604030504040204" pitchFamily="34" charset="-120"/>
              </a:rPr>
              <a:t>一定要成就每個孩子</a:t>
            </a:r>
          </a:p>
        </p:txBody>
      </p:sp>
      <p:grpSp>
        <p:nvGrpSpPr>
          <p:cNvPr id="22" name="群組 21"/>
          <p:cNvGrpSpPr/>
          <p:nvPr/>
        </p:nvGrpSpPr>
        <p:grpSpPr>
          <a:xfrm>
            <a:off x="8183138" y="980728"/>
            <a:ext cx="730788" cy="507432"/>
            <a:chOff x="4187222" y="395028"/>
            <a:chExt cx="1944212" cy="1349989"/>
          </a:xfrm>
          <a:solidFill>
            <a:srgbClr val="920049"/>
          </a:solidFill>
        </p:grpSpPr>
        <p:sp>
          <p:nvSpPr>
            <p:cNvPr id="23"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5"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8</a:t>
            </a:fld>
            <a:endParaRPr lang="zh-TW" altLang="en-US"/>
          </a:p>
        </p:txBody>
      </p:sp>
      <p:sp>
        <p:nvSpPr>
          <p:cNvPr id="26"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一、為何要研修新課綱？</a:t>
            </a:r>
            <a:endParaRPr kumimoji="0" lang="zh-TW" altLang="en-US" sz="2400" b="1" dirty="0">
              <a:solidFill>
                <a:schemeClr val="bg1"/>
              </a:solidFill>
              <a:cs typeface="Times New Roman" pitchFamily="18" charset="0"/>
            </a:endParaRPr>
          </a:p>
        </p:txBody>
      </p:sp>
      <p:sp>
        <p:nvSpPr>
          <p:cNvPr id="29" name="矩形 28"/>
          <p:cNvSpPr/>
          <p:nvPr/>
        </p:nvSpPr>
        <p:spPr>
          <a:xfrm>
            <a:off x="766762" y="1351591"/>
            <a:ext cx="8377237" cy="461665"/>
          </a:xfrm>
          <a:prstGeom prst="rect">
            <a:avLst/>
          </a:prstGeom>
        </p:spPr>
        <p:txBody>
          <a:bodyPr wrap="square">
            <a:spAutoFit/>
          </a:bodyPr>
          <a:lstStyle/>
          <a:p>
            <a:pPr defTabSz="1600200">
              <a:spcAft>
                <a:spcPct val="35000"/>
              </a:spcAft>
              <a:defRPr/>
            </a:pP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三</a:t>
            </a: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少子化</a:t>
            </a: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每個孩子應受到更好的學習照顧</a:t>
            </a:r>
          </a:p>
        </p:txBody>
      </p:sp>
    </p:spTree>
    <p:extLst>
      <p:ext uri="{BB962C8B-B14F-4D97-AF65-F5344CB8AC3E}">
        <p14:creationId xmlns:p14="http://schemas.microsoft.com/office/powerpoint/2010/main" val="579446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8)">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cap="rnd">
          <a:solidFill>
            <a:srgbClr val="F57C00"/>
          </a:solidFill>
        </a:ln>
      </a:spPr>
      <a:bodyPr rtlCol="0" anchor="ctr"/>
      <a:lstStyle>
        <a:defPPr algn="ctr">
          <a:defRPr/>
        </a:defPPr>
      </a:lstStyle>
    </a:spDef>
    <a:lnDef>
      <a:spPr>
        <a:ln w="38100">
          <a:solidFill>
            <a:srgbClr val="77933C"/>
          </a:solidFill>
          <a:prstDash val="soli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佈景主題">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23509</TotalTime>
  <Words>5323</Words>
  <Application>Microsoft Office PowerPoint</Application>
  <PresentationFormat>如螢幕大小 (4:3)</PresentationFormat>
  <Paragraphs>829</Paragraphs>
  <Slides>49</Slides>
  <Notes>45</Notes>
  <HiddenSlides>0</HiddenSlides>
  <MMClips>0</MMClips>
  <ScaleCrop>false</ScaleCrop>
  <HeadingPairs>
    <vt:vector size="6" baseType="variant">
      <vt:variant>
        <vt:lpstr>使用字型</vt:lpstr>
      </vt:variant>
      <vt:variant>
        <vt:i4>23</vt:i4>
      </vt:variant>
      <vt:variant>
        <vt:lpstr>佈景主題</vt:lpstr>
      </vt:variant>
      <vt:variant>
        <vt:i4>3</vt:i4>
      </vt:variant>
      <vt:variant>
        <vt:lpstr>投影片標題</vt:lpstr>
      </vt:variant>
      <vt:variant>
        <vt:i4>49</vt:i4>
      </vt:variant>
    </vt:vector>
  </HeadingPairs>
  <TitlesOfParts>
    <vt:vector size="75" baseType="lpstr">
      <vt:lpstr>等线</vt:lpstr>
      <vt:lpstr>等线 Light</vt:lpstr>
      <vt:lpstr>DFLiHei-Bd</vt:lpstr>
      <vt:lpstr>FontAwesome</vt:lpstr>
      <vt:lpstr>Microsoft JhengHei UI</vt:lpstr>
      <vt:lpstr>Microsoft YaHei</vt:lpstr>
      <vt:lpstr>Microsoft YaHei</vt:lpstr>
      <vt:lpstr>SimSun</vt:lpstr>
      <vt:lpstr>Taipei Sans TC Beta</vt:lpstr>
      <vt:lpstr>幼圆</vt:lpstr>
      <vt:lpstr>細明體</vt:lpstr>
      <vt:lpstr>微软雅黑 Light</vt:lpstr>
      <vt:lpstr>微軟正黑體</vt:lpstr>
      <vt:lpstr>微軟正黑體</vt:lpstr>
      <vt:lpstr>新細明體</vt:lpstr>
      <vt:lpstr>標楷體</vt:lpstr>
      <vt:lpstr>Arial</vt:lpstr>
      <vt:lpstr>Broadway</vt:lpstr>
      <vt:lpstr>Calibri</vt:lpstr>
      <vt:lpstr>Calibri Light</vt:lpstr>
      <vt:lpstr>Matura MT Script Capitals</vt:lpstr>
      <vt:lpstr>Times New Roman</vt:lpstr>
      <vt:lpstr>Wingdings</vt:lpstr>
      <vt:lpstr>Office 佈景主題</vt:lpstr>
      <vt:lpstr>Office 主题​​</vt:lpstr>
      <vt:lpstr>Office Theme</vt:lpstr>
      <vt:lpstr>PowerPoint 簡報</vt:lpstr>
      <vt:lpstr>PowerPoint 簡報</vt:lpstr>
      <vt:lpstr>PowerPoint 簡報</vt:lpstr>
      <vt:lpstr>PowerPoint 簡報</vt:lpstr>
      <vt:lpstr>PowerPoint 簡報</vt:lpstr>
      <vt:lpstr>PowerPoint 簡報</vt:lpstr>
      <vt:lpstr>一、為何要研修新課綱？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素養導向命題趨勢已是進行式 素養導向試題的五大特色 </vt:lpstr>
      <vt:lpstr>106年會考   國文</vt:lpstr>
      <vt:lpstr>數學(106)-- 表徵、推論</vt:lpstr>
      <vt:lpstr>國中教育會考   沒有版本  只有根本</vt:lpstr>
      <vt:lpstr>PowerPoint 簡報</vt:lpstr>
      <vt:lpstr>PowerPoint 簡報</vt:lpstr>
      <vt:lpstr>PowerPoint 簡報</vt:lpstr>
      <vt:lpstr>PowerPoint 簡報</vt:lpstr>
      <vt:lpstr>PowerPoint 簡報</vt:lpstr>
      <vt:lpstr>PowerPoint 簡報</vt:lpstr>
      <vt:lpstr>PowerPoint 簡報</vt:lpstr>
      <vt:lpstr>PowerPoint 簡報</vt:lpstr>
      <vt:lpstr>賢北國小</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Your Company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Your User Name</dc:creator>
  <cp:lastModifiedBy>Administrator</cp:lastModifiedBy>
  <cp:revision>2401</cp:revision>
  <cp:lastPrinted>2017-09-11T10:14:42Z</cp:lastPrinted>
  <dcterms:created xsi:type="dcterms:W3CDTF">2012-09-28T06:32:41Z</dcterms:created>
  <dcterms:modified xsi:type="dcterms:W3CDTF">2019-08-27T04:00:56Z</dcterms:modified>
</cp:coreProperties>
</file>