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2"/>
    <p:restoredTop sz="94648"/>
  </p:normalViewPr>
  <p:slideViewPr>
    <p:cSldViewPr snapToGrid="0" snapToObjects="1">
      <p:cViewPr varScale="1">
        <p:scale>
          <a:sx n="79" d="100"/>
          <a:sy n="79" d="100"/>
        </p:scale>
        <p:origin x="13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9200-55F2-1141-9F59-78BC6A973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156" y="1366744"/>
            <a:ext cx="10388808" cy="1387746"/>
          </a:xfrm>
        </p:spPr>
        <p:txBody>
          <a:bodyPr/>
          <a:lstStyle/>
          <a:p>
            <a:r>
              <a:rPr lang="en-US" altLang="zh-TW" dirty="0"/>
              <a:t>108</a:t>
            </a:r>
            <a:r>
              <a:rPr lang="zh-CN" altLang="en-US" dirty="0"/>
              <a:t>學年度</a:t>
            </a:r>
            <a:r>
              <a:rPr lang="zh-TW" altLang="en-US" dirty="0"/>
              <a:t> 家長班親座談會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C5C51-7DE4-4B4E-8F28-AE1A00064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2446" y="3565071"/>
            <a:ext cx="6326443" cy="977621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三年丁班</a:t>
            </a:r>
            <a:r>
              <a:rPr lang="zh-TW" altLang="en-US" sz="2800" dirty="0"/>
              <a:t>  導師  賴婉純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732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FE30BE-BA34-BB4A-9B87-1DF807EB9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296"/>
          <a:stretch/>
        </p:blipFill>
        <p:spPr>
          <a:xfrm>
            <a:off x="1328614" y="0"/>
            <a:ext cx="9798840" cy="68837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"/>
              </a:srgbClr>
            </a:outerShdw>
            <a:reflection blurRad="1028700" stA="18000" endPos="65000" dist="50800" dir="5400000" sy="-100000" algn="bl" rotWithShape="0"/>
            <a:softEdge rad="254000"/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AE393B2-FA7B-4B18-82F5-7609F0DF69A1}"/>
              </a:ext>
            </a:extLst>
          </p:cNvPr>
          <p:cNvSpPr/>
          <p:nvPr/>
        </p:nvSpPr>
        <p:spPr>
          <a:xfrm>
            <a:off x="480448" y="2208560"/>
            <a:ext cx="12047621" cy="922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2C664FB-B6D2-45C7-BFED-E48340EB80AB}"/>
              </a:ext>
            </a:extLst>
          </p:cNvPr>
          <p:cNvSpPr txBox="1"/>
          <p:nvPr/>
        </p:nvSpPr>
        <p:spPr>
          <a:xfrm>
            <a:off x="4520399" y="3441898"/>
            <a:ext cx="3135604" cy="58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Thin" panose="020B0200000000000000" pitchFamily="34" charset="-120"/>
                <a:ea typeface="Noto Sans CJK TC Thin" panose="020B0200000000000000" pitchFamily="34" charset="-120"/>
              </a:rPr>
              <a:t>｜</a:t>
            </a:r>
            <a:r>
              <a:rPr lang="zh-TW" altLang="en-US" dirty="0"/>
              <a:t> </a:t>
            </a:r>
            <a:r>
              <a:rPr lang="zh-TW" altLang="en-US" sz="2400" b="1" dirty="0"/>
              <a:t>靜宜大學</a:t>
            </a:r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Noto Sans CJK TC Thin" panose="020B0200000000000000" pitchFamily="34" charset="-120"/>
              </a:rPr>
              <a:t>  </a:t>
            </a:r>
            <a:r>
              <a:rPr lang="zh-TW" altLang="en-US" sz="2000" dirty="0">
                <a:ea typeface="Noto Sans CJK TC Thin" panose="020B0200000000000000" pitchFamily="34" charset="-120"/>
              </a:rPr>
              <a:t>中文</a:t>
            </a:r>
            <a:r>
              <a:rPr lang="zh-CN" altLang="en-US" sz="2000" dirty="0">
                <a:ea typeface="Noto Sans CJK TC Thin" panose="020B0200000000000000" pitchFamily="34" charset="-120"/>
              </a:rPr>
              <a:t>系</a:t>
            </a:r>
            <a:endParaRPr lang="zh-TW" altLang="en-US" sz="20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960C765-F92F-410F-938A-E1F6AFCFB535}"/>
              </a:ext>
            </a:extLst>
          </p:cNvPr>
          <p:cNvSpPr txBox="1"/>
          <p:nvPr/>
        </p:nvSpPr>
        <p:spPr>
          <a:xfrm>
            <a:off x="3542380" y="2328665"/>
            <a:ext cx="5923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賴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  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婉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  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純</a:t>
            </a:r>
            <a:endParaRPr lang="zh-TW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oto Sans CJK TC Thin" panose="020B0200000000000000" pitchFamily="34" charset="-120"/>
              <a:ea typeface="Noto Sans CJK TC Thin" panose="020B0200000000000000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9B2E886-EA3D-4A82-BB27-69C76969C9F4}"/>
              </a:ext>
            </a:extLst>
          </p:cNvPr>
          <p:cNvSpPr txBox="1"/>
          <p:nvPr/>
        </p:nvSpPr>
        <p:spPr>
          <a:xfrm>
            <a:off x="3968585" y="5875232"/>
            <a:ext cx="6911225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Thin" panose="020B0200000000000000" pitchFamily="34" charset="-120"/>
                <a:ea typeface="Noto Sans CJK TC Thin" panose="020B0200000000000000" pitchFamily="34" charset="-120"/>
              </a:rPr>
              <a:t>｜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en-US" altLang="zh-TW" sz="2400" dirty="0">
              <a:solidFill>
                <a:schemeClr val="tx1">
                  <a:lumMod val="50000"/>
                  <a:lumOff val="50000"/>
                </a:schemeClr>
              </a:solidFill>
              <a:latin typeface="Noto Sans CJK TC Thin" panose="020B0200000000000000" pitchFamily="34" charset="-120"/>
              <a:ea typeface="Noto Sans CJK TC Thin" panose="020B0200000000000000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951B20C-5E14-45D0-9589-F0275BF8C9F1}"/>
              </a:ext>
            </a:extLst>
          </p:cNvPr>
          <p:cNvSpPr txBox="1"/>
          <p:nvPr/>
        </p:nvSpPr>
        <p:spPr>
          <a:xfrm>
            <a:off x="4361267" y="7360748"/>
            <a:ext cx="2742923" cy="58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Thin" panose="020B0200000000000000" pitchFamily="34" charset="-120"/>
                <a:ea typeface="Noto Sans CJK TC Thin" panose="020B0200000000000000" pitchFamily="34" charset="-120"/>
              </a:rPr>
              <a:t>｜相關標籤∕經歷</a:t>
            </a:r>
            <a:endParaRPr lang="en-US" altLang="zh-TW" sz="2400" dirty="0">
              <a:solidFill>
                <a:schemeClr val="tx1">
                  <a:lumMod val="50000"/>
                  <a:lumOff val="50000"/>
                </a:schemeClr>
              </a:solidFill>
              <a:latin typeface="Noto Sans CJK TC Thin" panose="020B0200000000000000" pitchFamily="34" charset="-120"/>
              <a:ea typeface="Noto Sans CJK TC Thin" panose="020B0200000000000000" pitchFamily="34" charset="-120"/>
            </a:endParaRPr>
          </a:p>
        </p:txBody>
      </p:sp>
      <p:sp>
        <p:nvSpPr>
          <p:cNvPr id="21" name="矩形 4">
            <a:extLst>
              <a:ext uri="{FF2B5EF4-FFF2-40B4-BE49-F238E27FC236}">
                <a16:creationId xmlns:a16="http://schemas.microsoft.com/office/drawing/2014/main" id="{15460C4B-FA79-7242-BCEB-5AE2E97B6FA9}"/>
              </a:ext>
            </a:extLst>
          </p:cNvPr>
          <p:cNvSpPr/>
          <p:nvPr/>
        </p:nvSpPr>
        <p:spPr>
          <a:xfrm>
            <a:off x="600261" y="1178017"/>
            <a:ext cx="2651119" cy="340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41B0D-309B-4342-9C7F-B6415CBDF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3"/>
          <a:stretch/>
        </p:blipFill>
        <p:spPr>
          <a:xfrm>
            <a:off x="480448" y="1178017"/>
            <a:ext cx="2770932" cy="340074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2C664FB-B6D2-45C7-BFED-E48340EB80AB}"/>
              </a:ext>
            </a:extLst>
          </p:cNvPr>
          <p:cNvSpPr txBox="1"/>
          <p:nvPr/>
        </p:nvSpPr>
        <p:spPr>
          <a:xfrm>
            <a:off x="4520399" y="3991936"/>
            <a:ext cx="4780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Thin" panose="020B0200000000000000" pitchFamily="34" charset="-120"/>
                <a:ea typeface="Noto Sans CJK TC Thin" panose="020B0200000000000000" pitchFamily="34" charset="-120"/>
              </a:rPr>
              <a:t>｜</a:t>
            </a:r>
            <a:r>
              <a:rPr lang="zh-TW" altLang="en-US" dirty="0" smtClean="0"/>
              <a:t> </a:t>
            </a:r>
            <a:r>
              <a:rPr lang="zh-TW" altLang="en-US" sz="2400" b="1" dirty="0"/>
              <a:t>興趣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Noto Sans CJK TC Thin" panose="020B0200000000000000" pitchFamily="34" charset="-120"/>
              </a:rPr>
              <a:t>  </a:t>
            </a:r>
            <a:r>
              <a:rPr lang="zh-TW" altLang="en-US" sz="2000" dirty="0" smtClean="0">
                <a:ea typeface="Noto Sans CJK TC Thin" panose="020B0200000000000000" pitchFamily="34" charset="-120"/>
              </a:rPr>
              <a:t>閱讀、瑜珈、游泳、跑步</a:t>
            </a:r>
            <a:endParaRPr lang="zh-TW" altLang="en-US" sz="20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2C664FB-B6D2-45C7-BFED-E48340EB80AB}"/>
              </a:ext>
            </a:extLst>
          </p:cNvPr>
          <p:cNvSpPr txBox="1"/>
          <p:nvPr/>
        </p:nvSpPr>
        <p:spPr>
          <a:xfrm>
            <a:off x="4520399" y="4541974"/>
            <a:ext cx="313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Thin" panose="020B0200000000000000" pitchFamily="34" charset="-120"/>
                <a:ea typeface="Noto Sans CJK TC Thin" panose="020B0200000000000000" pitchFamily="34" charset="-120"/>
              </a:rPr>
              <a:t>｜</a:t>
            </a:r>
            <a:r>
              <a:rPr lang="zh-TW" altLang="en-US" dirty="0" smtClean="0"/>
              <a:t> </a:t>
            </a:r>
            <a:r>
              <a:rPr lang="zh-TW" altLang="en-US" sz="2400" b="1" dirty="0" smtClean="0"/>
              <a:t>注重方</a:t>
            </a:r>
            <a:r>
              <a:rPr lang="zh-TW" altLang="en-US" sz="2400" b="1" dirty="0"/>
              <a:t>向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Noto Sans CJK TC Thin" panose="020B0200000000000000" pitchFamily="34" charset="-120"/>
              </a:rPr>
              <a:t>  </a:t>
            </a:r>
            <a:r>
              <a:rPr lang="zh-TW" altLang="en-US" sz="2000" dirty="0" smtClean="0">
                <a:ea typeface="Noto Sans CJK TC Thin" panose="020B0200000000000000" pitchFamily="34" charset="-120"/>
              </a:rPr>
              <a:t>品格</a:t>
            </a:r>
            <a:r>
              <a:rPr lang="zh-TW" altLang="en-US" sz="2000" dirty="0">
                <a:ea typeface="Noto Sans CJK TC Thin" panose="020B0200000000000000" pitchFamily="34" charset="-120"/>
              </a:rPr>
              <a:t>教育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4219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491E-880C-4B4B-92DF-A61A9ED0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我們的</a:t>
            </a:r>
            <a:r>
              <a:rPr lang="en-US" altLang="zh-TW" sz="4400" dirty="0"/>
              <a:t>LINE</a:t>
            </a:r>
            <a:r>
              <a:rPr lang="zh-CN" altLang="en-US" sz="4400" dirty="0"/>
              <a:t>帳號</a:t>
            </a:r>
            <a:r>
              <a:rPr lang="en-US" altLang="zh-TW" sz="4400" dirty="0"/>
              <a:t>&amp;</a:t>
            </a:r>
            <a:r>
              <a:rPr lang="zh-CN" altLang="en-US" sz="4400" dirty="0"/>
              <a:t>班級網頁</a:t>
            </a:r>
            <a:endParaRPr lang="en-US" sz="4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74CF37-404D-A94E-8405-73EA8FB72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646" y="2021702"/>
            <a:ext cx="3449638" cy="34496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95FC26-D7B0-E54D-A965-40EE721D09AD}"/>
              </a:ext>
            </a:extLst>
          </p:cNvPr>
          <p:cNvSpPr txBox="1"/>
          <p:nvPr/>
        </p:nvSpPr>
        <p:spPr>
          <a:xfrm>
            <a:off x="2810107" y="5602606"/>
            <a:ext cx="318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三年丁班</a:t>
            </a:r>
            <a:r>
              <a:rPr lang="zh-TW" altLang="en-US" dirty="0"/>
              <a:t>    </a:t>
            </a:r>
            <a:r>
              <a:rPr lang="en-US" altLang="zh-TW" dirty="0"/>
              <a:t>LINE</a:t>
            </a:r>
            <a:r>
              <a:rPr lang="zh-CN" altLang="en-US" dirty="0"/>
              <a:t>帳號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3816A-3626-8A4C-B9A4-5575E1AB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52" y="2021702"/>
            <a:ext cx="3449638" cy="3449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1DDDA6-037D-1146-A6C1-809E5DB61974}"/>
              </a:ext>
            </a:extLst>
          </p:cNvPr>
          <p:cNvSpPr txBox="1"/>
          <p:nvPr/>
        </p:nvSpPr>
        <p:spPr>
          <a:xfrm>
            <a:off x="7370957" y="5602606"/>
            <a:ext cx="306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三年丁班</a:t>
            </a:r>
            <a:r>
              <a:rPr lang="zh-TW" altLang="en-US" dirty="0"/>
              <a:t> 班級網頁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1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E253-0BAA-E64D-93C1-CECD06E6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作業批改方</a:t>
            </a:r>
            <a:r>
              <a:rPr lang="zh-TW" altLang="en-US" sz="4400" dirty="0"/>
              <a:t>式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95326-4ABA-B44D-AF2E-5535C6DB2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記錄每天作業繳交的情況</a:t>
            </a:r>
            <a:endParaRPr lang="en-US" altLang="zh-TW" sz="2800" dirty="0" smtClean="0"/>
          </a:p>
          <a:p>
            <a:r>
              <a:rPr lang="zh-TW" altLang="en-US" sz="2800" dirty="0" smtClean="0"/>
              <a:t>月月有獎→交作業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訂正完整</a:t>
            </a:r>
            <a:endParaRPr lang="en-US" altLang="zh-TW" sz="2800" dirty="0" smtClean="0"/>
          </a:p>
          <a:p>
            <a:r>
              <a:rPr lang="zh-TW" altLang="en-US" sz="2800" dirty="0" smtClean="0"/>
              <a:t>完整寫完有星星★☆</a:t>
            </a:r>
            <a:endParaRPr lang="en-US" altLang="zh-TW" sz="2800" dirty="0" smtClean="0"/>
          </a:p>
          <a:p>
            <a:r>
              <a:rPr lang="zh-TW" altLang="en-US" sz="2800" dirty="0"/>
              <a:t>字</a:t>
            </a:r>
            <a:r>
              <a:rPr lang="zh-TW" altLang="en-US" sz="2800" dirty="0" smtClean="0"/>
              <a:t>很漂亮→圈詞、生字寫兩遍就好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407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6227-9869-2C40-AF98-0E55BC6A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班級經營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F13E-7436-9C4C-B22D-CB76CC51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7974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彩虹表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紫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優秀、藍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良好、綠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美好的一</a:t>
            </a:r>
            <a:r>
              <a:rPr lang="zh-TW" altLang="en-US" sz="2800" dirty="0"/>
              <a:t>天</a:t>
            </a:r>
            <a:r>
              <a:rPr lang="zh-TW" altLang="en-US" sz="2800" dirty="0" smtClean="0"/>
              <a:t>、黃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想一想、紅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加油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達標有獎</a:t>
            </a:r>
            <a:r>
              <a:rPr lang="en-US" altLang="zh-TW" sz="2800" dirty="0" smtClean="0"/>
              <a:t>!</a:t>
            </a:r>
            <a:endParaRPr lang="en-US" altLang="zh-CN" sz="2800" dirty="0" smtClean="0"/>
          </a:p>
          <a:p>
            <a:r>
              <a:rPr lang="zh-CN" altLang="en-US" sz="2800" dirty="0" smtClean="0"/>
              <a:t>好</a:t>
            </a:r>
            <a:r>
              <a:rPr lang="zh-CN" altLang="en-US" sz="2800" dirty="0"/>
              <a:t>的聆聽</a:t>
            </a:r>
            <a:r>
              <a:rPr lang="zh-CN" altLang="en-US" sz="2800" dirty="0" smtClean="0"/>
              <a:t>者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說話要舉手、聽聽別人說了什麼</a:t>
            </a:r>
            <a:r>
              <a:rPr lang="en-US" altLang="zh-TW" sz="2800" dirty="0" smtClean="0"/>
              <a:t>)</a:t>
            </a:r>
            <a:endParaRPr lang="en-US" altLang="zh-CN" sz="2800" dirty="0"/>
          </a:p>
          <a:p>
            <a:r>
              <a:rPr lang="zh-CN" altLang="en-US" sz="2800" dirty="0"/>
              <a:t>壞寶寶</a:t>
            </a:r>
            <a:r>
              <a:rPr lang="zh-CN" altLang="en-US" sz="2800" dirty="0" smtClean="0"/>
              <a:t>籤筒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唱歌</a:t>
            </a:r>
            <a:r>
              <a:rPr lang="zh-TW" altLang="en-US" sz="2800" dirty="0" smtClean="0"/>
              <a:t>、跳舞、背詩、幫忙班級事務、寫課文、講笑話、屁股寫字</a:t>
            </a:r>
            <a:r>
              <a:rPr lang="en-US" altLang="zh-TW" sz="2800" dirty="0" smtClean="0"/>
              <a:t>)</a:t>
            </a:r>
            <a:endParaRPr lang="en-US" altLang="zh-CN" sz="2800" dirty="0"/>
          </a:p>
          <a:p>
            <a:r>
              <a:rPr lang="zh-CN" altLang="en-US" sz="2800" dirty="0"/>
              <a:t>好品格的培養</a:t>
            </a:r>
            <a:r>
              <a:rPr lang="en-US" altLang="zh-TW" sz="2800" dirty="0"/>
              <a:t>-</a:t>
            </a:r>
            <a:r>
              <a:rPr lang="zh-CN" altLang="en-US" sz="2800" dirty="0"/>
              <a:t>我的感謝</a:t>
            </a:r>
            <a:r>
              <a:rPr lang="zh-CN" altLang="en-US" sz="2800" dirty="0" smtClean="0"/>
              <a:t>日記</a:t>
            </a:r>
            <a:r>
              <a:rPr lang="zh-TW" altLang="en-US" sz="2800" dirty="0" smtClean="0"/>
              <a:t>、我今天最期待的事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44268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晨光時間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早晨分享</a:t>
            </a:r>
            <a:endParaRPr lang="en-US" altLang="zh-TW" sz="2800" dirty="0"/>
          </a:p>
          <a:p>
            <a:r>
              <a:rPr lang="zh-TW" altLang="en-US" sz="2800" dirty="0" smtClean="0"/>
              <a:t>早餐與聯絡簿</a:t>
            </a:r>
            <a:endParaRPr lang="en-US" altLang="zh-TW" sz="2800" dirty="0" smtClean="0"/>
          </a:p>
          <a:p>
            <a:r>
              <a:rPr lang="zh-TW" altLang="en-US" sz="2800" dirty="0" smtClean="0"/>
              <a:t>補交作業及訂正</a:t>
            </a:r>
            <a:endParaRPr lang="en-US" altLang="zh-TW" sz="2800" dirty="0" smtClean="0"/>
          </a:p>
          <a:p>
            <a:r>
              <a:rPr lang="zh-TW" altLang="en-US" sz="2800" dirty="0"/>
              <a:t>寫</a:t>
            </a:r>
            <a:r>
              <a:rPr lang="zh-TW" altLang="en-US" sz="2800" dirty="0" smtClean="0"/>
              <a:t>日記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我今天期待什麼？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帶</a:t>
            </a:r>
            <a:r>
              <a:rPr lang="zh-TW" altLang="en-US" sz="2800" dirty="0"/>
              <a:t>書→身教式閱讀，師生共同閱讀時間</a:t>
            </a:r>
          </a:p>
        </p:txBody>
      </p:sp>
    </p:spTree>
    <p:extLst>
      <p:ext uri="{BB962C8B-B14F-4D97-AF65-F5344CB8AC3E}">
        <p14:creationId xmlns:p14="http://schemas.microsoft.com/office/powerpoint/2010/main" val="322477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定期評量範圍</a:t>
            </a:r>
            <a:endParaRPr lang="zh-TW" altLang="en-US" sz="44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827857"/>
              </p:ext>
            </p:extLst>
          </p:nvPr>
        </p:nvGraphicFramePr>
        <p:xfrm>
          <a:off x="1450975" y="2016123"/>
          <a:ext cx="9604378" cy="3710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054">
                  <a:extLst>
                    <a:ext uri="{9D8B030D-6E8A-4147-A177-3AD203B41FA5}">
                      <a16:colId xmlns:a16="http://schemas.microsoft.com/office/drawing/2014/main" val="1163803341"/>
                    </a:ext>
                  </a:extLst>
                </a:gridCol>
                <a:gridCol w="1372054">
                  <a:extLst>
                    <a:ext uri="{9D8B030D-6E8A-4147-A177-3AD203B41FA5}">
                      <a16:colId xmlns:a16="http://schemas.microsoft.com/office/drawing/2014/main" val="4133684032"/>
                    </a:ext>
                  </a:extLst>
                </a:gridCol>
                <a:gridCol w="1372054">
                  <a:extLst>
                    <a:ext uri="{9D8B030D-6E8A-4147-A177-3AD203B41FA5}">
                      <a16:colId xmlns:a16="http://schemas.microsoft.com/office/drawing/2014/main" val="3849012951"/>
                    </a:ext>
                  </a:extLst>
                </a:gridCol>
                <a:gridCol w="1372054">
                  <a:extLst>
                    <a:ext uri="{9D8B030D-6E8A-4147-A177-3AD203B41FA5}">
                      <a16:colId xmlns:a16="http://schemas.microsoft.com/office/drawing/2014/main" val="3460965398"/>
                    </a:ext>
                  </a:extLst>
                </a:gridCol>
                <a:gridCol w="1372054">
                  <a:extLst>
                    <a:ext uri="{9D8B030D-6E8A-4147-A177-3AD203B41FA5}">
                      <a16:colId xmlns:a16="http://schemas.microsoft.com/office/drawing/2014/main" val="2641366757"/>
                    </a:ext>
                  </a:extLst>
                </a:gridCol>
                <a:gridCol w="1372054">
                  <a:extLst>
                    <a:ext uri="{9D8B030D-6E8A-4147-A177-3AD203B41FA5}">
                      <a16:colId xmlns:a16="http://schemas.microsoft.com/office/drawing/2014/main" val="3496962441"/>
                    </a:ext>
                  </a:extLst>
                </a:gridCol>
                <a:gridCol w="1372054">
                  <a:extLst>
                    <a:ext uri="{9D8B030D-6E8A-4147-A177-3AD203B41FA5}">
                      <a16:colId xmlns:a16="http://schemas.microsoft.com/office/drawing/2014/main" val="533321"/>
                    </a:ext>
                  </a:extLst>
                </a:gridCol>
              </a:tblGrid>
              <a:tr h="92772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國語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數學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英文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自然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社會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健康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007269"/>
                  </a:ext>
                </a:extLst>
              </a:tr>
              <a:tr h="927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第一次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10/16</a:t>
                      </a:r>
                    </a:p>
                    <a:p>
                      <a:r>
                        <a:rPr lang="en-US" altLang="zh-TW" dirty="0" smtClean="0"/>
                        <a:t>10/17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1~5</a:t>
                      </a:r>
                      <a:r>
                        <a:rPr lang="zh-TW" altLang="en-US" dirty="0" smtClean="0"/>
                        <a:t>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1~3</a:t>
                      </a:r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Start Unit~L2</a:t>
                      </a:r>
                      <a:r>
                        <a:rPr lang="zh-TW" altLang="en-US" dirty="0" smtClean="0"/>
                        <a:t>單字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4966"/>
                  </a:ext>
                </a:extLst>
              </a:tr>
              <a:tr h="927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第二次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11/28</a:t>
                      </a:r>
                    </a:p>
                    <a:p>
                      <a:r>
                        <a:rPr lang="en-US" altLang="zh-TW" dirty="0" smtClean="0"/>
                        <a:t>11/29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6~10</a:t>
                      </a:r>
                      <a:r>
                        <a:rPr lang="zh-TW" altLang="en-US" dirty="0" smtClean="0"/>
                        <a:t>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4~7</a:t>
                      </a:r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單元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512928"/>
                  </a:ext>
                </a:extLst>
              </a:tr>
              <a:tr h="927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第三次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1/14</a:t>
                      </a:r>
                    </a:p>
                    <a:p>
                      <a:r>
                        <a:rPr lang="en-US" altLang="zh-TW" dirty="0" smtClean="0"/>
                        <a:t>1/15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11~14</a:t>
                      </a:r>
                      <a:r>
                        <a:rPr lang="zh-TW" altLang="en-US" dirty="0" smtClean="0"/>
                        <a:t>課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8~10</a:t>
                      </a:r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L2</a:t>
                      </a:r>
                      <a:r>
                        <a:rPr lang="zh-TW" altLang="en-US" dirty="0" smtClean="0"/>
                        <a:t>句型</a:t>
                      </a:r>
                      <a:r>
                        <a:rPr lang="en-US" altLang="zh-TW" dirty="0" smtClean="0"/>
                        <a:t>~Review 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6</a:t>
                      </a:r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6</a:t>
                      </a:r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8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52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zh-TW" altLang="en-US" dirty="0" smtClean="0"/>
              <a:t>很</a:t>
            </a:r>
            <a:r>
              <a:rPr lang="zh-TW" altLang="en-US" dirty="0"/>
              <a:t>開心收獲了一群懂事又可愛的小蘿蔔頭</a:t>
            </a:r>
            <a:r>
              <a:rPr lang="zh-TW" altLang="en-US" dirty="0" smtClean="0"/>
              <a:t>，我們</a:t>
            </a:r>
            <a:r>
              <a:rPr lang="zh-TW" altLang="en-US" dirty="0"/>
              <a:t>不斷地在慢慢培養師生之間的默契與規定，我看見許多學生在課堂上積極踴躍回答老師問題，也看見學生會主動地去完成自己的任務，更是看見同學之間互相幫忙，婉純老師覺得很欣慰！同時，也很感謝家長們的支持，我們是彼此的教育合夥人，我們的共同目標是為了讓孩子有更好的成長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326894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144</TotalTime>
  <Words>377</Words>
  <Application>Microsoft Office PowerPoint</Application>
  <PresentationFormat>寬螢幕</PresentationFormat>
  <Paragraphs>63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Noto Sans CJK TC Bold</vt:lpstr>
      <vt:lpstr>Noto Sans CJK TC Thin</vt:lpstr>
      <vt:lpstr>新細明體</vt:lpstr>
      <vt:lpstr>Arial</vt:lpstr>
      <vt:lpstr>Gill Sans MT</vt:lpstr>
      <vt:lpstr>Gallery</vt:lpstr>
      <vt:lpstr>108學年度 家長班親座談會</vt:lpstr>
      <vt:lpstr>PowerPoint 簡報</vt:lpstr>
      <vt:lpstr>我們的LINE帳號&amp;班級網頁</vt:lpstr>
      <vt:lpstr>作業批改方式</vt:lpstr>
      <vt:lpstr>班級經營</vt:lpstr>
      <vt:lpstr>晨光時間</vt:lpstr>
      <vt:lpstr>定期評量範圍</vt:lpstr>
      <vt:lpstr>結語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 家長班親座談會</dc:title>
  <dc:creator>Microsoft Office User</dc:creator>
  <cp:lastModifiedBy>5A88</cp:lastModifiedBy>
  <cp:revision>13</cp:revision>
  <dcterms:created xsi:type="dcterms:W3CDTF">2019-09-09T21:55:18Z</dcterms:created>
  <dcterms:modified xsi:type="dcterms:W3CDTF">2019-09-10T10:45:12Z</dcterms:modified>
</cp:coreProperties>
</file>