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69" r:id="rId3"/>
    <p:sldId id="271" r:id="rId4"/>
    <p:sldId id="270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6807201" y="-4763"/>
            <a:ext cx="5397500" cy="3008313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0" y="3352800"/>
            <a:ext cx="6817784" cy="3505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6705601" y="-1588"/>
            <a:ext cx="5499100" cy="30083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0" y="3352800"/>
            <a:ext cx="6817784" cy="3505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ltGray">
          <a:xfrm>
            <a:off x="6800851" y="3352800"/>
            <a:ext cx="5391149" cy="350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ltGray">
          <a:xfrm>
            <a:off x="2117" y="0"/>
            <a:ext cx="6805083" cy="3352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08000" y="762000"/>
            <a:ext cx="6299200" cy="19812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ltGray">
          <a:xfrm>
            <a:off x="6807200" y="2997201"/>
            <a:ext cx="5384800" cy="3603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352" y="2992438"/>
            <a:ext cx="6800849" cy="36036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TW" altLang="zh-TW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908800" y="2971800"/>
            <a:ext cx="5283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zh-TW" noProof="0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3352800"/>
            <a:ext cx="6800851" cy="35052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6798733" y="1"/>
            <a:ext cx="5393267" cy="30083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6304981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AE1B7-18BF-4D71-BF75-2766C6239B11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07430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17000" y="304801"/>
            <a:ext cx="2870200" cy="608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304801"/>
            <a:ext cx="8407400" cy="608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0229-C195-4CDB-B3D7-DDCFD6FC307B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40396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304801"/>
            <a:ext cx="9855200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06400" y="1182688"/>
            <a:ext cx="11480800" cy="5208587"/>
          </a:xfrm>
        </p:spPr>
        <p:txBody>
          <a:bodyPr/>
          <a:lstStyle/>
          <a:p>
            <a:r>
              <a:rPr lang="zh-TW" altLang="en-US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336800" y="6540500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84800" y="6553201"/>
            <a:ext cx="3149600" cy="233363"/>
          </a:xfr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89584E18-197A-4D08-89E0-532E2C296461}" type="slidenum">
              <a:rPr lang="zh-TW" altLang="en-US" smtClean="0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0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3FFF-6EF2-4E0A-A102-62DDCDE53A87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211297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6807201" y="-4763"/>
            <a:ext cx="5397500" cy="3008313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0" y="3352800"/>
            <a:ext cx="6817784" cy="3505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gray">
          <a:xfrm>
            <a:off x="6705601" y="-1588"/>
            <a:ext cx="5499100" cy="300831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gray">
          <a:xfrm>
            <a:off x="0" y="3352800"/>
            <a:ext cx="6817784" cy="3505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ltGray">
          <a:xfrm>
            <a:off x="6800851" y="3352800"/>
            <a:ext cx="5391149" cy="350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ltGray">
          <a:xfrm>
            <a:off x="2117" y="0"/>
            <a:ext cx="6805083" cy="33528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508000" y="762000"/>
            <a:ext cx="6299200" cy="19812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ltGray">
          <a:xfrm>
            <a:off x="6807200" y="2997201"/>
            <a:ext cx="5384800" cy="3603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6352" y="2992438"/>
            <a:ext cx="6800849" cy="360362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TW" altLang="zh-TW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908800" y="2971800"/>
            <a:ext cx="5283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zh-TW" noProof="0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gray">
          <a:xfrm>
            <a:off x="0" y="3352800"/>
            <a:ext cx="6800851" cy="35052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6798733" y="1"/>
            <a:ext cx="5393267" cy="300831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371" y="1196753"/>
            <a:ext cx="11480800" cy="52085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A4D2-8E65-43B3-B092-BE3D440BC78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1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E19FB-8642-4C2A-9324-D051143A276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4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06400" y="1182688"/>
            <a:ext cx="56388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182688"/>
            <a:ext cx="56388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292D5-AEFA-466B-AFA2-4D962134C2A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7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F39C-D4EB-4F79-AEB7-48A507FE48B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46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C8DCE-4F2D-4F56-9FF3-911808C2BE9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1371" y="1196753"/>
            <a:ext cx="11480800" cy="520858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03E32-16E9-44D5-8ACA-319C102A6E2B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13397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4B0D0-FF36-4653-B32E-6A16972E8E4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8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FACF0-ACDA-4D0C-9FD0-0A476B6560F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12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DA2A4-3D5D-47B5-A77A-9F3D4DAEB38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65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F5012-4B80-4741-B0BD-BC83357B24C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98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17000" y="304801"/>
            <a:ext cx="2870200" cy="60864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304801"/>
            <a:ext cx="8407400" cy="60864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56EB8-C089-4407-93C4-EDC6FB79E52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67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304801"/>
            <a:ext cx="9855200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06400" y="1182688"/>
            <a:ext cx="11480800" cy="5208587"/>
          </a:xfrm>
        </p:spPr>
        <p:txBody>
          <a:bodyPr/>
          <a:lstStyle/>
          <a:p>
            <a:r>
              <a:rPr lang="zh-TW" altLang="en-US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2336800" y="6540500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84800" y="6553201"/>
            <a:ext cx="3149600" cy="233363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37600" y="6553200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fld id="{5A5AD397-DA17-4D0D-9761-6617C7615E2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2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EF493-F139-4145-8EEF-2AE276632D92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885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06400" y="1182688"/>
            <a:ext cx="56388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8400" y="1182688"/>
            <a:ext cx="56388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6738-C985-404B-8FA0-A335F4E4DC95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2205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7DD33-7BCD-418D-B778-77E827AD30F8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41296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DA091-38E8-42D2-8A27-42256C1ABF7A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8832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C873-6C1A-4C65-8DE2-70492688C3F1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6058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ECDA-1857-49A4-97E7-9B282E109630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8486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9C3E7-E7DF-4378-9CC3-A4C7BA8F6026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9" y="1"/>
            <a:ext cx="2159563" cy="106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313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12700" y="1589"/>
            <a:ext cx="9772651" cy="10699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gray">
          <a:xfrm>
            <a:off x="9766301" y="1589"/>
            <a:ext cx="292100" cy="1069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-4233" y="6453188"/>
            <a:ext cx="12196233" cy="4048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453188"/>
            <a:ext cx="2235200" cy="404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182688"/>
            <a:ext cx="11480800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6800" y="6540500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84800" y="6553201"/>
            <a:ext cx="3149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TW" altLang="zh-TW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0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9584E18-197A-4D08-89E0-532E2C296461}" type="slidenum">
              <a:rPr lang="zh-TW" altLang="en-US" smtClean="0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06400" y="304801"/>
            <a:ext cx="985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800">
              <a:solidFill>
                <a:srgbClr val="000000"/>
              </a:solidFill>
              <a:latin typeface="Arial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29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12700" y="1589"/>
            <a:ext cx="9772651" cy="10699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gray">
          <a:xfrm>
            <a:off x="9766301" y="1589"/>
            <a:ext cx="292100" cy="10699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-4233" y="6453188"/>
            <a:ext cx="12196233" cy="4048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453188"/>
            <a:ext cx="2235200" cy="404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182688"/>
            <a:ext cx="11480800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6800" y="6540500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84800" y="6553201"/>
            <a:ext cx="31496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3200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E2794B-11FF-401A-B781-6DCA847C59B9}" type="slidenum">
              <a:rPr lang="en-US" altLang="zh-TW">
                <a:solidFill>
                  <a:srgbClr val="FFFFFF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06400" y="304801"/>
            <a:ext cx="985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10058400" y="0"/>
            <a:ext cx="2133600" cy="1074738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7802" y="1388533"/>
            <a:ext cx="7504398" cy="490220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一、敬請四、五、六年級家長支持老師推動情緒教育入班</a:t>
            </a:r>
            <a:endParaRPr lang="en-US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（教導學生學習正確的情緒處理方法與人際處理的技巧）</a:t>
            </a:r>
            <a:endParaRPr lang="en-US" altLang="zh-TW" sz="2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二、敬請踴躍參加親職教育活動與家庭教育活動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（幫助家長提升親子關係與親子教養技巧）</a:t>
            </a:r>
            <a:endParaRPr lang="en-US" altLang="zh-TW" sz="2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三、歡迎參加學校志工的行列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TW" altLang="en-US" sz="20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（學校需要各類志工的協助，意者請洽詢輔導處）</a:t>
            </a:r>
            <a:endParaRPr lang="en-US" altLang="zh-TW" sz="2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en-US" altLang="zh-TW" sz="4000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white">
          <a:xfrm>
            <a:off x="0" y="0"/>
            <a:ext cx="959676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輔導處</a:t>
            </a:r>
            <a:r>
              <a:rPr kumimoji="1" lang="en-US" altLang="zh-TW" sz="5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1" lang="zh-TW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學年度下家長日宣導</a:t>
            </a:r>
            <a:endParaRPr kumimoji="1" lang="en-US" altLang="zh-TW" sz="5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855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新住民</a:t>
            </a:r>
            <a:r>
              <a:rPr lang="en-US" altLang="zh-TW" dirty="0"/>
              <a:t>-</a:t>
            </a:r>
            <a:r>
              <a:rPr lang="zh-TW" altLang="en-US" dirty="0"/>
              <a:t>親職講座</a:t>
            </a:r>
            <a:endParaRPr lang="en-US" altLang="zh-TW" dirty="0"/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</a:rPr>
              <a:t>時間：</a:t>
            </a:r>
            <a:r>
              <a:rPr lang="en-US" altLang="zh-TW" sz="2400" dirty="0">
                <a:solidFill>
                  <a:srgbClr val="FF0000"/>
                </a:solidFill>
              </a:rPr>
              <a:t>3/05</a:t>
            </a:r>
            <a:r>
              <a:rPr lang="zh-TW" altLang="en-US" sz="2400" dirty="0">
                <a:solidFill>
                  <a:srgbClr val="FF0000"/>
                </a:solidFill>
              </a:rPr>
              <a:t>（五）晚上</a:t>
            </a:r>
            <a:r>
              <a:rPr lang="en-US" altLang="zh-TW" sz="2400" dirty="0">
                <a:solidFill>
                  <a:srgbClr val="FF0000"/>
                </a:solidFill>
              </a:rPr>
              <a:t>07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en-US" altLang="zh-TW" sz="2400" dirty="0">
                <a:solidFill>
                  <a:srgbClr val="FF0000"/>
                </a:solidFill>
              </a:rPr>
              <a:t>00-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09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00</a:t>
            </a:r>
            <a:r>
              <a:rPr lang="en-US" altLang="zh-TW" sz="2400" dirty="0">
                <a:solidFill>
                  <a:srgbClr val="000000"/>
                </a:solidFill>
              </a:rPr>
              <a:t>/</a:t>
            </a:r>
            <a:r>
              <a:rPr lang="zh-TW" altLang="en-US" sz="2400" dirty="0">
                <a:solidFill>
                  <a:srgbClr val="000000"/>
                </a:solidFill>
              </a:rPr>
              <a:t>綠光屋</a:t>
            </a:r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</a:rPr>
              <a:t>講題：</a:t>
            </a:r>
            <a:r>
              <a:rPr lang="zh-TW" altLang="en-US" sz="2400" dirty="0">
                <a:solidFill>
                  <a:srgbClr val="7030A0"/>
                </a:solidFill>
              </a:rPr>
              <a:t>新手相連</a:t>
            </a:r>
            <a:r>
              <a:rPr lang="en-US" altLang="zh-TW" sz="2400" dirty="0">
                <a:solidFill>
                  <a:srgbClr val="000000"/>
                </a:solidFill>
              </a:rPr>
              <a:t>/</a:t>
            </a:r>
            <a:r>
              <a:rPr lang="zh-TW" altLang="en-US" sz="2400" dirty="0">
                <a:solidFill>
                  <a:srgbClr val="0070C0"/>
                </a:solidFill>
              </a:rPr>
              <a:t>新北市家庭教育中心本國籍與新住民講師</a:t>
            </a:r>
            <a:endParaRPr lang="en-US" altLang="zh-TW" dirty="0"/>
          </a:p>
          <a:p>
            <a:r>
              <a:rPr lang="zh-TW" altLang="en-US" dirty="0"/>
              <a:t>優質親職講座</a:t>
            </a:r>
            <a:r>
              <a:rPr lang="en-US" altLang="zh-TW" dirty="0"/>
              <a:t>A</a:t>
            </a:r>
            <a:r>
              <a:rPr lang="zh-TW" altLang="en-US" dirty="0"/>
              <a:t>場</a:t>
            </a:r>
            <a:endParaRPr lang="en-US" altLang="zh-TW" dirty="0"/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</a:rPr>
              <a:t>時間：</a:t>
            </a:r>
            <a:r>
              <a:rPr lang="en-US" altLang="zh-TW" sz="2400" dirty="0">
                <a:solidFill>
                  <a:srgbClr val="FF0000"/>
                </a:solidFill>
              </a:rPr>
              <a:t>3/09</a:t>
            </a:r>
            <a:r>
              <a:rPr lang="zh-TW" altLang="en-US" sz="2400" dirty="0">
                <a:solidFill>
                  <a:srgbClr val="FF0000"/>
                </a:solidFill>
              </a:rPr>
              <a:t>（二）早上</a:t>
            </a:r>
            <a:r>
              <a:rPr lang="en-US" altLang="zh-TW" sz="2400" dirty="0">
                <a:solidFill>
                  <a:srgbClr val="FF0000"/>
                </a:solidFill>
              </a:rPr>
              <a:t>9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en-US" altLang="zh-TW" sz="2400" dirty="0">
                <a:solidFill>
                  <a:srgbClr val="FF0000"/>
                </a:solidFill>
              </a:rPr>
              <a:t>00-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12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00</a:t>
            </a:r>
            <a:r>
              <a:rPr lang="en-US" altLang="zh-TW" sz="2400" dirty="0">
                <a:solidFill>
                  <a:srgbClr val="000000"/>
                </a:solidFill>
              </a:rPr>
              <a:t>/</a:t>
            </a:r>
            <a:r>
              <a:rPr lang="zh-TW" altLang="en-US" sz="2400" dirty="0">
                <a:solidFill>
                  <a:srgbClr val="000000"/>
                </a:solidFill>
              </a:rPr>
              <a:t>綠光屋</a:t>
            </a:r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講題：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「世代傳遞愛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代間教育講座」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-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重建依附關係及認識情緒調節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講師</a:t>
            </a:r>
            <a:r>
              <a:rPr lang="en-US" altLang="zh-TW" sz="24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新北市家庭教育中心講師</a:t>
            </a:r>
            <a:endParaRPr lang="en-US" altLang="zh-TW" sz="24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  <a:p>
            <a:pPr lvl="0">
              <a:buClr>
                <a:srgbClr val="715EE6"/>
              </a:buClr>
            </a:pPr>
            <a:r>
              <a:rPr lang="zh-TW" altLang="en-US" dirty="0">
                <a:solidFill>
                  <a:srgbClr val="000000"/>
                </a:solidFill>
              </a:rPr>
              <a:t>優質親職講座</a:t>
            </a:r>
            <a:r>
              <a:rPr lang="en-US" altLang="zh-TW" dirty="0">
                <a:solidFill>
                  <a:srgbClr val="000000"/>
                </a:solidFill>
              </a:rPr>
              <a:t>B</a:t>
            </a:r>
            <a:r>
              <a:rPr lang="zh-TW" altLang="en-US" dirty="0">
                <a:solidFill>
                  <a:srgbClr val="000000"/>
                </a:solidFill>
              </a:rPr>
              <a:t>場</a:t>
            </a:r>
            <a:endParaRPr lang="en-US" altLang="zh-TW" dirty="0">
              <a:solidFill>
                <a:srgbClr val="000000"/>
              </a:solidFill>
            </a:endParaRPr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</a:rPr>
              <a:t>時間：</a:t>
            </a:r>
            <a:r>
              <a:rPr lang="en-US" altLang="zh-TW" sz="2400" dirty="0">
                <a:solidFill>
                  <a:srgbClr val="FF0000"/>
                </a:solidFill>
              </a:rPr>
              <a:t>3/19</a:t>
            </a:r>
            <a:r>
              <a:rPr lang="zh-TW" altLang="en-US" sz="2400" dirty="0">
                <a:solidFill>
                  <a:srgbClr val="FF0000"/>
                </a:solidFill>
              </a:rPr>
              <a:t>（五）晚上</a:t>
            </a:r>
            <a:r>
              <a:rPr lang="en-US" altLang="zh-TW" sz="2400" dirty="0">
                <a:solidFill>
                  <a:srgbClr val="FF0000"/>
                </a:solidFill>
              </a:rPr>
              <a:t>6</a:t>
            </a:r>
            <a:r>
              <a:rPr lang="zh-TW" altLang="en-US" sz="2400" dirty="0">
                <a:solidFill>
                  <a:srgbClr val="FF0000"/>
                </a:solidFill>
              </a:rPr>
              <a:t>：</a:t>
            </a:r>
            <a:r>
              <a:rPr lang="en-US" altLang="zh-TW" sz="2400" dirty="0">
                <a:solidFill>
                  <a:srgbClr val="FF0000"/>
                </a:solidFill>
              </a:rPr>
              <a:t>30-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8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:</a:t>
            </a:r>
            <a:r>
              <a:rPr lang="zh-TW" altLang="en-US" sz="2400" dirty="0">
                <a:solidFill>
                  <a:srgbClr val="FF0000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30</a:t>
            </a:r>
            <a:r>
              <a:rPr lang="en-US" altLang="zh-TW" sz="2400" dirty="0">
                <a:solidFill>
                  <a:srgbClr val="000000"/>
                </a:solidFill>
              </a:rPr>
              <a:t>/</a:t>
            </a:r>
            <a:r>
              <a:rPr lang="zh-TW" altLang="en-US" sz="2400" dirty="0">
                <a:solidFill>
                  <a:srgbClr val="000000"/>
                </a:solidFill>
              </a:rPr>
              <a:t>視聽教室</a:t>
            </a:r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講題：</a:t>
            </a:r>
            <a:r>
              <a:rPr lang="zh-TW" altLang="zh-TW" sz="24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父母不衝突</a:t>
            </a:r>
            <a:r>
              <a:rPr lang="en-US" altLang="zh-TW" sz="24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  <a:r>
              <a:rPr lang="zh-TW" altLang="zh-TW" sz="24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孩子不暴走</a:t>
            </a:r>
            <a:endParaRPr lang="en-US" altLang="zh-TW" sz="2400" dirty="0">
              <a:solidFill>
                <a:srgbClr val="000000"/>
              </a:solidFill>
              <a:latin typeface="Verdana"/>
              <a:ea typeface="+mn-ea"/>
              <a:cs typeface="+mn-cs"/>
            </a:endParaRPr>
          </a:p>
          <a:p>
            <a:pPr lvl="1">
              <a:buClr>
                <a:srgbClr val="98C13D"/>
              </a:buClr>
            </a:pPr>
            <a:r>
              <a:rPr lang="zh-TW" altLang="en-US" sz="24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講師</a:t>
            </a:r>
            <a:r>
              <a:rPr lang="en-US" altLang="zh-TW" sz="2400" dirty="0">
                <a:solidFill>
                  <a:srgbClr val="000000"/>
                </a:solidFill>
                <a:latin typeface="Verdana"/>
                <a:ea typeface="+mn-ea"/>
                <a:cs typeface="+mn-cs"/>
              </a:rPr>
              <a:t>:</a:t>
            </a:r>
            <a:r>
              <a:rPr lang="zh-TW" altLang="zh-TW" sz="2400" u="sng" kern="1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現代婦女基金會 宋名萍 老師</a:t>
            </a:r>
            <a:endParaRPr lang="en-US" altLang="zh-TW" sz="2400" dirty="0"/>
          </a:p>
          <a:p>
            <a:pPr lvl="1"/>
            <a:endParaRPr lang="zh-TW" altLang="en-US" sz="2400" dirty="0"/>
          </a:p>
          <a:p>
            <a:endParaRPr lang="en-US" altLang="zh-TW" sz="24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white">
          <a:xfrm>
            <a:off x="-228600" y="-7794"/>
            <a:ext cx="1031817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109</a:t>
            </a:r>
            <a:r>
              <a:rPr kumimoji="0" lang="zh-TW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學年度家庭教育活動預告與邀請</a:t>
            </a:r>
            <a:endParaRPr kumimoji="0" lang="en-US" altLang="zh-TW" sz="50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070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10">
            <a:extLst>
              <a:ext uri="{FF2B5EF4-FFF2-40B4-BE49-F238E27FC236}">
                <a16:creationId xmlns:a16="http://schemas.microsoft.com/office/drawing/2014/main" id="{94CC2339-91A4-4840-B4F5-12D206A412A6}"/>
              </a:ext>
            </a:extLst>
          </p:cNvPr>
          <p:cNvSpPr txBox="1">
            <a:spLocks/>
          </p:cNvSpPr>
          <p:nvPr/>
        </p:nvSpPr>
        <p:spPr>
          <a:xfrm>
            <a:off x="1475510" y="210980"/>
            <a:ext cx="8468590" cy="730672"/>
          </a:xfrm>
          <a:prstGeom prst="rect">
            <a:avLst/>
          </a:prstGeom>
        </p:spPr>
        <p:txBody>
          <a:bodyPr/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109</a:t>
            </a:r>
            <a:r>
              <a:rPr kumimoji="1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學年度親職教育與家庭教育宣導</a:t>
            </a:r>
          </a:p>
        </p:txBody>
      </p:sp>
      <p:sp>
        <p:nvSpPr>
          <p:cNvPr id="3" name="矩形 2"/>
          <p:cNvSpPr/>
          <p:nvPr/>
        </p:nvSpPr>
        <p:spPr>
          <a:xfrm>
            <a:off x="2472267" y="1393695"/>
            <a:ext cx="771313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親子關係需要每天培養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幸福家庭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123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：每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天請至少花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0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分鐘陪孩子做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件事：閱讀、分享、遊戲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每學期都會舉辦家庭教育活動，為家長與孩子創造機會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家長需要學習</a:t>
            </a:r>
            <a:endParaRPr kumimoji="0" lang="en-US" altLang="zh-TW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每學期會舉辦親職教育講座，為家長增能。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1028700" marR="0" lvl="1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每學期會辦理假日親子活動，請家長和孩子一同報名參加。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8DFEB88-83F9-45E5-B532-D700352D624E}"/>
              </a:ext>
            </a:extLst>
          </p:cNvPr>
          <p:cNvSpPr txBox="1"/>
          <p:nvPr/>
        </p:nvSpPr>
        <p:spPr>
          <a:xfrm>
            <a:off x="2850589" y="5704761"/>
            <a:ext cx="6432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/>
                <a:ea typeface="標楷體" pitchFamily="65" charset="-120"/>
                <a:cs typeface="+mn-cs"/>
              </a:rPr>
              <a:t>別讓忙碌讓您忽略了親子關係！</a:t>
            </a:r>
          </a:p>
        </p:txBody>
      </p:sp>
    </p:spTree>
    <p:extLst>
      <p:ext uri="{BB962C8B-B14F-4D97-AF65-F5344CB8AC3E}">
        <p14:creationId xmlns:p14="http://schemas.microsoft.com/office/powerpoint/2010/main" val="60688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仁愛國小生命教育齊步走簡報">
  <a:themeElements>
    <a:clrScheme name="252TGp_season_light_v2 2">
      <a:dk1>
        <a:srgbClr val="000000"/>
      </a:dk1>
      <a:lt1>
        <a:srgbClr val="FFFFFF"/>
      </a:lt1>
      <a:dk2>
        <a:srgbClr val="124458"/>
      </a:dk2>
      <a:lt2>
        <a:srgbClr val="C0C0C0"/>
      </a:lt2>
      <a:accent1>
        <a:srgbClr val="98C13D"/>
      </a:accent1>
      <a:accent2>
        <a:srgbClr val="40BAD2"/>
      </a:accent2>
      <a:accent3>
        <a:srgbClr val="FFFFFF"/>
      </a:accent3>
      <a:accent4>
        <a:srgbClr val="000000"/>
      </a:accent4>
      <a:accent5>
        <a:srgbClr val="CADDAF"/>
      </a:accent5>
      <a:accent6>
        <a:srgbClr val="39A8BE"/>
      </a:accent6>
      <a:hlink>
        <a:srgbClr val="715EE6"/>
      </a:hlink>
      <a:folHlink>
        <a:srgbClr val="238DD5"/>
      </a:folHlink>
    </a:clrScheme>
    <a:fontScheme name="252TGp_season_light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52TGp_season_light_v2 1">
        <a:dk1>
          <a:srgbClr val="000066"/>
        </a:dk1>
        <a:lt1>
          <a:srgbClr val="FFFFFF"/>
        </a:lt1>
        <a:dk2>
          <a:srgbClr val="2A7F86"/>
        </a:dk2>
        <a:lt2>
          <a:srgbClr val="DDDDDD"/>
        </a:lt2>
        <a:accent1>
          <a:srgbClr val="CCCC00"/>
        </a:accent1>
        <a:accent2>
          <a:srgbClr val="CC9900"/>
        </a:accent2>
        <a:accent3>
          <a:srgbClr val="FFFFFF"/>
        </a:accent3>
        <a:accent4>
          <a:srgbClr val="000056"/>
        </a:accent4>
        <a:accent5>
          <a:srgbClr val="E2E2AA"/>
        </a:accent5>
        <a:accent6>
          <a:srgbClr val="B98A00"/>
        </a:accent6>
        <a:hlink>
          <a:srgbClr val="009FCE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2TGp_season_light_v2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2TGp_season_light_v2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98C13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9AF36"/>
        </a:accent6>
        <a:hlink>
          <a:srgbClr val="3333CC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仁愛國小生命教育齊步走簡報">
  <a:themeElements>
    <a:clrScheme name="252TGp_season_light_v2 2">
      <a:dk1>
        <a:srgbClr val="000000"/>
      </a:dk1>
      <a:lt1>
        <a:srgbClr val="FFFFFF"/>
      </a:lt1>
      <a:dk2>
        <a:srgbClr val="124458"/>
      </a:dk2>
      <a:lt2>
        <a:srgbClr val="C0C0C0"/>
      </a:lt2>
      <a:accent1>
        <a:srgbClr val="98C13D"/>
      </a:accent1>
      <a:accent2>
        <a:srgbClr val="40BAD2"/>
      </a:accent2>
      <a:accent3>
        <a:srgbClr val="FFFFFF"/>
      </a:accent3>
      <a:accent4>
        <a:srgbClr val="000000"/>
      </a:accent4>
      <a:accent5>
        <a:srgbClr val="CADDAF"/>
      </a:accent5>
      <a:accent6>
        <a:srgbClr val="39A8BE"/>
      </a:accent6>
      <a:hlink>
        <a:srgbClr val="715EE6"/>
      </a:hlink>
      <a:folHlink>
        <a:srgbClr val="238DD5"/>
      </a:folHlink>
    </a:clrScheme>
    <a:fontScheme name="252TGp_season_light_v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52TGp_season_light_v2 1">
        <a:dk1>
          <a:srgbClr val="000066"/>
        </a:dk1>
        <a:lt1>
          <a:srgbClr val="FFFFFF"/>
        </a:lt1>
        <a:dk2>
          <a:srgbClr val="2A7F86"/>
        </a:dk2>
        <a:lt2>
          <a:srgbClr val="DDDDDD"/>
        </a:lt2>
        <a:accent1>
          <a:srgbClr val="CCCC00"/>
        </a:accent1>
        <a:accent2>
          <a:srgbClr val="CC9900"/>
        </a:accent2>
        <a:accent3>
          <a:srgbClr val="FFFFFF"/>
        </a:accent3>
        <a:accent4>
          <a:srgbClr val="000056"/>
        </a:accent4>
        <a:accent5>
          <a:srgbClr val="E2E2AA"/>
        </a:accent5>
        <a:accent6>
          <a:srgbClr val="B98A00"/>
        </a:accent6>
        <a:hlink>
          <a:srgbClr val="009FCE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2TGp_season_light_v2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98C13D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2TGp_season_light_v2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98C13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9AF36"/>
        </a:accent6>
        <a:hlink>
          <a:srgbClr val="3333CC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252TGp_season_light_v2 2">
    <a:dk1>
      <a:srgbClr val="000000"/>
    </a:dk1>
    <a:lt1>
      <a:srgbClr val="FFFFFF"/>
    </a:lt1>
    <a:dk2>
      <a:srgbClr val="124458"/>
    </a:dk2>
    <a:lt2>
      <a:srgbClr val="C0C0C0"/>
    </a:lt2>
    <a:accent1>
      <a:srgbClr val="98C13D"/>
    </a:accent1>
    <a:accent2>
      <a:srgbClr val="40BAD2"/>
    </a:accent2>
    <a:accent3>
      <a:srgbClr val="FFFFFF"/>
    </a:accent3>
    <a:accent4>
      <a:srgbClr val="000000"/>
    </a:accent4>
    <a:accent5>
      <a:srgbClr val="CADDAF"/>
    </a:accent5>
    <a:accent6>
      <a:srgbClr val="39A8BE"/>
    </a:accent6>
    <a:hlink>
      <a:srgbClr val="715EE6"/>
    </a:hlink>
    <a:folHlink>
      <a:srgbClr val="238DD5"/>
    </a:folHlink>
  </a:clrScheme>
</a:themeOverride>
</file>

<file path=ppt/theme/themeOverride2.xml><?xml version="1.0" encoding="utf-8"?>
<a:themeOverride xmlns:a="http://schemas.openxmlformats.org/drawingml/2006/main">
  <a:clrScheme name="252TGp_season_light_v2 2">
    <a:dk1>
      <a:srgbClr val="000000"/>
    </a:dk1>
    <a:lt1>
      <a:srgbClr val="FFFFFF"/>
    </a:lt1>
    <a:dk2>
      <a:srgbClr val="124458"/>
    </a:dk2>
    <a:lt2>
      <a:srgbClr val="C0C0C0"/>
    </a:lt2>
    <a:accent1>
      <a:srgbClr val="98C13D"/>
    </a:accent1>
    <a:accent2>
      <a:srgbClr val="40BAD2"/>
    </a:accent2>
    <a:accent3>
      <a:srgbClr val="FFFFFF"/>
    </a:accent3>
    <a:accent4>
      <a:srgbClr val="000000"/>
    </a:accent4>
    <a:accent5>
      <a:srgbClr val="CADDAF"/>
    </a:accent5>
    <a:accent6>
      <a:srgbClr val="39A8BE"/>
    </a:accent6>
    <a:hlink>
      <a:srgbClr val="715EE6"/>
    </a:hlink>
    <a:folHlink>
      <a:srgbClr val="238DD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323</Words>
  <Application>Microsoft Office PowerPoint</Application>
  <PresentationFormat>寬螢幕</PresentationFormat>
  <Paragraphs>27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微軟正黑體</vt:lpstr>
      <vt:lpstr>新細明體</vt:lpstr>
      <vt:lpstr>標楷體</vt:lpstr>
      <vt:lpstr>Arial</vt:lpstr>
      <vt:lpstr>Times New Roman</vt:lpstr>
      <vt:lpstr>Verdana</vt:lpstr>
      <vt:lpstr>Wingdings</vt:lpstr>
      <vt:lpstr>1_仁愛國小生命教育齊步走簡報</vt:lpstr>
      <vt:lpstr>3_仁愛國小生命教育齊步走簡報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2021-02-26T06:03:36Z</dcterms:created>
  <dcterms:modified xsi:type="dcterms:W3CDTF">2021-02-26T06:20:34Z</dcterms:modified>
</cp:coreProperties>
</file>