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  <p:sldId id="259" r:id="rId6"/>
    <p:sldId id="265" r:id="rId7"/>
    <p:sldId id="260" r:id="rId8"/>
    <p:sldId id="267" r:id="rId9"/>
    <p:sldId id="264" r:id="rId10"/>
    <p:sldId id="266" r:id="rId11"/>
    <p:sldId id="268" r:id="rId12"/>
    <p:sldId id="269" r:id="rId13"/>
    <p:sldId id="270" r:id="rId14"/>
    <p:sldId id="271" r:id="rId15"/>
    <p:sldId id="261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6B028-28EA-46E6-A254-CD1EE13F06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687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9939C-DDC8-4BD5-82F3-CD3579AB057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92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15491-BAE4-4803-83B7-538D57059A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464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BCA48-EA50-4C0E-A57C-43323E475C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908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46D0F-9226-4065-BAC7-A8B6D19E884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917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C57B2-EE33-4FEB-8853-4649E096A6B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608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B8C31-FF6B-4C63-9B82-2D183904822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12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33527-56A2-4A38-86F4-EB7FA9E6C7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786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F1959-F525-428E-BA85-F1CC82475E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562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DE174-B7DA-45CE-A0FA-0338281428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593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AC2F6-D41E-4FB2-BEE5-3485FDFC04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839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fld id="{C11666B1-F1FA-4185-A02F-D9C2DCA0465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3567;&#21338;&#22763;&#20449;&#31665;&#31684;&#20363;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&#26360;&#39321;&#23478;&#24237;&#38321;&#35712;&#35336;&#20998;&#34920;(9&#26376;).doc" TargetMode="External"/><Relationship Id="rId4" Type="http://schemas.openxmlformats.org/officeDocument/2006/relationships/hyperlink" Target="&#26360;&#31665;&#24033;&#36852;&#35519;&#26597;&#34920;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WordArt 16"/>
          <p:cNvSpPr>
            <a:spLocks noChangeArrowheads="1" noChangeShapeType="1" noTextEdit="1"/>
          </p:cNvSpPr>
          <p:nvPr/>
        </p:nvSpPr>
        <p:spPr bwMode="auto">
          <a:xfrm>
            <a:off x="571472" y="2000240"/>
            <a:ext cx="6000792" cy="1643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20000"/>
              </a:avLst>
            </a:prstTxWarp>
          </a:bodyPr>
          <a:lstStyle/>
          <a:p>
            <a:pPr algn="ctr"/>
            <a:r>
              <a:rPr lang="zh-TW" altLang="en-US" sz="3600" b="1" kern="10" dirty="0">
                <a:solidFill>
                  <a:srgbClr val="993366"/>
                </a:solidFill>
                <a:latin typeface="華康徽宗宮體W5(P)" pitchFamily="66" charset="-120"/>
                <a:ea typeface="華康徽宗宮體W5(P)" pitchFamily="66" charset="-120"/>
              </a:rPr>
              <a:t>圖書長講習</a:t>
            </a:r>
          </a:p>
        </p:txBody>
      </p:sp>
      <p:sp>
        <p:nvSpPr>
          <p:cNvPr id="8209" name="WordArt 17"/>
          <p:cNvSpPr>
            <a:spLocks noChangeArrowheads="1" noChangeShapeType="1" noTextEdit="1"/>
          </p:cNvSpPr>
          <p:nvPr/>
        </p:nvSpPr>
        <p:spPr bwMode="auto">
          <a:xfrm>
            <a:off x="357158" y="571480"/>
            <a:ext cx="5802329" cy="7858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999"/>
              </a:avLst>
            </a:prstTxWarp>
          </a:bodyPr>
          <a:lstStyle/>
          <a:p>
            <a:pPr algn="ctr"/>
            <a:r>
              <a:rPr lang="zh-TW" altLang="en-US" sz="3600" b="1" kern="10" dirty="0">
                <a:solidFill>
                  <a:srgbClr val="993366"/>
                </a:solidFill>
                <a:latin typeface="華康徽宗宮體W5(P)" pitchFamily="66" charset="-120"/>
                <a:ea typeface="華康徽宗宮體W5(P)" pitchFamily="66" charset="-120"/>
              </a:rPr>
              <a:t>光復國小圖書館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286612" y="0"/>
            <a:ext cx="1857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 smtClean="0">
                <a:solidFill>
                  <a:srgbClr val="811409"/>
                </a:solidFill>
                <a:latin typeface="Broadway" pitchFamily="82" charset="0"/>
                <a:ea typeface="新細明體" pitchFamily="18" charset="-120"/>
                <a:sym typeface="Wingdings 2" pitchFamily="18" charset="2"/>
              </a:rPr>
              <a:t>2015.09.15</a:t>
            </a:r>
            <a:endParaRPr lang="zh-TW" altLang="en-US" sz="2000" b="1" i="1" dirty="0">
              <a:solidFill>
                <a:srgbClr val="008000"/>
              </a:solidFill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539750" y="549275"/>
            <a:ext cx="6624638" cy="2016125"/>
            <a:chOff x="539750" y="549275"/>
            <a:chExt cx="6624638" cy="2016125"/>
          </a:xfrm>
        </p:grpSpPr>
        <p:pic>
          <p:nvPicPr>
            <p:cNvPr id="12296" name="Picture 8" descr="thumbnai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549275"/>
              <a:ext cx="1944688" cy="2016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7" name="AutoShape 9"/>
            <p:cNvSpPr>
              <a:spLocks noChangeArrowheads="1"/>
            </p:cNvSpPr>
            <p:nvPr/>
          </p:nvSpPr>
          <p:spPr bwMode="auto">
            <a:xfrm>
              <a:off x="2771775" y="549275"/>
              <a:ext cx="4392613" cy="1582738"/>
            </a:xfrm>
            <a:prstGeom prst="cloudCallout">
              <a:avLst>
                <a:gd name="adj1" fmla="val -64023"/>
                <a:gd name="adj2" fmla="val 14894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TW" altLang="zh-TW">
                <a:ea typeface="新細明體" pitchFamily="18" charset="-12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3779838" y="1196975"/>
              <a:ext cx="2519362" cy="410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TW" altLang="en-US" sz="3600" dirty="0">
                  <a:solidFill>
                    <a:schemeClr val="accent2"/>
                  </a:solidFill>
                  <a:latin typeface="華康古印體" pitchFamily="65" charset="-120"/>
                  <a:ea typeface="文鼎古印體" pitchFamily="49" charset="-120"/>
                </a:rPr>
                <a:t>主題書展</a:t>
              </a:r>
            </a:p>
          </p:txBody>
        </p:sp>
      </p:grp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11188" y="2636838"/>
            <a:ext cx="7848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0" lang="zh-TW" altLang="en-US" sz="4000" dirty="0">
                <a:latin typeface="標楷體" pitchFamily="65" charset="-120"/>
                <a:ea typeface="文鼎古印體" pitchFamily="49" charset="-120"/>
              </a:rPr>
              <a:t>（二）配合書展，</a:t>
            </a:r>
            <a:r>
              <a:rPr kumimoji="0" lang="zh-TW" altLang="en-US" sz="4000" dirty="0" smtClean="0">
                <a:latin typeface="標楷體" pitchFamily="65" charset="-120"/>
                <a:ea typeface="文鼎古印體" pitchFamily="49" charset="-120"/>
              </a:rPr>
              <a:t>圖</a:t>
            </a:r>
            <a:r>
              <a:rPr lang="zh-TW" altLang="en-US" sz="4000" dirty="0" smtClean="0">
                <a:latin typeface="標楷體" pitchFamily="65" charset="-120"/>
                <a:ea typeface="文鼎古印體" pitchFamily="49" charset="-120"/>
              </a:rPr>
              <a:t>書館會印製～  </a:t>
            </a:r>
            <a:endParaRPr lang="en-US" altLang="zh-TW" sz="4000" dirty="0" smtClean="0">
              <a:latin typeface="標楷體" pitchFamily="65" charset="-120"/>
              <a:ea typeface="文鼎古印體" pitchFamily="49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文鼎古印體" pitchFamily="49" charset="-120"/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文鼎古印體" pitchFamily="49" charset="-120"/>
              </a:rPr>
              <a:t>     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文鼎古印體" pitchFamily="49" charset="-120"/>
                <a:hlinkClick r:id="rId3" action="ppaction://hlinkfile"/>
              </a:rPr>
              <a:t>小博士信箱有獎徵答</a:t>
            </a:r>
            <a:r>
              <a:rPr lang="zh-TW" altLang="en-US" sz="4000" dirty="0" smtClean="0">
                <a:latin typeface="標楷體" pitchFamily="65" charset="-120"/>
                <a:ea typeface="文鼎古印體" pitchFamily="49" charset="-120"/>
              </a:rPr>
              <a:t>，小朋</a:t>
            </a:r>
          </a:p>
          <a:p>
            <a:pPr algn="just">
              <a:lnSpc>
                <a:spcPct val="120000"/>
              </a:lnSpc>
            </a:pPr>
            <a:r>
              <a:rPr lang="zh-TW" altLang="en-US" sz="4000" dirty="0" smtClean="0">
                <a:latin typeface="標楷體" pitchFamily="65" charset="-120"/>
                <a:ea typeface="文鼎古印體" pitchFamily="49" charset="-120"/>
              </a:rPr>
              <a:t>      </a:t>
            </a: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友可</a:t>
            </a: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文鼎古印體" pitchFamily="49" charset="-120"/>
              </a:rPr>
              <a:t>自由填寫</a:t>
            </a: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，圖書館會擇</a:t>
            </a:r>
          </a:p>
          <a:p>
            <a:pPr algn="just">
              <a:lnSpc>
                <a:spcPct val="120000"/>
              </a:lnSpc>
            </a:pP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      優進行抽獎。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7254875" y="322249"/>
            <a:ext cx="1889125" cy="1249363"/>
            <a:chOff x="6877050" y="476250"/>
            <a:chExt cx="1889125" cy="1249363"/>
          </a:xfrm>
        </p:grpSpPr>
        <p:pic>
          <p:nvPicPr>
            <p:cNvPr id="11" name="Picture 4" descr="198068468_x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692150"/>
              <a:ext cx="1363663" cy="103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877050" y="476250"/>
              <a:ext cx="1889125" cy="2333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閱讀光復</a:t>
              </a:r>
              <a:r>
                <a:rPr lang="en-US" altLang="zh-TW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.</a:t>
              </a:r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光彩奪目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9281" y="1714488"/>
            <a:ext cx="3744719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群組 1"/>
          <p:cNvGrpSpPr/>
          <p:nvPr/>
        </p:nvGrpSpPr>
        <p:grpSpPr>
          <a:xfrm>
            <a:off x="357158" y="49209"/>
            <a:ext cx="8035951" cy="2016125"/>
            <a:chOff x="539750" y="549275"/>
            <a:chExt cx="8035951" cy="2016125"/>
          </a:xfrm>
        </p:grpSpPr>
        <p:pic>
          <p:nvPicPr>
            <p:cNvPr id="3" name="Picture 8" descr="thumbnai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549275"/>
              <a:ext cx="1944688" cy="2016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utoShape 9"/>
            <p:cNvSpPr>
              <a:spLocks noChangeArrowheads="1"/>
            </p:cNvSpPr>
            <p:nvPr/>
          </p:nvSpPr>
          <p:spPr bwMode="auto">
            <a:xfrm>
              <a:off x="4183088" y="714356"/>
              <a:ext cx="4392613" cy="1582738"/>
            </a:xfrm>
            <a:prstGeom prst="cloudCallout">
              <a:avLst>
                <a:gd name="adj1" fmla="val -92439"/>
                <a:gd name="adj2" fmla="val -17202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TW" altLang="zh-TW">
                <a:ea typeface="新細明體" pitchFamily="18" charset="-120"/>
              </a:endParaRP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4683154" y="1285860"/>
              <a:ext cx="342902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TW" altLang="en-US" sz="3600" dirty="0" smtClean="0">
                  <a:solidFill>
                    <a:schemeClr val="accent2"/>
                  </a:solidFill>
                  <a:latin typeface="華康古印體" pitchFamily="65" charset="-120"/>
                  <a:ea typeface="文鼎古印體" pitchFamily="49" charset="-120"/>
                </a:rPr>
                <a:t>圖書長工作重點</a:t>
              </a:r>
              <a:endParaRPr lang="zh-TW" altLang="en-US" sz="3600" dirty="0">
                <a:solidFill>
                  <a:schemeClr val="accent2"/>
                </a:solidFill>
                <a:latin typeface="華康古印體" pitchFamily="65" charset="-120"/>
                <a:ea typeface="文鼎古印體" pitchFamily="49" charset="-120"/>
              </a:endParaRP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0" y="2289562"/>
            <a:ext cx="9144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3000" b="1" dirty="0" smtClean="0"/>
              <a:t>協助各班圖書証管理（申請）</a:t>
            </a:r>
            <a:endParaRPr lang="zh-TW" altLang="en-US" sz="30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3000" b="1" dirty="0" smtClean="0"/>
              <a:t>宣導小博士信箱投稿</a:t>
            </a:r>
            <a:endParaRPr lang="zh-TW" altLang="en-US" sz="30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3000" b="1" dirty="0" smtClean="0"/>
              <a:t>協助書香小學、碩、博士認証</a:t>
            </a:r>
            <a:endParaRPr lang="zh-TW" altLang="en-US" sz="30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3000" b="1" dirty="0" smtClean="0"/>
              <a:t>閱讀課上課秩序管理、閱讀課閱讀品質檢核表填寫</a:t>
            </a:r>
            <a:endParaRPr lang="zh-TW" altLang="en-US" sz="30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3000" b="1" dirty="0" smtClean="0">
                <a:hlinkClick r:id="rId4" action="ppaction://hlinkfile"/>
              </a:rPr>
              <a:t>協助巡迴書箱清點驗收、晨光共讀宣導</a:t>
            </a:r>
            <a:endParaRPr lang="zh-TW" altLang="en-US" sz="30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3000" b="1" dirty="0" smtClean="0">
                <a:hlinkClick r:id="rId5" action="ppaction://hlinkfile"/>
              </a:rPr>
              <a:t>協助各班書香家庭「閱讀計分表之登錄」</a:t>
            </a:r>
            <a:r>
              <a:rPr lang="zh-TW" altLang="en-US" sz="3000" b="1" dirty="0" smtClean="0"/>
              <a:t>。</a:t>
            </a:r>
            <a:endParaRPr lang="zh-TW" altLang="en-US" sz="3000" dirty="0" smtClean="0"/>
          </a:p>
          <a:p>
            <a:pPr>
              <a:lnSpc>
                <a:spcPct val="150000"/>
              </a:lnSpc>
            </a:pPr>
            <a:endParaRPr lang="zh-TW" altLang="en-US" sz="3000" dirty="0"/>
          </a:p>
        </p:txBody>
      </p:sp>
      <p:grpSp>
        <p:nvGrpSpPr>
          <p:cNvPr id="7" name="群組 6"/>
          <p:cNvGrpSpPr/>
          <p:nvPr/>
        </p:nvGrpSpPr>
        <p:grpSpPr>
          <a:xfrm>
            <a:off x="7143768" y="5537223"/>
            <a:ext cx="1889125" cy="1249363"/>
            <a:chOff x="6877050" y="476250"/>
            <a:chExt cx="1889125" cy="1249363"/>
          </a:xfrm>
        </p:grpSpPr>
        <p:pic>
          <p:nvPicPr>
            <p:cNvPr id="8" name="Picture 4" descr="198068468_x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692150"/>
              <a:ext cx="1363663" cy="103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877050" y="476250"/>
              <a:ext cx="1889125" cy="2333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閱讀光復</a:t>
              </a:r>
              <a:r>
                <a:rPr lang="en-US" altLang="zh-TW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.</a:t>
              </a:r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光彩奪目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光復閱讀護照封面_頁面_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6249" y="-17457"/>
            <a:ext cx="4857752" cy="6875458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0" y="214290"/>
            <a:ext cx="4392613" cy="6643710"/>
            <a:chOff x="539750" y="-4078310"/>
            <a:chExt cx="4392613" cy="6643710"/>
          </a:xfrm>
        </p:grpSpPr>
        <p:pic>
          <p:nvPicPr>
            <p:cNvPr id="4" name="Picture 8" descr="thumbnai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549275"/>
              <a:ext cx="1944688" cy="2016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539750" y="-4078310"/>
              <a:ext cx="4392613" cy="1582738"/>
            </a:xfrm>
            <a:prstGeom prst="cloudCallout">
              <a:avLst>
                <a:gd name="adj1" fmla="val -16772"/>
                <a:gd name="adj2" fmla="val 241402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TW" altLang="zh-TW">
                <a:ea typeface="新細明體" pitchFamily="18" charset="-120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396974" y="-3578244"/>
              <a:ext cx="2519362" cy="410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TW" altLang="en-US" sz="3600" dirty="0" smtClean="0">
                  <a:solidFill>
                    <a:schemeClr val="accent2"/>
                  </a:solidFill>
                  <a:latin typeface="華康古印體" pitchFamily="65" charset="-120"/>
                  <a:ea typeface="文鼎古印體" pitchFamily="49" charset="-120"/>
                </a:rPr>
                <a:t>閱讀護照</a:t>
              </a:r>
              <a:endParaRPr lang="zh-TW" altLang="en-US" sz="3600" dirty="0">
                <a:solidFill>
                  <a:schemeClr val="accent2"/>
                </a:solidFill>
                <a:latin typeface="華康古印體" pitchFamily="65" charset="-120"/>
                <a:ea typeface="文鼎古印體" pitchFamily="49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0" y="0"/>
            <a:ext cx="6746894" cy="2016125"/>
            <a:chOff x="539750" y="549275"/>
            <a:chExt cx="6746894" cy="2016125"/>
          </a:xfrm>
        </p:grpSpPr>
        <p:pic>
          <p:nvPicPr>
            <p:cNvPr id="3" name="Picture 8" descr="thumbnai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549275"/>
              <a:ext cx="1944688" cy="2016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utoShape 9"/>
            <p:cNvSpPr>
              <a:spLocks noChangeArrowheads="1"/>
            </p:cNvSpPr>
            <p:nvPr/>
          </p:nvSpPr>
          <p:spPr bwMode="auto">
            <a:xfrm>
              <a:off x="2771775" y="549275"/>
              <a:ext cx="4392613" cy="1582738"/>
            </a:xfrm>
            <a:prstGeom prst="cloudCallout">
              <a:avLst>
                <a:gd name="adj1" fmla="val -64023"/>
                <a:gd name="adj2" fmla="val 14894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TW" altLang="zh-TW">
                <a:ea typeface="新細明體" pitchFamily="18" charset="-120"/>
              </a:endParaRP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3071802" y="1142984"/>
              <a:ext cx="421484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TW" altLang="en-US" sz="3600" dirty="0" smtClean="0">
                  <a:solidFill>
                    <a:schemeClr val="accent2"/>
                  </a:solidFill>
                  <a:latin typeface="華康古印體" pitchFamily="65" charset="-120"/>
                  <a:ea typeface="文鼎古印體" pitchFamily="49" charset="-120"/>
                </a:rPr>
                <a:t>中文閱讀獎勵辦法</a:t>
              </a:r>
              <a:endParaRPr lang="zh-TW" altLang="en-US" sz="3600" dirty="0">
                <a:solidFill>
                  <a:schemeClr val="accent2"/>
                </a:solidFill>
                <a:latin typeface="華康古印體" pitchFamily="65" charset="-120"/>
                <a:ea typeface="文鼎古印體" pitchFamily="49" charset="-120"/>
              </a:endParaRPr>
            </a:p>
          </p:txBody>
        </p:sp>
      </p:grpSp>
      <p:pic>
        <p:nvPicPr>
          <p:cNvPr id="6" name="圖片 5" descr="光復閱讀護照封面_頁面_2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14514" y="1749583"/>
            <a:ext cx="6929486" cy="5108417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7112031" y="142852"/>
            <a:ext cx="1889125" cy="1249363"/>
            <a:chOff x="6877050" y="476250"/>
            <a:chExt cx="1889125" cy="1249363"/>
          </a:xfrm>
        </p:grpSpPr>
        <p:pic>
          <p:nvPicPr>
            <p:cNvPr id="11" name="Picture 4" descr="198068468_x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692150"/>
              <a:ext cx="1363663" cy="103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877050" y="476250"/>
              <a:ext cx="1889125" cy="2333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閱讀光復</a:t>
              </a:r>
              <a:r>
                <a:rPr lang="en-US" altLang="zh-TW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.</a:t>
              </a:r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光彩奪目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0" y="0"/>
            <a:ext cx="6746894" cy="2016125"/>
            <a:chOff x="539750" y="549275"/>
            <a:chExt cx="6746894" cy="2016125"/>
          </a:xfrm>
        </p:grpSpPr>
        <p:pic>
          <p:nvPicPr>
            <p:cNvPr id="3" name="Picture 8" descr="thumbnai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549275"/>
              <a:ext cx="1944688" cy="2016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utoShape 9"/>
            <p:cNvSpPr>
              <a:spLocks noChangeArrowheads="1"/>
            </p:cNvSpPr>
            <p:nvPr/>
          </p:nvSpPr>
          <p:spPr bwMode="auto">
            <a:xfrm>
              <a:off x="2771775" y="549275"/>
              <a:ext cx="4392613" cy="1582738"/>
            </a:xfrm>
            <a:prstGeom prst="cloudCallout">
              <a:avLst>
                <a:gd name="adj1" fmla="val -64023"/>
                <a:gd name="adj2" fmla="val 14894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TW" altLang="zh-TW">
                <a:ea typeface="新細明體" pitchFamily="18" charset="-120"/>
              </a:endParaRP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3071802" y="1142984"/>
              <a:ext cx="421484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TW" altLang="en-US" sz="3600" dirty="0" smtClean="0">
                  <a:solidFill>
                    <a:schemeClr val="accent2"/>
                  </a:solidFill>
                  <a:latin typeface="華康古印體" pitchFamily="65" charset="-120"/>
                  <a:ea typeface="文鼎古印體" pitchFamily="49" charset="-120"/>
                </a:rPr>
                <a:t>英文閱讀獎勵辦法</a:t>
              </a:r>
              <a:endParaRPr lang="zh-TW" altLang="en-US" sz="3600" dirty="0">
                <a:solidFill>
                  <a:schemeClr val="accent2"/>
                </a:solidFill>
                <a:latin typeface="華康古印體" pitchFamily="65" charset="-120"/>
                <a:ea typeface="文鼎古印體" pitchFamily="49" charset="-120"/>
              </a:endParaRPr>
            </a:p>
          </p:txBody>
        </p:sp>
      </p:grpSp>
      <p:pic>
        <p:nvPicPr>
          <p:cNvPr id="6" name="圖片 5" descr="光復閱讀護照封面_頁面_3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149193" y="1643050"/>
            <a:ext cx="7074564" cy="521495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7112031" y="179373"/>
            <a:ext cx="1889125" cy="1249363"/>
            <a:chOff x="6877050" y="476250"/>
            <a:chExt cx="1889125" cy="1249363"/>
          </a:xfrm>
        </p:grpSpPr>
        <p:pic>
          <p:nvPicPr>
            <p:cNvPr id="8" name="Picture 4" descr="198068468_x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692150"/>
              <a:ext cx="1363663" cy="103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877050" y="476250"/>
              <a:ext cx="1889125" cy="2333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閱讀光復</a:t>
              </a:r>
              <a:r>
                <a:rPr lang="en-US" altLang="zh-TW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.</a:t>
              </a:r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光彩奪目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7254875" y="322249"/>
            <a:ext cx="1889125" cy="1249363"/>
            <a:chOff x="6877050" y="476250"/>
            <a:chExt cx="1889125" cy="1249363"/>
          </a:xfrm>
        </p:grpSpPr>
        <p:pic>
          <p:nvPicPr>
            <p:cNvPr id="7172" name="Picture 4" descr="198068468_x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692150"/>
              <a:ext cx="1363663" cy="103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877050" y="476250"/>
              <a:ext cx="1889125" cy="2333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閱讀光復</a:t>
              </a:r>
              <a:r>
                <a:rPr lang="en-US" altLang="zh-TW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.</a:t>
              </a:r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光彩奪目</a:t>
              </a:r>
            </a:p>
          </p:txBody>
        </p:sp>
      </p:grp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5256213" cy="15033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kern="10" dirty="0">
                <a:solidFill>
                  <a:srgbClr val="800080"/>
                </a:solidFill>
                <a:latin typeface="華康海報體W9" pitchFamily="81" charset="-120"/>
                <a:ea typeface="華康海報體W9" pitchFamily="81" charset="-120"/>
              </a:rPr>
              <a:t>講習結束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071802" y="392906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  <a:latin typeface="Comic Sans MS" pitchFamily="66" charset="0"/>
              </a:rPr>
              <a:t>Bye</a:t>
            </a:r>
            <a:r>
              <a:rPr lang="zh-TW" alt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zh-TW" sz="3600" dirty="0" smtClean="0">
                <a:solidFill>
                  <a:srgbClr val="C00000"/>
                </a:solidFill>
                <a:latin typeface="Comic Sans MS" pitchFamily="66" charset="0"/>
              </a:rPr>
              <a:t>Bye~</a:t>
            </a:r>
            <a:r>
              <a:rPr lang="zh-TW" altLang="en-US" sz="3600" dirty="0" smtClean="0">
                <a:solidFill>
                  <a:srgbClr val="C00000"/>
                </a:solidFill>
                <a:latin typeface="Comic Sans MS" pitchFamily="66" charset="0"/>
              </a:rPr>
              <a:t>☆</a:t>
            </a:r>
            <a:endParaRPr lang="zh-TW" alt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9446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555875" y="765175"/>
            <a:ext cx="4392613" cy="1439863"/>
          </a:xfrm>
          <a:prstGeom prst="cloudCallout">
            <a:avLst>
              <a:gd name="adj1" fmla="val -59940"/>
              <a:gd name="adj2" fmla="val -18579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>
              <a:ea typeface="新細明體" pitchFamily="18" charset="-12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987675" y="1268413"/>
            <a:ext cx="3529013" cy="39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zh-TW" altLang="en-US" sz="3200" dirty="0">
                <a:solidFill>
                  <a:srgbClr val="000099"/>
                </a:solidFill>
                <a:ea typeface="文鼎古印體" pitchFamily="49" charset="-120"/>
              </a:rPr>
              <a:t>圖書館的開放時間</a:t>
            </a:r>
            <a:endParaRPr lang="zh-TW" altLang="en-US" sz="3200" dirty="0">
              <a:ea typeface="文鼎古印體" pitchFamily="49" charset="-12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071538" y="2714620"/>
            <a:ext cx="6696075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400" dirty="0" smtClean="0">
                <a:solidFill>
                  <a:srgbClr val="C00000"/>
                </a:solidFill>
                <a:latin typeface="+mj-ea"/>
                <a:ea typeface="+mj-ea"/>
              </a:rPr>
              <a:t>上午</a:t>
            </a:r>
            <a:r>
              <a:rPr lang="en-US" altLang="zh-TW" sz="5400" dirty="0" smtClean="0">
                <a:solidFill>
                  <a:srgbClr val="C00000"/>
                </a:solidFill>
                <a:latin typeface="+mj-ea"/>
                <a:ea typeface="+mj-ea"/>
              </a:rPr>
              <a:t>08:30—12:00</a:t>
            </a:r>
          </a:p>
          <a:p>
            <a:pPr algn="ctr">
              <a:spcBef>
                <a:spcPct val="50000"/>
              </a:spcBef>
            </a:pPr>
            <a:r>
              <a:rPr lang="zh-TW" altLang="en-US" sz="5400" dirty="0" smtClean="0">
                <a:solidFill>
                  <a:srgbClr val="C00000"/>
                </a:solidFill>
                <a:latin typeface="+mj-ea"/>
                <a:ea typeface="+mj-ea"/>
              </a:rPr>
              <a:t>下午</a:t>
            </a:r>
            <a:r>
              <a:rPr lang="en-US" altLang="zh-TW" sz="5400" dirty="0" smtClean="0">
                <a:solidFill>
                  <a:srgbClr val="C00000"/>
                </a:solidFill>
                <a:latin typeface="+mj-ea"/>
                <a:ea typeface="+mj-ea"/>
              </a:rPr>
              <a:t>01:30—04:00</a:t>
            </a:r>
            <a:endParaRPr lang="en-US" altLang="zh-TW" sz="54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7254875" y="322249"/>
            <a:ext cx="1889125" cy="1249363"/>
            <a:chOff x="6877050" y="476250"/>
            <a:chExt cx="1889125" cy="1249363"/>
          </a:xfrm>
        </p:grpSpPr>
        <p:pic>
          <p:nvPicPr>
            <p:cNvPr id="11" name="Picture 4" descr="198068468_x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692150"/>
              <a:ext cx="1363663" cy="103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877050" y="476250"/>
              <a:ext cx="1889125" cy="2333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閱讀光復</a:t>
              </a:r>
              <a:r>
                <a:rPr lang="en-US" altLang="zh-TW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.</a:t>
              </a:r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光彩奪目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/>
      <p:bldP spid="30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19446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413000" y="549275"/>
            <a:ext cx="4392613" cy="1943100"/>
          </a:xfrm>
          <a:prstGeom prst="cloudCallout">
            <a:avLst>
              <a:gd name="adj1" fmla="val -61745"/>
              <a:gd name="adj2" fmla="val -16995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>
              <a:ea typeface="新細明體" pitchFamily="18" charset="-12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00338" y="1268413"/>
            <a:ext cx="3889375" cy="43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zh-TW" altLang="en-US" sz="3600" dirty="0">
                <a:solidFill>
                  <a:srgbClr val="000099"/>
                </a:solidFill>
                <a:ea typeface="文鼎古印體" pitchFamily="49" charset="-120"/>
              </a:rPr>
              <a:t>進入圖書館的禮貌</a:t>
            </a:r>
            <a:endParaRPr lang="zh-TW" altLang="en-US" sz="3600" dirty="0">
              <a:ea typeface="文鼎古印體" pitchFamily="49" charset="-12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39750" y="2997200"/>
            <a:ext cx="8137525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TW" altLang="en-US" sz="4000" dirty="0">
                <a:solidFill>
                  <a:srgbClr val="C00000"/>
                </a:solidFill>
                <a:latin typeface="標楷體" pitchFamily="65" charset="-120"/>
                <a:ea typeface="文鼎古印體" pitchFamily="49" charset="-120"/>
              </a:rPr>
              <a:t>（一）進入圖書館請輕聲慢步，</a:t>
            </a:r>
          </a:p>
          <a:p>
            <a:pPr>
              <a:lnSpc>
                <a:spcPct val="135000"/>
              </a:lnSpc>
            </a:pPr>
            <a:r>
              <a:rPr lang="zh-TW" altLang="en-US" sz="4000" dirty="0">
                <a:solidFill>
                  <a:srgbClr val="C00000"/>
                </a:solidFill>
                <a:latin typeface="標楷體" pitchFamily="65" charset="-120"/>
                <a:ea typeface="文鼎古印體" pitchFamily="49" charset="-120"/>
              </a:rPr>
              <a:t>      不要在圖書館內奔跑嬉戲，</a:t>
            </a:r>
          </a:p>
          <a:p>
            <a:pPr>
              <a:lnSpc>
                <a:spcPct val="135000"/>
              </a:lnSpc>
            </a:pPr>
            <a:r>
              <a:rPr lang="zh-TW" altLang="en-US" sz="4000" dirty="0">
                <a:solidFill>
                  <a:srgbClr val="C00000"/>
                </a:solidFill>
                <a:latin typeface="標楷體" pitchFamily="65" charset="-120"/>
                <a:ea typeface="文鼎古印體" pitchFamily="49" charset="-120"/>
              </a:rPr>
              <a:t>      以免影響到專心閱讀的人。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7254875" y="322249"/>
            <a:ext cx="1889125" cy="1249363"/>
            <a:chOff x="6877050" y="476250"/>
            <a:chExt cx="1889125" cy="1249363"/>
          </a:xfrm>
        </p:grpSpPr>
        <p:pic>
          <p:nvPicPr>
            <p:cNvPr id="11" name="Picture 4" descr="198068468_x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692150"/>
              <a:ext cx="1363663" cy="103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877050" y="476250"/>
              <a:ext cx="1889125" cy="2333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閱讀光復</a:t>
              </a:r>
              <a:r>
                <a:rPr lang="en-US" altLang="zh-TW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.</a:t>
              </a:r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光彩奪目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/>
      <p:bldP spid="4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19446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2413000" y="549275"/>
            <a:ext cx="4392613" cy="1871663"/>
          </a:xfrm>
          <a:prstGeom prst="cloudCallout">
            <a:avLst>
              <a:gd name="adj1" fmla="val -61745"/>
              <a:gd name="adj2" fmla="val -15731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>
              <a:ea typeface="新細明體" pitchFamily="18" charset="-12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700338" y="1268413"/>
            <a:ext cx="3889375" cy="43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zh-TW" altLang="en-US" sz="3600" dirty="0">
                <a:solidFill>
                  <a:srgbClr val="000099"/>
                </a:solidFill>
                <a:ea typeface="文鼎古印體" pitchFamily="49" charset="-120"/>
              </a:rPr>
              <a:t>進入圖書館的禮貌</a:t>
            </a:r>
            <a:endParaRPr lang="zh-TW" altLang="en-US" sz="3600" dirty="0">
              <a:ea typeface="文鼎古印體" pitchFamily="49" charset="-12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68313" y="2565400"/>
            <a:ext cx="8064500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（二）</a:t>
            </a:r>
            <a:r>
              <a:rPr lang="zh-TW" altLang="en-US" sz="4000" dirty="0">
                <a:solidFill>
                  <a:srgbClr val="7030A0"/>
                </a:solidFill>
                <a:latin typeface="標楷體" pitchFamily="65" charset="-120"/>
                <a:ea typeface="文鼎古印體" pitchFamily="49" charset="-120"/>
              </a:rPr>
              <a:t>借</a:t>
            </a: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、</a:t>
            </a:r>
            <a:r>
              <a:rPr lang="zh-TW" altLang="en-US" sz="4000" dirty="0">
                <a:solidFill>
                  <a:srgbClr val="7030A0"/>
                </a:solidFill>
                <a:latin typeface="標楷體" pitchFamily="65" charset="-120"/>
                <a:ea typeface="文鼎古印體" pitchFamily="49" charset="-120"/>
              </a:rPr>
              <a:t>還書時要排隊</a:t>
            </a: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      </a:t>
            </a:r>
            <a:r>
              <a:rPr lang="zh-TW" altLang="en-US" sz="4000" dirty="0">
                <a:solidFill>
                  <a:srgbClr val="660066"/>
                </a:solidFill>
                <a:latin typeface="標楷體" pitchFamily="65" charset="-120"/>
                <a:ea typeface="文鼎古印體" pitchFamily="49" charset="-120"/>
              </a:rPr>
              <a:t>記得向圖書館阿姨說謝謝。</a:t>
            </a:r>
          </a:p>
          <a:p>
            <a:pPr>
              <a:lnSpc>
                <a:spcPct val="120000"/>
              </a:lnSpc>
            </a:pP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（三）保持圖書館的整潔，</a:t>
            </a:r>
          </a:p>
          <a:p>
            <a:pPr>
              <a:lnSpc>
                <a:spcPct val="120000"/>
              </a:lnSpc>
            </a:pP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      不要亂丟紙屑，</a:t>
            </a:r>
          </a:p>
          <a:p>
            <a:pPr>
              <a:lnSpc>
                <a:spcPct val="120000"/>
              </a:lnSpc>
            </a:pP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      也不要在圖書館內吃東西。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7254875" y="322249"/>
            <a:ext cx="1889125" cy="1249363"/>
            <a:chOff x="6877050" y="476250"/>
            <a:chExt cx="1889125" cy="1249363"/>
          </a:xfrm>
        </p:grpSpPr>
        <p:pic>
          <p:nvPicPr>
            <p:cNvPr id="11" name="Picture 4" descr="198068468_x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692150"/>
              <a:ext cx="1363663" cy="103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877050" y="476250"/>
              <a:ext cx="1889125" cy="2333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閱讀光復</a:t>
              </a:r>
              <a:r>
                <a:rPr lang="en-US" altLang="zh-TW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.</a:t>
              </a:r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光彩奪目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/>
      <p:bldP spid="92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1938"/>
            <a:ext cx="19446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555875" y="333375"/>
            <a:ext cx="4537075" cy="2159000"/>
          </a:xfrm>
          <a:prstGeom prst="cloudCallout">
            <a:avLst>
              <a:gd name="adj1" fmla="val -63574"/>
              <a:gd name="adj2" fmla="val -2426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>
              <a:ea typeface="新細明體" pitchFamily="18" charset="-12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771775" y="981075"/>
            <a:ext cx="4032250" cy="106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TW" altLang="en-US" sz="3600" dirty="0">
                <a:solidFill>
                  <a:schemeClr val="accent2"/>
                </a:solidFill>
                <a:ea typeface="文鼎古印體" pitchFamily="49" charset="-120"/>
              </a:rPr>
              <a:t>在圖書館看書的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TW" altLang="en-US" sz="3600" dirty="0">
                <a:solidFill>
                  <a:schemeClr val="accent2"/>
                </a:solidFill>
                <a:ea typeface="文鼎古印體" pitchFamily="49" charset="-120"/>
              </a:rPr>
              <a:t>注意事項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042988" y="2708275"/>
            <a:ext cx="7704137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TW" sz="4000" dirty="0">
                <a:solidFill>
                  <a:srgbClr val="7030A0"/>
                </a:solidFill>
                <a:latin typeface="標楷體" pitchFamily="65" charset="-120"/>
                <a:ea typeface="文鼎古印體" pitchFamily="49" charset="-120"/>
              </a:rPr>
              <a:t>(</a:t>
            </a:r>
            <a:r>
              <a:rPr lang="zh-TW" altLang="en-US" sz="4000" dirty="0">
                <a:solidFill>
                  <a:srgbClr val="7030A0"/>
                </a:solidFill>
                <a:latin typeface="標楷體" pitchFamily="65" charset="-120"/>
                <a:ea typeface="文鼎古印體" pitchFamily="49" charset="-120"/>
              </a:rPr>
              <a:t>一</a:t>
            </a:r>
            <a:r>
              <a:rPr lang="en-US" altLang="zh-TW" sz="4000" dirty="0">
                <a:solidFill>
                  <a:srgbClr val="7030A0"/>
                </a:solidFill>
                <a:latin typeface="標楷體" pitchFamily="65" charset="-120"/>
                <a:ea typeface="文鼎古印體" pitchFamily="49" charset="-120"/>
              </a:rPr>
              <a:t>)</a:t>
            </a:r>
            <a:r>
              <a:rPr lang="zh-TW" altLang="en-US" sz="4000" dirty="0">
                <a:solidFill>
                  <a:srgbClr val="7030A0"/>
                </a:solidFill>
                <a:latin typeface="標楷體" pitchFamily="65" charset="-120"/>
                <a:ea typeface="文鼎古印體" pitchFamily="49" charset="-120"/>
              </a:rPr>
              <a:t>取書時要使用書插，看完後</a:t>
            </a:r>
          </a:p>
          <a:p>
            <a:pPr>
              <a:lnSpc>
                <a:spcPct val="135000"/>
              </a:lnSpc>
            </a:pPr>
            <a:r>
              <a:rPr lang="zh-TW" altLang="en-US" sz="4000" dirty="0">
                <a:solidFill>
                  <a:srgbClr val="7030A0"/>
                </a:solidFill>
                <a:latin typeface="標楷體" pitchFamily="65" charset="-120"/>
                <a:ea typeface="文鼎古印體" pitchFamily="49" charset="-120"/>
              </a:rPr>
              <a:t>    要將書籍放回原位。</a:t>
            </a:r>
          </a:p>
          <a:p>
            <a:pPr>
              <a:lnSpc>
                <a:spcPct val="135000"/>
              </a:lnSpc>
            </a:pPr>
            <a:r>
              <a:rPr lang="en-US" altLang="zh-TW" sz="4000" dirty="0">
                <a:latin typeface="標楷體" pitchFamily="65" charset="-120"/>
                <a:ea typeface="文鼎古印體" pitchFamily="49" charset="-120"/>
              </a:rPr>
              <a:t>(</a:t>
            </a: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二</a:t>
            </a:r>
            <a:r>
              <a:rPr lang="en-US" altLang="zh-TW" sz="4000" dirty="0">
                <a:latin typeface="標楷體" pitchFamily="65" charset="-120"/>
                <a:ea typeface="文鼎古印體" pitchFamily="49" charset="-120"/>
              </a:rPr>
              <a:t>)</a:t>
            </a: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要愛護書籍，不撕毀、</a:t>
            </a:r>
          </a:p>
          <a:p>
            <a:pPr>
              <a:lnSpc>
                <a:spcPct val="135000"/>
              </a:lnSpc>
            </a:pP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    不亂畫、不折書角不折頁。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7254875" y="322249"/>
            <a:ext cx="1889125" cy="1249363"/>
            <a:chOff x="6877050" y="476250"/>
            <a:chExt cx="1889125" cy="1249363"/>
          </a:xfrm>
        </p:grpSpPr>
        <p:pic>
          <p:nvPicPr>
            <p:cNvPr id="11" name="Picture 4" descr="198068468_x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692150"/>
              <a:ext cx="1363663" cy="103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877050" y="476250"/>
              <a:ext cx="1889125" cy="2333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閱讀光復</a:t>
              </a:r>
              <a:r>
                <a:rPr lang="en-US" altLang="zh-TW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.</a:t>
              </a:r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光彩奪目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/>
      <p:bldP spid="5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7838"/>
            <a:ext cx="19446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2771775" y="549275"/>
            <a:ext cx="4248150" cy="2159000"/>
          </a:xfrm>
          <a:prstGeom prst="cloudCallout">
            <a:avLst>
              <a:gd name="adj1" fmla="val -64500"/>
              <a:gd name="adj2" fmla="val -2426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>
              <a:ea typeface="新細明體" pitchFamily="18" charset="-12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987675" y="1196975"/>
            <a:ext cx="4032250" cy="106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TW" altLang="en-US" sz="3600" dirty="0">
                <a:solidFill>
                  <a:schemeClr val="accent2"/>
                </a:solidFill>
                <a:ea typeface="文鼎古印體" pitchFamily="49" charset="-120"/>
              </a:rPr>
              <a:t>在圖書館看書的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TW" altLang="en-US" sz="3600" dirty="0">
                <a:solidFill>
                  <a:schemeClr val="accent2"/>
                </a:solidFill>
                <a:ea typeface="文鼎古印體" pitchFamily="49" charset="-120"/>
              </a:rPr>
              <a:t>注意事項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042988" y="2924175"/>
            <a:ext cx="7704137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>
                <a:solidFill>
                  <a:srgbClr val="660066"/>
                </a:solidFill>
                <a:latin typeface="標楷體" pitchFamily="65" charset="-120"/>
                <a:ea typeface="文鼎古印體" pitchFamily="49" charset="-120"/>
              </a:rPr>
              <a:t>(</a:t>
            </a:r>
            <a:r>
              <a:rPr lang="zh-TW" altLang="en-US" sz="4000" dirty="0">
                <a:solidFill>
                  <a:srgbClr val="660066"/>
                </a:solidFill>
                <a:latin typeface="標楷體" pitchFamily="65" charset="-120"/>
                <a:ea typeface="文鼎古印體" pitchFamily="49" charset="-120"/>
              </a:rPr>
              <a:t>三</a:t>
            </a:r>
            <a:r>
              <a:rPr lang="en-US" altLang="zh-TW" sz="4000" dirty="0">
                <a:solidFill>
                  <a:srgbClr val="660066"/>
                </a:solidFill>
                <a:latin typeface="標楷體" pitchFamily="65" charset="-120"/>
                <a:ea typeface="文鼎古印體" pitchFamily="49" charset="-120"/>
              </a:rPr>
              <a:t>)</a:t>
            </a: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文鼎古印體" pitchFamily="49" charset="-120"/>
              </a:rPr>
              <a:t>主題書展區</a:t>
            </a:r>
            <a:r>
              <a:rPr lang="zh-TW" altLang="en-US" sz="4000" dirty="0">
                <a:solidFill>
                  <a:srgbClr val="660066"/>
                </a:solidFill>
                <a:latin typeface="標楷體" pitchFamily="65" charset="-120"/>
                <a:ea typeface="文鼎古印體" pitchFamily="49" charset="-120"/>
              </a:rPr>
              <a:t>以及</a:t>
            </a: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文鼎古印體" pitchFamily="49" charset="-120"/>
              </a:rPr>
              <a:t>共讀書區</a:t>
            </a:r>
            <a:r>
              <a:rPr lang="zh-TW" altLang="en-US" sz="4000" dirty="0">
                <a:solidFill>
                  <a:srgbClr val="660066"/>
                </a:solidFill>
                <a:latin typeface="標楷體" pitchFamily="65" charset="-120"/>
                <a:ea typeface="文鼎古印體" pitchFamily="49" charset="-120"/>
              </a:rPr>
              <a:t>的</a:t>
            </a:r>
          </a:p>
          <a:p>
            <a:pPr>
              <a:lnSpc>
                <a:spcPct val="150000"/>
              </a:lnSpc>
            </a:pPr>
            <a:r>
              <a:rPr lang="zh-TW" altLang="en-US" sz="4000" dirty="0">
                <a:solidFill>
                  <a:srgbClr val="660066"/>
                </a:solidFill>
                <a:latin typeface="標楷體" pitchFamily="65" charset="-120"/>
                <a:ea typeface="文鼎古印體" pitchFamily="49" charset="-120"/>
              </a:rPr>
              <a:t>    書籍</a:t>
            </a: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文鼎古印體" pitchFamily="49" charset="-120"/>
              </a:rPr>
              <a:t>不外借</a:t>
            </a:r>
            <a:r>
              <a:rPr lang="zh-TW" altLang="en-US" sz="4000" dirty="0">
                <a:solidFill>
                  <a:srgbClr val="660066"/>
                </a:solidFill>
                <a:latin typeface="標楷體" pitchFamily="65" charset="-120"/>
                <a:ea typeface="文鼎古印體" pitchFamily="49" charset="-120"/>
              </a:rPr>
              <a:t>，僅提供圖書館</a:t>
            </a:r>
          </a:p>
          <a:p>
            <a:pPr>
              <a:lnSpc>
                <a:spcPct val="150000"/>
              </a:lnSpc>
            </a:pPr>
            <a:r>
              <a:rPr lang="zh-TW" altLang="en-US" sz="4000" dirty="0">
                <a:solidFill>
                  <a:srgbClr val="660066"/>
                </a:solidFill>
                <a:latin typeface="標楷體" pitchFamily="65" charset="-120"/>
                <a:ea typeface="文鼎古印體" pitchFamily="49" charset="-120"/>
              </a:rPr>
              <a:t>    內閱讀使用。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7254875" y="322249"/>
            <a:ext cx="1889125" cy="1249363"/>
            <a:chOff x="6877050" y="476250"/>
            <a:chExt cx="1889125" cy="1249363"/>
          </a:xfrm>
        </p:grpSpPr>
        <p:pic>
          <p:nvPicPr>
            <p:cNvPr id="11" name="Picture 4" descr="198068468_x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692150"/>
              <a:ext cx="1363663" cy="103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877050" y="476250"/>
              <a:ext cx="1889125" cy="2333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閱讀光復</a:t>
              </a:r>
              <a:r>
                <a:rPr lang="en-US" altLang="zh-TW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.</a:t>
              </a:r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光彩奪目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4" grpId="0"/>
      <p:bldP spid="112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9446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555875" y="333375"/>
            <a:ext cx="4392613" cy="1943100"/>
          </a:xfrm>
          <a:prstGeom prst="cloudCallout">
            <a:avLst>
              <a:gd name="adj1" fmla="val -64023"/>
              <a:gd name="adj2" fmla="val 2861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>
              <a:ea typeface="新細明體" pitchFamily="18" charset="-12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492500" y="836613"/>
            <a:ext cx="25193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3600" dirty="0" smtClean="0">
                <a:solidFill>
                  <a:schemeClr val="accent2"/>
                </a:solidFill>
                <a:ea typeface="文鼎古印體" pitchFamily="49" charset="-120"/>
              </a:rPr>
              <a:t>借、還</a:t>
            </a:r>
            <a:r>
              <a:rPr lang="zh-TW" altLang="en-US" sz="3600" dirty="0">
                <a:solidFill>
                  <a:schemeClr val="accent2"/>
                </a:solidFill>
                <a:ea typeface="文鼎古印體" pitchFamily="49" charset="-120"/>
              </a:rPr>
              <a:t>書的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3600" dirty="0">
                <a:solidFill>
                  <a:schemeClr val="accent2"/>
                </a:solidFill>
                <a:ea typeface="文鼎古印體" pitchFamily="49" charset="-120"/>
              </a:rPr>
              <a:t>注意事項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0" y="2420938"/>
            <a:ext cx="91440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（一）</a:t>
            </a: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文鼎古印體" pitchFamily="49" charset="-120"/>
              </a:rPr>
              <a:t>借書</a:t>
            </a: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請攜帶本人借書證，每人最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      多借</a:t>
            </a:r>
            <a:r>
              <a:rPr lang="en-US" altLang="zh-TW" sz="4000" dirty="0">
                <a:solidFill>
                  <a:srgbClr val="D60093"/>
                </a:solidFill>
                <a:latin typeface="標楷體" pitchFamily="65" charset="-120"/>
                <a:ea typeface="文鼎古印體" pitchFamily="49" charset="-120"/>
              </a:rPr>
              <a:t>3</a:t>
            </a: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冊，借期</a:t>
            </a:r>
            <a:r>
              <a:rPr lang="en-US" altLang="zh-TW" sz="4000" dirty="0">
                <a:solidFill>
                  <a:srgbClr val="D60093"/>
                </a:solidFill>
                <a:latin typeface="標楷體" pitchFamily="65" charset="-120"/>
                <a:ea typeface="文鼎古印體" pitchFamily="49" charset="-120"/>
              </a:rPr>
              <a:t>7</a:t>
            </a: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天，請在</a:t>
            </a:r>
            <a:r>
              <a:rPr lang="zh-TW" altLang="en-US" sz="4000" dirty="0">
                <a:solidFill>
                  <a:srgbClr val="D60093"/>
                </a:solidFill>
                <a:latin typeface="標楷體" pitchFamily="65" charset="-120"/>
                <a:ea typeface="文鼎古印體" pitchFamily="49" charset="-120"/>
              </a:rPr>
              <a:t>期限內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TW" altLang="en-US" sz="4000" dirty="0">
                <a:solidFill>
                  <a:srgbClr val="D60093"/>
                </a:solidFill>
                <a:latin typeface="標楷體" pitchFamily="65" charset="-120"/>
                <a:ea typeface="文鼎古印體" pitchFamily="49" charset="-120"/>
              </a:rPr>
              <a:t>      還書</a:t>
            </a: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。</a:t>
            </a:r>
          </a:p>
          <a:p>
            <a:r>
              <a:rPr lang="zh-TW" altLang="en-US" sz="4000" b="1" dirty="0">
                <a:latin typeface="標楷體" pitchFamily="65" charset="-120"/>
                <a:ea typeface="文鼎古印體" pitchFamily="49" charset="-120"/>
              </a:rPr>
              <a:t>（二）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文鼎古印體" pitchFamily="49" charset="-120"/>
              </a:rPr>
              <a:t>還書</a:t>
            </a: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請當面交給圖書館阿姨，若</a:t>
            </a:r>
          </a:p>
          <a:p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      阿姨不在，再將書放入門口還書</a:t>
            </a:r>
          </a:p>
          <a:p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      箱。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7254875" y="322249"/>
            <a:ext cx="1889125" cy="1249363"/>
            <a:chOff x="6877050" y="476250"/>
            <a:chExt cx="1889125" cy="1249363"/>
          </a:xfrm>
        </p:grpSpPr>
        <p:pic>
          <p:nvPicPr>
            <p:cNvPr id="11" name="Picture 4" descr="198068468_x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692150"/>
              <a:ext cx="1363663" cy="103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877050" y="476250"/>
              <a:ext cx="1889125" cy="2333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閱讀光復</a:t>
              </a:r>
              <a:r>
                <a:rPr lang="en-US" altLang="zh-TW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.</a:t>
              </a:r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光彩奪目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/>
      <p:bldP spid="6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194468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2700338" y="333375"/>
            <a:ext cx="4392612" cy="1943100"/>
          </a:xfrm>
          <a:prstGeom prst="cloudCallout">
            <a:avLst>
              <a:gd name="adj1" fmla="val -64023"/>
              <a:gd name="adj2" fmla="val 2861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>
              <a:ea typeface="新細明體" pitchFamily="18" charset="-12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636963" y="836613"/>
            <a:ext cx="2519362" cy="96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3600" dirty="0">
                <a:solidFill>
                  <a:schemeClr val="accent2"/>
                </a:solidFill>
                <a:ea typeface="文鼎古印體" pitchFamily="49" charset="-120"/>
              </a:rPr>
              <a:t>借、還書的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3600" dirty="0">
                <a:solidFill>
                  <a:schemeClr val="accent2"/>
                </a:solidFill>
                <a:ea typeface="文鼎古印體" pitchFamily="49" charset="-120"/>
              </a:rPr>
              <a:t>注意事項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9750" y="2559050"/>
            <a:ext cx="820896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（三）請在</a:t>
            </a:r>
            <a:r>
              <a:rPr lang="zh-TW" altLang="en-US" sz="4000" dirty="0">
                <a:solidFill>
                  <a:srgbClr val="D60093"/>
                </a:solidFill>
                <a:latin typeface="標楷體" pitchFamily="65" charset="-120"/>
                <a:ea typeface="文鼎古印體" pitchFamily="49" charset="-120"/>
              </a:rPr>
              <a:t>期限內還書</a:t>
            </a: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，</a:t>
            </a:r>
            <a:r>
              <a:rPr lang="zh-TW" altLang="en-US" sz="4000" dirty="0">
                <a:solidFill>
                  <a:srgbClr val="D60093"/>
                </a:solidFill>
                <a:latin typeface="標楷體" pitchFamily="65" charset="-120"/>
                <a:ea typeface="文鼎古印體" pitchFamily="49" charset="-120"/>
              </a:rPr>
              <a:t>若逾期未</a:t>
            </a:r>
          </a:p>
          <a:p>
            <a:r>
              <a:rPr lang="zh-TW" altLang="en-US" sz="4000" dirty="0">
                <a:solidFill>
                  <a:srgbClr val="D60093"/>
                </a:solidFill>
                <a:latin typeface="標楷體" pitchFamily="65" charset="-120"/>
                <a:ea typeface="文鼎古印體" pitchFamily="49" charset="-120"/>
              </a:rPr>
              <a:t>      歸還，則無法再借書</a:t>
            </a: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。</a:t>
            </a:r>
          </a:p>
          <a:p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（四）若書本</a:t>
            </a:r>
            <a:r>
              <a:rPr lang="zh-TW" altLang="en-US" sz="4000" dirty="0">
                <a:solidFill>
                  <a:srgbClr val="D60093"/>
                </a:solidFill>
                <a:latin typeface="標楷體" pitchFamily="65" charset="-120"/>
                <a:ea typeface="文鼎古印體" pitchFamily="49" charset="-120"/>
              </a:rPr>
              <a:t>遺失或嚴重破損</a:t>
            </a: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，請</a:t>
            </a:r>
          </a:p>
          <a:p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      自行</a:t>
            </a:r>
            <a:r>
              <a:rPr lang="zh-TW" altLang="en-US" sz="4000" dirty="0">
                <a:solidFill>
                  <a:srgbClr val="D60093"/>
                </a:solidFill>
                <a:latin typeface="標楷體" pitchFamily="65" charset="-120"/>
                <a:ea typeface="文鼎古印體" pitchFamily="49" charset="-120"/>
              </a:rPr>
              <a:t>購買相同圖書賠償</a:t>
            </a:r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，若</a:t>
            </a:r>
          </a:p>
          <a:p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      買不到相同圖書，則改買等</a:t>
            </a:r>
          </a:p>
          <a:p>
            <a:r>
              <a:rPr lang="zh-TW" altLang="en-US" sz="4000" dirty="0">
                <a:latin typeface="標楷體" pitchFamily="65" charset="-120"/>
                <a:ea typeface="文鼎古印體" pitchFamily="49" charset="-120"/>
              </a:rPr>
              <a:t>      值圖書賠償。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7254875" y="322249"/>
            <a:ext cx="1889125" cy="1249363"/>
            <a:chOff x="6877050" y="476250"/>
            <a:chExt cx="1889125" cy="1249363"/>
          </a:xfrm>
        </p:grpSpPr>
        <p:pic>
          <p:nvPicPr>
            <p:cNvPr id="11" name="Picture 4" descr="198068468_x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692150"/>
              <a:ext cx="1363663" cy="103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877050" y="476250"/>
              <a:ext cx="1889125" cy="2333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閱讀光復</a:t>
              </a:r>
              <a:r>
                <a:rPr lang="en-US" altLang="zh-TW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.</a:t>
              </a:r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光彩奪目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/>
      <p:bldP spid="133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9446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555875" y="333375"/>
            <a:ext cx="4392613" cy="1582738"/>
          </a:xfrm>
          <a:prstGeom prst="cloudCallout">
            <a:avLst>
              <a:gd name="adj1" fmla="val -64023"/>
              <a:gd name="adj2" fmla="val 14894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>
              <a:ea typeface="新細明體" pitchFamily="18" charset="-12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63938" y="981075"/>
            <a:ext cx="2519362" cy="40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3600" dirty="0">
                <a:solidFill>
                  <a:schemeClr val="accent2"/>
                </a:solidFill>
                <a:ea typeface="文鼎古印體" pitchFamily="49" charset="-120"/>
              </a:rPr>
              <a:t>主題書展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27088" y="2420938"/>
            <a:ext cx="73437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000" dirty="0">
                <a:latin typeface="華康古印體" pitchFamily="65" charset="-120"/>
                <a:ea typeface="文鼎古印體" pitchFamily="49" charset="-120"/>
              </a:rPr>
              <a:t>（一）主題書展</a:t>
            </a:r>
            <a:r>
              <a:rPr lang="zh-TW" altLang="en-US" sz="4000" dirty="0" smtClean="0">
                <a:latin typeface="華康古印體" pitchFamily="65" charset="-120"/>
                <a:ea typeface="文鼎古印體" pitchFamily="49" charset="-120"/>
              </a:rPr>
              <a:t>區每個月展出不 </a:t>
            </a:r>
            <a:endParaRPr lang="en-US" altLang="zh-TW" sz="4000" dirty="0" smtClean="0">
              <a:latin typeface="華康古印體" pitchFamily="65" charset="-120"/>
              <a:ea typeface="文鼎古印體" pitchFamily="49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000" dirty="0">
                <a:latin typeface="華康古印體" pitchFamily="65" charset="-120"/>
                <a:ea typeface="文鼎古印體" pitchFamily="49" charset="-120"/>
              </a:rPr>
              <a:t> </a:t>
            </a:r>
            <a:r>
              <a:rPr lang="zh-TW" altLang="en-US" sz="4000" dirty="0" smtClean="0">
                <a:latin typeface="華康古印體" pitchFamily="65" charset="-120"/>
                <a:ea typeface="文鼎古印體" pitchFamily="49" charset="-120"/>
              </a:rPr>
              <a:t>     同主題之書籍，展出期間</a:t>
            </a:r>
            <a:endParaRPr lang="en-US" altLang="zh-TW" sz="4000" dirty="0" smtClean="0">
              <a:latin typeface="華康古印體" pitchFamily="65" charset="-120"/>
              <a:ea typeface="文鼎古印體" pitchFamily="49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000" dirty="0" smtClean="0">
                <a:latin typeface="華康古印體" pitchFamily="65" charset="-120"/>
                <a:ea typeface="文鼎古印體" pitchFamily="49" charset="-120"/>
              </a:rPr>
              <a:t>      歡迎</a:t>
            </a:r>
            <a:r>
              <a:rPr lang="zh-TW" altLang="en-US" sz="4000" dirty="0">
                <a:latin typeface="華康古印體" pitchFamily="65" charset="-120"/>
                <a:ea typeface="文鼎古印體" pitchFamily="49" charset="-120"/>
              </a:rPr>
              <a:t>各班上</a:t>
            </a:r>
            <a:r>
              <a:rPr lang="zh-TW" altLang="en-US" sz="4000" dirty="0" smtClean="0">
                <a:latin typeface="華康古印體" pitchFamily="65" charset="-120"/>
                <a:ea typeface="文鼎古印體" pitchFamily="49" charset="-120"/>
              </a:rPr>
              <a:t>閱讀課時踴躍</a:t>
            </a:r>
            <a:endParaRPr lang="en-US" altLang="zh-TW" sz="4000" dirty="0" smtClean="0">
              <a:latin typeface="華康古印體" pitchFamily="65" charset="-120"/>
              <a:ea typeface="文鼎古印體" pitchFamily="49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000" dirty="0">
                <a:latin typeface="華康古印體" pitchFamily="65" charset="-120"/>
                <a:ea typeface="文鼎古印體" pitchFamily="49" charset="-120"/>
              </a:rPr>
              <a:t> </a:t>
            </a:r>
            <a:r>
              <a:rPr lang="zh-TW" altLang="en-US" sz="4000" dirty="0" smtClean="0">
                <a:latin typeface="華康古印體" pitchFamily="65" charset="-120"/>
                <a:ea typeface="文鼎古印體" pitchFamily="49" charset="-120"/>
              </a:rPr>
              <a:t>     閱讀</a:t>
            </a:r>
            <a:r>
              <a:rPr lang="zh-TW" altLang="en-US" sz="4000" dirty="0">
                <a:latin typeface="華康古印體" pitchFamily="65" charset="-120"/>
                <a:ea typeface="文鼎古印體" pitchFamily="49" charset="-120"/>
              </a:rPr>
              <a:t>主題書展</a:t>
            </a:r>
            <a:r>
              <a:rPr lang="zh-TW" altLang="en-US" sz="4000" dirty="0" smtClean="0">
                <a:latin typeface="華康古印體" pitchFamily="65" charset="-120"/>
                <a:ea typeface="文鼎古印體" pitchFamily="49" charset="-120"/>
              </a:rPr>
              <a:t>區之</a:t>
            </a:r>
            <a:r>
              <a:rPr lang="zh-TW" altLang="en-US" sz="4000" dirty="0">
                <a:latin typeface="華康古印體" pitchFamily="65" charset="-120"/>
                <a:ea typeface="文鼎古印體" pitchFamily="49" charset="-120"/>
              </a:rPr>
              <a:t>書籍。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7254875" y="322249"/>
            <a:ext cx="1889125" cy="1249363"/>
            <a:chOff x="6877050" y="476250"/>
            <a:chExt cx="1889125" cy="1249363"/>
          </a:xfrm>
        </p:grpSpPr>
        <p:pic>
          <p:nvPicPr>
            <p:cNvPr id="11" name="Picture 4" descr="198068468_x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692150"/>
              <a:ext cx="1363663" cy="103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877050" y="476250"/>
              <a:ext cx="1889125" cy="2333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閱讀光復</a:t>
              </a:r>
              <a:r>
                <a:rPr lang="en-US" altLang="zh-TW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.</a:t>
              </a:r>
              <a:r>
                <a:rPr lang="zh-TW" alt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華康古印體" pitchFamily="65" charset="-120"/>
                  <a:ea typeface="華康古印體" pitchFamily="65" charset="-120"/>
                </a:rPr>
                <a:t>光彩奪目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0" grpId="0"/>
      <p:bldP spid="10251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497</Words>
  <Application>Microsoft Office PowerPoint</Application>
  <PresentationFormat>如螢幕大小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7" baseType="lpstr">
      <vt:lpstr>文鼎古印體</vt:lpstr>
      <vt:lpstr>華康古印體</vt:lpstr>
      <vt:lpstr>華康海報體W9</vt:lpstr>
      <vt:lpstr>華康徽宗宮體W5(P)</vt:lpstr>
      <vt:lpstr>新細明體</vt:lpstr>
      <vt:lpstr>標楷體</vt:lpstr>
      <vt:lpstr>Arial</vt:lpstr>
      <vt:lpstr>Broadway</vt:lpstr>
      <vt:lpstr>Comic Sans MS</vt:lpstr>
      <vt:lpstr>Wingdings</vt:lpstr>
      <vt:lpstr>Wingdings 2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Peppa</dc:creator>
  <cp:lastModifiedBy>user</cp:lastModifiedBy>
  <cp:revision>19</cp:revision>
  <dcterms:created xsi:type="dcterms:W3CDTF">2012-10-03T00:43:22Z</dcterms:created>
  <dcterms:modified xsi:type="dcterms:W3CDTF">2016-09-13T04:17:10Z</dcterms:modified>
</cp:coreProperties>
</file>