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85" r:id="rId8"/>
    <p:sldId id="286" r:id="rId9"/>
    <p:sldId id="277" r:id="rId10"/>
    <p:sldId id="279" r:id="rId11"/>
    <p:sldId id="282" r:id="rId12"/>
    <p:sldId id="283" r:id="rId13"/>
    <p:sldId id="280"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1A1AD-E839-449E-BD75-D7DA052C1097}" type="doc">
      <dgm:prSet loTypeId="urn:microsoft.com/office/officeart/2005/8/layout/hList7#1" loCatId="list" qsTypeId="urn:microsoft.com/office/officeart/2005/8/quickstyle/simple1" qsCatId="simple" csTypeId="urn:microsoft.com/office/officeart/2005/8/colors/colorful1#1" csCatId="colorful" phldr="1"/>
      <dgm:spPr/>
    </dgm:pt>
    <dgm:pt modelId="{1871F923-88F4-42D3-B194-A544FFB1272C}">
      <dgm:prSet phldrT="[文字]"/>
      <dgm:spPr/>
      <dgm:t>
        <a:bodyPr/>
        <a:lstStyle/>
        <a:p>
          <a:r>
            <a:rPr lang="zh-TW" altLang="en-US" dirty="0">
              <a:latin typeface="微軟正黑體" panose="020B0604030504040204" pitchFamily="34" charset="-120"/>
              <a:ea typeface="微軟正黑體" panose="020B0604030504040204" pitchFamily="34" charset="-120"/>
            </a:rPr>
            <a:t>晨讀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十分鐘</a:t>
          </a:r>
        </a:p>
      </dgm:t>
    </dgm:pt>
    <dgm:pt modelId="{9618C1B9-F10A-4132-8423-CB6B404FBD8C}" type="parTrans" cxnId="{A96CCACA-771E-453E-AF93-F03C679E7359}">
      <dgm:prSet/>
      <dgm:spPr/>
      <dgm:t>
        <a:bodyPr/>
        <a:lstStyle/>
        <a:p>
          <a:endParaRPr lang="zh-TW" altLang="en-US"/>
        </a:p>
      </dgm:t>
    </dgm:pt>
    <dgm:pt modelId="{807F137C-DA78-429D-BFB0-999618479A83}" type="sibTrans" cxnId="{A96CCACA-771E-453E-AF93-F03C679E7359}">
      <dgm:prSet/>
      <dgm:spPr/>
      <dgm:t>
        <a:bodyPr/>
        <a:lstStyle/>
        <a:p>
          <a:endParaRPr lang="zh-TW" altLang="en-US"/>
        </a:p>
      </dgm:t>
    </dgm:pt>
    <dgm:pt modelId="{8E0BAA21-C706-471C-B654-DAA028F2BF8A}">
      <dgm:prSet phldrT="[文字]"/>
      <dgm:spPr/>
      <dgm:t>
        <a:bodyPr/>
        <a:lstStyle/>
        <a:p>
          <a:r>
            <a:rPr lang="zh-TW" altLang="en-US" dirty="0">
              <a:latin typeface="微軟正黑體" panose="020B0604030504040204" pitchFamily="34" charset="-120"/>
              <a:ea typeface="微軟正黑體" panose="020B0604030504040204" pitchFamily="34" charset="-120"/>
            </a:rPr>
            <a:t>悠遊</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古文</a:t>
          </a:r>
        </a:p>
      </dgm:t>
    </dgm:pt>
    <dgm:pt modelId="{055A9032-F80F-4C23-A5B2-09CAB01B1CEA}" type="parTrans" cxnId="{39F4D56C-7213-4EF4-AA8D-18CB611A0804}">
      <dgm:prSet/>
      <dgm:spPr/>
      <dgm:t>
        <a:bodyPr/>
        <a:lstStyle/>
        <a:p>
          <a:endParaRPr lang="zh-TW" altLang="en-US"/>
        </a:p>
      </dgm:t>
    </dgm:pt>
    <dgm:pt modelId="{DB94CBDE-D3C7-403B-B415-ED6DE5E476C7}" type="sibTrans" cxnId="{39F4D56C-7213-4EF4-AA8D-18CB611A0804}">
      <dgm:prSet/>
      <dgm:spPr/>
      <dgm:t>
        <a:bodyPr/>
        <a:lstStyle/>
        <a:p>
          <a:endParaRPr lang="zh-TW" altLang="en-US"/>
        </a:p>
      </dgm:t>
    </dgm:pt>
    <dgm:pt modelId="{4B46422F-4FC1-4ACE-9052-9C383C4D51C1}">
      <dgm:prSet phldrT="[文字]"/>
      <dgm:spPr/>
      <dgm:t>
        <a:bodyPr/>
        <a:lstStyle/>
        <a:p>
          <a:r>
            <a:rPr lang="zh-TW" altLang="en-US" dirty="0">
              <a:latin typeface="微軟正黑體" panose="020B0604030504040204" pitchFamily="34" charset="-120"/>
              <a:ea typeface="微軟正黑體" panose="020B0604030504040204" pitchFamily="34" charset="-120"/>
            </a:rPr>
            <a:t>賢北</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小作家</a:t>
          </a:r>
        </a:p>
      </dgm:t>
    </dgm:pt>
    <dgm:pt modelId="{288C6358-94CC-44C4-9D45-23EA6AC8186B}" type="parTrans" cxnId="{725235C7-5923-4521-9BD3-344FE4B51AC5}">
      <dgm:prSet/>
      <dgm:spPr/>
      <dgm:t>
        <a:bodyPr/>
        <a:lstStyle/>
        <a:p>
          <a:endParaRPr lang="zh-TW" altLang="en-US"/>
        </a:p>
      </dgm:t>
    </dgm:pt>
    <dgm:pt modelId="{86F9B7E8-028E-4568-974F-99B17DFF45B8}" type="sibTrans" cxnId="{725235C7-5923-4521-9BD3-344FE4B51AC5}">
      <dgm:prSet/>
      <dgm:spPr/>
      <dgm:t>
        <a:bodyPr/>
        <a:lstStyle/>
        <a:p>
          <a:endParaRPr lang="zh-TW" altLang="en-US"/>
        </a:p>
      </dgm:t>
    </dgm:pt>
    <dgm:pt modelId="{4FD43740-750A-42DF-B11E-BCC85D6BA3A6}">
      <dgm:prSet/>
      <dgm:spPr/>
      <dgm:t>
        <a:bodyPr/>
        <a:lstStyle/>
        <a:p>
          <a:r>
            <a:rPr lang="zh-TW" altLang="en-US" dirty="0">
              <a:latin typeface="微軟正黑體" panose="020B0604030504040204" pitchFamily="34" charset="-120"/>
              <a:ea typeface="微軟正黑體" panose="020B0604030504040204" pitchFamily="34" charset="-120"/>
            </a:rPr>
            <a:t>五階段閱讀</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dirty="0">
              <a:latin typeface="微軟正黑體" panose="020B0604030504040204" pitchFamily="34" charset="-120"/>
              <a:ea typeface="微軟正黑體" panose="020B0604030504040204" pitchFamily="34" charset="-120"/>
            </a:rPr>
            <a:t>護照</a:t>
          </a:r>
        </a:p>
      </dgm:t>
    </dgm:pt>
    <dgm:pt modelId="{DE301CCA-34E4-4A83-9EF2-DC49956EC2FA}" type="parTrans" cxnId="{16832FE0-A997-4349-87AF-D0DBE741398F}">
      <dgm:prSet/>
      <dgm:spPr/>
      <dgm:t>
        <a:bodyPr/>
        <a:lstStyle/>
        <a:p>
          <a:endParaRPr lang="zh-TW" altLang="en-US"/>
        </a:p>
      </dgm:t>
    </dgm:pt>
    <dgm:pt modelId="{496D7E0F-429D-4573-801B-E18FDE5D4E1F}" type="sibTrans" cxnId="{16832FE0-A997-4349-87AF-D0DBE741398F}">
      <dgm:prSet/>
      <dgm:spPr/>
      <dgm:t>
        <a:bodyPr/>
        <a:lstStyle/>
        <a:p>
          <a:endParaRPr lang="zh-TW" altLang="en-US"/>
        </a:p>
      </dgm:t>
    </dgm:pt>
    <dgm:pt modelId="{7EA6D03A-9F9C-43C0-AD56-3768179E5395}" type="pres">
      <dgm:prSet presAssocID="{5D11A1AD-E839-449E-BD75-D7DA052C1097}" presName="Name0" presStyleCnt="0">
        <dgm:presLayoutVars>
          <dgm:dir/>
          <dgm:resizeHandles val="exact"/>
        </dgm:presLayoutVars>
      </dgm:prSet>
      <dgm:spPr/>
    </dgm:pt>
    <dgm:pt modelId="{7B7627BB-CC8C-4DAE-AD91-4D1FB405412D}" type="pres">
      <dgm:prSet presAssocID="{5D11A1AD-E839-449E-BD75-D7DA052C1097}" presName="fgShape" presStyleLbl="fgShp" presStyleIdx="0" presStyleCnt="1"/>
      <dgm:spPr/>
    </dgm:pt>
    <dgm:pt modelId="{770088F5-0AD5-4C13-B058-8E3AE01E8430}" type="pres">
      <dgm:prSet presAssocID="{5D11A1AD-E839-449E-BD75-D7DA052C1097}" presName="linComp" presStyleCnt="0"/>
      <dgm:spPr/>
    </dgm:pt>
    <dgm:pt modelId="{38ACD5D4-0CC4-4F45-9853-06C8FFB0F4E8}" type="pres">
      <dgm:prSet presAssocID="{1871F923-88F4-42D3-B194-A544FFB1272C}" presName="compNode" presStyleCnt="0"/>
      <dgm:spPr/>
    </dgm:pt>
    <dgm:pt modelId="{1CFF20E0-1B8D-4667-B7F4-691F9D83A4C7}" type="pres">
      <dgm:prSet presAssocID="{1871F923-88F4-42D3-B194-A544FFB1272C}" presName="bkgdShape" presStyleLbl="node1" presStyleIdx="0" presStyleCnt="4"/>
      <dgm:spPr/>
      <dgm:t>
        <a:bodyPr/>
        <a:lstStyle/>
        <a:p>
          <a:endParaRPr lang="zh-TW" altLang="en-US"/>
        </a:p>
      </dgm:t>
    </dgm:pt>
    <dgm:pt modelId="{84A67BB4-87CC-4B80-BC42-2A05430F7422}" type="pres">
      <dgm:prSet presAssocID="{1871F923-88F4-42D3-B194-A544FFB1272C}" presName="nodeTx" presStyleLbl="node1" presStyleIdx="0" presStyleCnt="4">
        <dgm:presLayoutVars>
          <dgm:bulletEnabled val="1"/>
        </dgm:presLayoutVars>
      </dgm:prSet>
      <dgm:spPr/>
      <dgm:t>
        <a:bodyPr/>
        <a:lstStyle/>
        <a:p>
          <a:endParaRPr lang="zh-TW" altLang="en-US"/>
        </a:p>
      </dgm:t>
    </dgm:pt>
    <dgm:pt modelId="{7149256A-CCD6-4A93-8D89-4DC208C6BF98}" type="pres">
      <dgm:prSet presAssocID="{1871F923-88F4-42D3-B194-A544FFB1272C}" presName="invisiNode" presStyleLbl="node1" presStyleIdx="0" presStyleCnt="4"/>
      <dgm:spPr/>
    </dgm:pt>
    <dgm:pt modelId="{3852CBFC-BB67-4CE7-B453-3EEF7DCA37FB}" type="pres">
      <dgm:prSet presAssocID="{1871F923-88F4-42D3-B194-A544FFB1272C}" presName="imagNode" presStyleLbl="fgImgPlace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EAD72B4C-8B0E-47A0-A34C-E89DB551D547}" type="pres">
      <dgm:prSet presAssocID="{807F137C-DA78-429D-BFB0-999618479A83}" presName="sibTrans" presStyleLbl="sibTrans2D1" presStyleIdx="0" presStyleCnt="0"/>
      <dgm:spPr/>
      <dgm:t>
        <a:bodyPr/>
        <a:lstStyle/>
        <a:p>
          <a:endParaRPr lang="zh-TW" altLang="en-US"/>
        </a:p>
      </dgm:t>
    </dgm:pt>
    <dgm:pt modelId="{657C22A3-EB22-4718-9962-1E755FBF7405}" type="pres">
      <dgm:prSet presAssocID="{8E0BAA21-C706-471C-B654-DAA028F2BF8A}" presName="compNode" presStyleCnt="0"/>
      <dgm:spPr/>
    </dgm:pt>
    <dgm:pt modelId="{DB62BC61-1508-44B6-8819-4AE97F12DDB4}" type="pres">
      <dgm:prSet presAssocID="{8E0BAA21-C706-471C-B654-DAA028F2BF8A}" presName="bkgdShape" presStyleLbl="node1" presStyleIdx="1" presStyleCnt="4"/>
      <dgm:spPr/>
      <dgm:t>
        <a:bodyPr/>
        <a:lstStyle/>
        <a:p>
          <a:endParaRPr lang="zh-TW" altLang="en-US"/>
        </a:p>
      </dgm:t>
    </dgm:pt>
    <dgm:pt modelId="{B3D95FB2-85B0-40A7-B563-9416BDD2C23A}" type="pres">
      <dgm:prSet presAssocID="{8E0BAA21-C706-471C-B654-DAA028F2BF8A}" presName="nodeTx" presStyleLbl="node1" presStyleIdx="1" presStyleCnt="4">
        <dgm:presLayoutVars>
          <dgm:bulletEnabled val="1"/>
        </dgm:presLayoutVars>
      </dgm:prSet>
      <dgm:spPr/>
      <dgm:t>
        <a:bodyPr/>
        <a:lstStyle/>
        <a:p>
          <a:endParaRPr lang="zh-TW" altLang="en-US"/>
        </a:p>
      </dgm:t>
    </dgm:pt>
    <dgm:pt modelId="{8294D434-F3C6-439F-ABFC-2F5B0A2D032A}" type="pres">
      <dgm:prSet presAssocID="{8E0BAA21-C706-471C-B654-DAA028F2BF8A}" presName="invisiNode" presStyleLbl="node1" presStyleIdx="1" presStyleCnt="4"/>
      <dgm:spPr/>
    </dgm:pt>
    <dgm:pt modelId="{F5DB1D6E-0287-4153-94A5-FE992F586273}" type="pres">
      <dgm:prSet presAssocID="{8E0BAA21-C706-471C-B654-DAA028F2BF8A}" presName="imagNode" presStyleLbl="fgImgPlace1" presStyleIdx="1" presStyleCnt="4"/>
      <dgm:spPr>
        <a:blipFill rotWithShape="0">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62FB7C88-C66E-4BA6-AD12-2A362891C476}" type="pres">
      <dgm:prSet presAssocID="{DB94CBDE-D3C7-403B-B415-ED6DE5E476C7}" presName="sibTrans" presStyleLbl="sibTrans2D1" presStyleIdx="0" presStyleCnt="0"/>
      <dgm:spPr/>
      <dgm:t>
        <a:bodyPr/>
        <a:lstStyle/>
        <a:p>
          <a:endParaRPr lang="zh-TW" altLang="en-US"/>
        </a:p>
      </dgm:t>
    </dgm:pt>
    <dgm:pt modelId="{301E2F86-AC2F-467E-A838-AB63510ACA54}" type="pres">
      <dgm:prSet presAssocID="{4B46422F-4FC1-4ACE-9052-9C383C4D51C1}" presName="compNode" presStyleCnt="0"/>
      <dgm:spPr/>
    </dgm:pt>
    <dgm:pt modelId="{E365DEC9-B9D5-4537-A24B-0D2FA92378E5}" type="pres">
      <dgm:prSet presAssocID="{4B46422F-4FC1-4ACE-9052-9C383C4D51C1}" presName="bkgdShape" presStyleLbl="node1" presStyleIdx="2" presStyleCnt="4"/>
      <dgm:spPr/>
      <dgm:t>
        <a:bodyPr/>
        <a:lstStyle/>
        <a:p>
          <a:endParaRPr lang="zh-TW" altLang="en-US"/>
        </a:p>
      </dgm:t>
    </dgm:pt>
    <dgm:pt modelId="{C546F781-F0C9-4B31-9AA0-D75FF5583A42}" type="pres">
      <dgm:prSet presAssocID="{4B46422F-4FC1-4ACE-9052-9C383C4D51C1}" presName="nodeTx" presStyleLbl="node1" presStyleIdx="2" presStyleCnt="4">
        <dgm:presLayoutVars>
          <dgm:bulletEnabled val="1"/>
        </dgm:presLayoutVars>
      </dgm:prSet>
      <dgm:spPr/>
      <dgm:t>
        <a:bodyPr/>
        <a:lstStyle/>
        <a:p>
          <a:endParaRPr lang="zh-TW" altLang="en-US"/>
        </a:p>
      </dgm:t>
    </dgm:pt>
    <dgm:pt modelId="{E4A27B2C-9226-4F2E-A1AC-4A627F08279B}" type="pres">
      <dgm:prSet presAssocID="{4B46422F-4FC1-4ACE-9052-9C383C4D51C1}" presName="invisiNode" presStyleLbl="node1" presStyleIdx="2" presStyleCnt="4"/>
      <dgm:spPr/>
    </dgm:pt>
    <dgm:pt modelId="{69FD522B-04F9-4D56-8EB6-3F1D616A4E93}" type="pres">
      <dgm:prSet presAssocID="{4B46422F-4FC1-4ACE-9052-9C383C4D51C1}" presName="imagNode" presStyleLbl="fgImgPlace1" presStyleIdx="2" presStyleCnt="4"/>
      <dgm:spPr>
        <a:blipFill rotWithShape="0">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 modelId="{A73AB2C9-F51C-4436-99F6-7DDF5606E234}" type="pres">
      <dgm:prSet presAssocID="{86F9B7E8-028E-4568-974F-99B17DFF45B8}" presName="sibTrans" presStyleLbl="sibTrans2D1" presStyleIdx="0" presStyleCnt="0"/>
      <dgm:spPr/>
      <dgm:t>
        <a:bodyPr/>
        <a:lstStyle/>
        <a:p>
          <a:endParaRPr lang="zh-TW" altLang="en-US"/>
        </a:p>
      </dgm:t>
    </dgm:pt>
    <dgm:pt modelId="{D0759555-17CA-47DF-9155-748275F7012B}" type="pres">
      <dgm:prSet presAssocID="{4FD43740-750A-42DF-B11E-BCC85D6BA3A6}" presName="compNode" presStyleCnt="0"/>
      <dgm:spPr/>
    </dgm:pt>
    <dgm:pt modelId="{BA45CCC1-E4D8-44F9-B1B1-0D510B1185EE}" type="pres">
      <dgm:prSet presAssocID="{4FD43740-750A-42DF-B11E-BCC85D6BA3A6}" presName="bkgdShape" presStyleLbl="node1" presStyleIdx="3" presStyleCnt="4"/>
      <dgm:spPr/>
      <dgm:t>
        <a:bodyPr/>
        <a:lstStyle/>
        <a:p>
          <a:endParaRPr lang="zh-TW" altLang="en-US"/>
        </a:p>
      </dgm:t>
    </dgm:pt>
    <dgm:pt modelId="{C60F0F26-5BA8-4829-91B5-2BA5E923C212}" type="pres">
      <dgm:prSet presAssocID="{4FD43740-750A-42DF-B11E-BCC85D6BA3A6}" presName="nodeTx" presStyleLbl="node1" presStyleIdx="3" presStyleCnt="4">
        <dgm:presLayoutVars>
          <dgm:bulletEnabled val="1"/>
        </dgm:presLayoutVars>
      </dgm:prSet>
      <dgm:spPr/>
      <dgm:t>
        <a:bodyPr/>
        <a:lstStyle/>
        <a:p>
          <a:endParaRPr lang="zh-TW" altLang="en-US"/>
        </a:p>
      </dgm:t>
    </dgm:pt>
    <dgm:pt modelId="{52738296-490E-4E12-84B5-B48289D023E0}" type="pres">
      <dgm:prSet presAssocID="{4FD43740-750A-42DF-B11E-BCC85D6BA3A6}" presName="invisiNode" presStyleLbl="node1" presStyleIdx="3" presStyleCnt="4"/>
      <dgm:spPr/>
    </dgm:pt>
    <dgm:pt modelId="{023620AB-4656-4B99-A059-94F0F3BD4AE4}" type="pres">
      <dgm:prSet presAssocID="{4FD43740-750A-42DF-B11E-BCC85D6BA3A6}" presName="imagNode" presStyleLbl="fgImgPlace1" presStyleIdx="3" presStyleCnt="4"/>
      <dgm:spPr>
        <a:blipFill rotWithShape="0">
          <a:blip xmlns:r="http://schemas.openxmlformats.org/officeDocument/2006/relationships" r:embed="rId4" cstate="print">
            <a:extLst>
              <a:ext uri="{28A0092B-C50C-407E-A947-70E740481C1C}">
                <a14:useLocalDpi xmlns:a14="http://schemas.microsoft.com/office/drawing/2010/main" val="0"/>
              </a:ext>
            </a:extLst>
          </a:blip>
          <a:stretch>
            <a:fillRect/>
          </a:stretch>
        </a:blipFill>
      </dgm:spPr>
    </dgm:pt>
  </dgm:ptLst>
  <dgm:cxnLst>
    <dgm:cxn modelId="{374B9A14-A6AE-4085-867E-D1DC920AF9CF}" type="presOf" srcId="{4FD43740-750A-42DF-B11E-BCC85D6BA3A6}" destId="{BA45CCC1-E4D8-44F9-B1B1-0D510B1185EE}" srcOrd="0" destOrd="0" presId="urn:microsoft.com/office/officeart/2005/8/layout/hList7#1"/>
    <dgm:cxn modelId="{F00167BE-5F8D-4111-B824-4FA89E7670C8}" type="presOf" srcId="{807F137C-DA78-429D-BFB0-999618479A83}" destId="{EAD72B4C-8B0E-47A0-A34C-E89DB551D547}" srcOrd="0" destOrd="0" presId="urn:microsoft.com/office/officeart/2005/8/layout/hList7#1"/>
    <dgm:cxn modelId="{BF771771-5A96-48D3-9C97-B61E35EBD26F}" type="presOf" srcId="{4FD43740-750A-42DF-B11E-BCC85D6BA3A6}" destId="{C60F0F26-5BA8-4829-91B5-2BA5E923C212}" srcOrd="1" destOrd="0" presId="urn:microsoft.com/office/officeart/2005/8/layout/hList7#1"/>
    <dgm:cxn modelId="{16832FE0-A997-4349-87AF-D0DBE741398F}" srcId="{5D11A1AD-E839-449E-BD75-D7DA052C1097}" destId="{4FD43740-750A-42DF-B11E-BCC85D6BA3A6}" srcOrd="3" destOrd="0" parTransId="{DE301CCA-34E4-4A83-9EF2-DC49956EC2FA}" sibTransId="{496D7E0F-429D-4573-801B-E18FDE5D4E1F}"/>
    <dgm:cxn modelId="{18A70F28-A985-47CA-8582-E0B3AF912546}" type="presOf" srcId="{8E0BAA21-C706-471C-B654-DAA028F2BF8A}" destId="{B3D95FB2-85B0-40A7-B563-9416BDD2C23A}" srcOrd="1" destOrd="0" presId="urn:microsoft.com/office/officeart/2005/8/layout/hList7#1"/>
    <dgm:cxn modelId="{F8C72A53-714B-4CC7-A16D-350F23765222}" type="presOf" srcId="{4B46422F-4FC1-4ACE-9052-9C383C4D51C1}" destId="{C546F781-F0C9-4B31-9AA0-D75FF5583A42}" srcOrd="1" destOrd="0" presId="urn:microsoft.com/office/officeart/2005/8/layout/hList7#1"/>
    <dgm:cxn modelId="{BBD94969-4F1E-4239-8278-947020FCAB9B}" type="presOf" srcId="{1871F923-88F4-42D3-B194-A544FFB1272C}" destId="{84A67BB4-87CC-4B80-BC42-2A05430F7422}" srcOrd="1" destOrd="0" presId="urn:microsoft.com/office/officeart/2005/8/layout/hList7#1"/>
    <dgm:cxn modelId="{725235C7-5923-4521-9BD3-344FE4B51AC5}" srcId="{5D11A1AD-E839-449E-BD75-D7DA052C1097}" destId="{4B46422F-4FC1-4ACE-9052-9C383C4D51C1}" srcOrd="2" destOrd="0" parTransId="{288C6358-94CC-44C4-9D45-23EA6AC8186B}" sibTransId="{86F9B7E8-028E-4568-974F-99B17DFF45B8}"/>
    <dgm:cxn modelId="{C14B411C-CFDA-4C6E-8CC8-7DAE607AF55A}" type="presOf" srcId="{86F9B7E8-028E-4568-974F-99B17DFF45B8}" destId="{A73AB2C9-F51C-4436-99F6-7DDF5606E234}" srcOrd="0" destOrd="0" presId="urn:microsoft.com/office/officeart/2005/8/layout/hList7#1"/>
    <dgm:cxn modelId="{39F4D56C-7213-4EF4-AA8D-18CB611A0804}" srcId="{5D11A1AD-E839-449E-BD75-D7DA052C1097}" destId="{8E0BAA21-C706-471C-B654-DAA028F2BF8A}" srcOrd="1" destOrd="0" parTransId="{055A9032-F80F-4C23-A5B2-09CAB01B1CEA}" sibTransId="{DB94CBDE-D3C7-403B-B415-ED6DE5E476C7}"/>
    <dgm:cxn modelId="{CEEE2EAE-5352-4CBB-93BA-377FB3229736}" type="presOf" srcId="{DB94CBDE-D3C7-403B-B415-ED6DE5E476C7}" destId="{62FB7C88-C66E-4BA6-AD12-2A362891C476}" srcOrd="0" destOrd="0" presId="urn:microsoft.com/office/officeart/2005/8/layout/hList7#1"/>
    <dgm:cxn modelId="{A541D38A-3C61-4AA9-933D-5BC9D1D68A65}" type="presOf" srcId="{1871F923-88F4-42D3-B194-A544FFB1272C}" destId="{1CFF20E0-1B8D-4667-B7F4-691F9D83A4C7}" srcOrd="0" destOrd="0" presId="urn:microsoft.com/office/officeart/2005/8/layout/hList7#1"/>
    <dgm:cxn modelId="{B306390B-381F-46E4-9EB4-17F4205F3E47}" type="presOf" srcId="{8E0BAA21-C706-471C-B654-DAA028F2BF8A}" destId="{DB62BC61-1508-44B6-8819-4AE97F12DDB4}" srcOrd="0" destOrd="0" presId="urn:microsoft.com/office/officeart/2005/8/layout/hList7#1"/>
    <dgm:cxn modelId="{01D87898-8782-488F-95FB-F55ABC709087}" type="presOf" srcId="{4B46422F-4FC1-4ACE-9052-9C383C4D51C1}" destId="{E365DEC9-B9D5-4537-A24B-0D2FA92378E5}" srcOrd="0" destOrd="0" presId="urn:microsoft.com/office/officeart/2005/8/layout/hList7#1"/>
    <dgm:cxn modelId="{C4478CB8-2269-43BE-AF6F-C7F4F7CF2512}" type="presOf" srcId="{5D11A1AD-E839-449E-BD75-D7DA052C1097}" destId="{7EA6D03A-9F9C-43C0-AD56-3768179E5395}" srcOrd="0" destOrd="0" presId="urn:microsoft.com/office/officeart/2005/8/layout/hList7#1"/>
    <dgm:cxn modelId="{A96CCACA-771E-453E-AF93-F03C679E7359}" srcId="{5D11A1AD-E839-449E-BD75-D7DA052C1097}" destId="{1871F923-88F4-42D3-B194-A544FFB1272C}" srcOrd="0" destOrd="0" parTransId="{9618C1B9-F10A-4132-8423-CB6B404FBD8C}" sibTransId="{807F137C-DA78-429D-BFB0-999618479A83}"/>
    <dgm:cxn modelId="{2A46EDD5-B71C-4AC2-9718-D21FA278D394}" type="presParOf" srcId="{7EA6D03A-9F9C-43C0-AD56-3768179E5395}" destId="{7B7627BB-CC8C-4DAE-AD91-4D1FB405412D}" srcOrd="0" destOrd="0" presId="urn:microsoft.com/office/officeart/2005/8/layout/hList7#1"/>
    <dgm:cxn modelId="{CCD2F219-60F2-4565-A1BC-4877DE08AF58}" type="presParOf" srcId="{7EA6D03A-9F9C-43C0-AD56-3768179E5395}" destId="{770088F5-0AD5-4C13-B058-8E3AE01E8430}" srcOrd="1" destOrd="0" presId="urn:microsoft.com/office/officeart/2005/8/layout/hList7#1"/>
    <dgm:cxn modelId="{3D31C0E6-DC8D-475D-9A28-656C6CBB789D}" type="presParOf" srcId="{770088F5-0AD5-4C13-B058-8E3AE01E8430}" destId="{38ACD5D4-0CC4-4F45-9853-06C8FFB0F4E8}" srcOrd="0" destOrd="0" presId="urn:microsoft.com/office/officeart/2005/8/layout/hList7#1"/>
    <dgm:cxn modelId="{188AA905-6D77-4FAB-B1BF-985ADE3E72BC}" type="presParOf" srcId="{38ACD5D4-0CC4-4F45-9853-06C8FFB0F4E8}" destId="{1CFF20E0-1B8D-4667-B7F4-691F9D83A4C7}" srcOrd="0" destOrd="0" presId="urn:microsoft.com/office/officeart/2005/8/layout/hList7#1"/>
    <dgm:cxn modelId="{DEF01FE8-4D4C-4652-AA0A-55DBF59F0545}" type="presParOf" srcId="{38ACD5D4-0CC4-4F45-9853-06C8FFB0F4E8}" destId="{84A67BB4-87CC-4B80-BC42-2A05430F7422}" srcOrd="1" destOrd="0" presId="urn:microsoft.com/office/officeart/2005/8/layout/hList7#1"/>
    <dgm:cxn modelId="{B5EAADDD-CE0B-4851-8AF4-E5782C413A49}" type="presParOf" srcId="{38ACD5D4-0CC4-4F45-9853-06C8FFB0F4E8}" destId="{7149256A-CCD6-4A93-8D89-4DC208C6BF98}" srcOrd="2" destOrd="0" presId="urn:microsoft.com/office/officeart/2005/8/layout/hList7#1"/>
    <dgm:cxn modelId="{49B5BD89-DE48-4D16-8C0C-980AECA3C90E}" type="presParOf" srcId="{38ACD5D4-0CC4-4F45-9853-06C8FFB0F4E8}" destId="{3852CBFC-BB67-4CE7-B453-3EEF7DCA37FB}" srcOrd="3" destOrd="0" presId="urn:microsoft.com/office/officeart/2005/8/layout/hList7#1"/>
    <dgm:cxn modelId="{38DD277A-BC6C-47C4-A96A-F79BCF211EE6}" type="presParOf" srcId="{770088F5-0AD5-4C13-B058-8E3AE01E8430}" destId="{EAD72B4C-8B0E-47A0-A34C-E89DB551D547}" srcOrd="1" destOrd="0" presId="urn:microsoft.com/office/officeart/2005/8/layout/hList7#1"/>
    <dgm:cxn modelId="{6D017067-9C91-4155-B6C6-2F686273DD02}" type="presParOf" srcId="{770088F5-0AD5-4C13-B058-8E3AE01E8430}" destId="{657C22A3-EB22-4718-9962-1E755FBF7405}" srcOrd="2" destOrd="0" presId="urn:microsoft.com/office/officeart/2005/8/layout/hList7#1"/>
    <dgm:cxn modelId="{DEEBF11E-691C-4916-9E80-B3A0B09D9A3F}" type="presParOf" srcId="{657C22A3-EB22-4718-9962-1E755FBF7405}" destId="{DB62BC61-1508-44B6-8819-4AE97F12DDB4}" srcOrd="0" destOrd="0" presId="urn:microsoft.com/office/officeart/2005/8/layout/hList7#1"/>
    <dgm:cxn modelId="{895A1038-C130-499A-A8CE-C804799392B9}" type="presParOf" srcId="{657C22A3-EB22-4718-9962-1E755FBF7405}" destId="{B3D95FB2-85B0-40A7-B563-9416BDD2C23A}" srcOrd="1" destOrd="0" presId="urn:microsoft.com/office/officeart/2005/8/layout/hList7#1"/>
    <dgm:cxn modelId="{A3BFBCF8-B6B1-4857-901D-45B2A6D73508}" type="presParOf" srcId="{657C22A3-EB22-4718-9962-1E755FBF7405}" destId="{8294D434-F3C6-439F-ABFC-2F5B0A2D032A}" srcOrd="2" destOrd="0" presId="urn:microsoft.com/office/officeart/2005/8/layout/hList7#1"/>
    <dgm:cxn modelId="{1FAA78FE-EA81-4FB9-995D-99EB46F8F9A3}" type="presParOf" srcId="{657C22A3-EB22-4718-9962-1E755FBF7405}" destId="{F5DB1D6E-0287-4153-94A5-FE992F586273}" srcOrd="3" destOrd="0" presId="urn:microsoft.com/office/officeart/2005/8/layout/hList7#1"/>
    <dgm:cxn modelId="{2D72BD46-18E3-4004-8F8F-386B5BBA60BE}" type="presParOf" srcId="{770088F5-0AD5-4C13-B058-8E3AE01E8430}" destId="{62FB7C88-C66E-4BA6-AD12-2A362891C476}" srcOrd="3" destOrd="0" presId="urn:microsoft.com/office/officeart/2005/8/layout/hList7#1"/>
    <dgm:cxn modelId="{411149F6-1E49-4CF1-9D39-A6AF0F0BD8B5}" type="presParOf" srcId="{770088F5-0AD5-4C13-B058-8E3AE01E8430}" destId="{301E2F86-AC2F-467E-A838-AB63510ACA54}" srcOrd="4" destOrd="0" presId="urn:microsoft.com/office/officeart/2005/8/layout/hList7#1"/>
    <dgm:cxn modelId="{112834BD-D606-4D08-A03D-D44BD010DC23}" type="presParOf" srcId="{301E2F86-AC2F-467E-A838-AB63510ACA54}" destId="{E365DEC9-B9D5-4537-A24B-0D2FA92378E5}" srcOrd="0" destOrd="0" presId="urn:microsoft.com/office/officeart/2005/8/layout/hList7#1"/>
    <dgm:cxn modelId="{1EE60769-6FA5-41E1-B4F0-80ADFE47B39B}" type="presParOf" srcId="{301E2F86-AC2F-467E-A838-AB63510ACA54}" destId="{C546F781-F0C9-4B31-9AA0-D75FF5583A42}" srcOrd="1" destOrd="0" presId="urn:microsoft.com/office/officeart/2005/8/layout/hList7#1"/>
    <dgm:cxn modelId="{385A89F3-35E3-42FC-BD3F-6EE302688975}" type="presParOf" srcId="{301E2F86-AC2F-467E-A838-AB63510ACA54}" destId="{E4A27B2C-9226-4F2E-A1AC-4A627F08279B}" srcOrd="2" destOrd="0" presId="urn:microsoft.com/office/officeart/2005/8/layout/hList7#1"/>
    <dgm:cxn modelId="{628AF471-8CFE-4540-A4B1-6B9A8DDD2E2E}" type="presParOf" srcId="{301E2F86-AC2F-467E-A838-AB63510ACA54}" destId="{69FD522B-04F9-4D56-8EB6-3F1D616A4E93}" srcOrd="3" destOrd="0" presId="urn:microsoft.com/office/officeart/2005/8/layout/hList7#1"/>
    <dgm:cxn modelId="{EEF74FAB-4F6F-41E1-A4E5-F18922F36CE6}" type="presParOf" srcId="{770088F5-0AD5-4C13-B058-8E3AE01E8430}" destId="{A73AB2C9-F51C-4436-99F6-7DDF5606E234}" srcOrd="5" destOrd="0" presId="urn:microsoft.com/office/officeart/2005/8/layout/hList7#1"/>
    <dgm:cxn modelId="{C181822D-4F63-4702-836F-3878C48EDE46}" type="presParOf" srcId="{770088F5-0AD5-4C13-B058-8E3AE01E8430}" destId="{D0759555-17CA-47DF-9155-748275F7012B}" srcOrd="6" destOrd="0" presId="urn:microsoft.com/office/officeart/2005/8/layout/hList7#1"/>
    <dgm:cxn modelId="{5EEBA07C-2308-4BB3-A7C1-C049C0B89850}" type="presParOf" srcId="{D0759555-17CA-47DF-9155-748275F7012B}" destId="{BA45CCC1-E4D8-44F9-B1B1-0D510B1185EE}" srcOrd="0" destOrd="0" presId="urn:microsoft.com/office/officeart/2005/8/layout/hList7#1"/>
    <dgm:cxn modelId="{72B2B832-B15C-404C-88B6-7CBF1C6658BD}" type="presParOf" srcId="{D0759555-17CA-47DF-9155-748275F7012B}" destId="{C60F0F26-5BA8-4829-91B5-2BA5E923C212}" srcOrd="1" destOrd="0" presId="urn:microsoft.com/office/officeart/2005/8/layout/hList7#1"/>
    <dgm:cxn modelId="{1283A1B4-866A-4702-87CA-F8556B9FC660}" type="presParOf" srcId="{D0759555-17CA-47DF-9155-748275F7012B}" destId="{52738296-490E-4E12-84B5-B48289D023E0}" srcOrd="2" destOrd="0" presId="urn:microsoft.com/office/officeart/2005/8/layout/hList7#1"/>
    <dgm:cxn modelId="{79322255-75BE-4E06-97DE-D069F9B8A322}" type="presParOf" srcId="{D0759555-17CA-47DF-9155-748275F7012B}" destId="{023620AB-4656-4B99-A059-94F0F3BD4AE4}"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F20E0-1B8D-4667-B7F4-691F9D83A4C7}">
      <dsp:nvSpPr>
        <dsp:cNvPr id="0" name=""/>
        <dsp:cNvSpPr/>
      </dsp:nvSpPr>
      <dsp:spPr>
        <a:xfrm>
          <a:off x="2451" y="0"/>
          <a:ext cx="2569852" cy="49202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zh-TW" altLang="en-US" sz="3300" kern="1200" dirty="0">
              <a:latin typeface="微軟正黑體" panose="020B0604030504040204" pitchFamily="34" charset="-120"/>
              <a:ea typeface="微軟正黑體" panose="020B0604030504040204" pitchFamily="34" charset="-120"/>
            </a:rPr>
            <a:t>晨讀</a:t>
          </a:r>
          <a:r>
            <a:rPr lang="en-US" altLang="zh-TW" sz="3300" kern="1200" dirty="0">
              <a:latin typeface="微軟正黑體" panose="020B0604030504040204" pitchFamily="34" charset="-120"/>
              <a:ea typeface="微軟正黑體" panose="020B0604030504040204" pitchFamily="34" charset="-120"/>
            </a:rPr>
            <a:t/>
          </a:r>
          <a:br>
            <a:rPr lang="en-US" altLang="zh-TW" sz="3300" kern="1200" dirty="0">
              <a:latin typeface="微軟正黑體" panose="020B0604030504040204" pitchFamily="34" charset="-120"/>
              <a:ea typeface="微軟正黑體" panose="020B0604030504040204" pitchFamily="34" charset="-120"/>
            </a:rPr>
          </a:br>
          <a:r>
            <a:rPr lang="zh-TW" altLang="en-US" sz="3300" kern="1200" dirty="0">
              <a:latin typeface="微軟正黑體" panose="020B0604030504040204" pitchFamily="34" charset="-120"/>
              <a:ea typeface="微軟正黑體" panose="020B0604030504040204" pitchFamily="34" charset="-120"/>
            </a:rPr>
            <a:t>十分鐘</a:t>
          </a:r>
        </a:p>
      </dsp:txBody>
      <dsp:txXfrm>
        <a:off x="2451" y="1968086"/>
        <a:ext cx="2569852" cy="1968086"/>
      </dsp:txXfrm>
    </dsp:sp>
    <dsp:sp modelId="{3852CBFC-BB67-4CE7-B453-3EEF7DCA37FB}">
      <dsp:nvSpPr>
        <dsp:cNvPr id="0" name=""/>
        <dsp:cNvSpPr/>
      </dsp:nvSpPr>
      <dsp:spPr>
        <a:xfrm>
          <a:off x="468161" y="295213"/>
          <a:ext cx="1638432" cy="1638432"/>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62BC61-1508-44B6-8819-4AE97F12DDB4}">
      <dsp:nvSpPr>
        <dsp:cNvPr id="0" name=""/>
        <dsp:cNvSpPr/>
      </dsp:nvSpPr>
      <dsp:spPr>
        <a:xfrm>
          <a:off x="2649399" y="0"/>
          <a:ext cx="2569852" cy="49202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zh-TW" altLang="en-US" sz="3300" kern="1200" dirty="0">
              <a:latin typeface="微軟正黑體" panose="020B0604030504040204" pitchFamily="34" charset="-120"/>
              <a:ea typeface="微軟正黑體" panose="020B0604030504040204" pitchFamily="34" charset="-120"/>
            </a:rPr>
            <a:t>悠遊</a:t>
          </a:r>
          <a:r>
            <a:rPr lang="en-US" altLang="zh-TW" sz="3300" kern="1200" dirty="0">
              <a:latin typeface="微軟正黑體" panose="020B0604030504040204" pitchFamily="34" charset="-120"/>
              <a:ea typeface="微軟正黑體" panose="020B0604030504040204" pitchFamily="34" charset="-120"/>
            </a:rPr>
            <a:t/>
          </a:r>
          <a:br>
            <a:rPr lang="en-US" altLang="zh-TW" sz="3300" kern="1200" dirty="0">
              <a:latin typeface="微軟正黑體" panose="020B0604030504040204" pitchFamily="34" charset="-120"/>
              <a:ea typeface="微軟正黑體" panose="020B0604030504040204" pitchFamily="34" charset="-120"/>
            </a:rPr>
          </a:br>
          <a:r>
            <a:rPr lang="zh-TW" altLang="en-US" sz="3300" kern="1200" dirty="0">
              <a:latin typeface="微軟正黑體" panose="020B0604030504040204" pitchFamily="34" charset="-120"/>
              <a:ea typeface="微軟正黑體" panose="020B0604030504040204" pitchFamily="34" charset="-120"/>
            </a:rPr>
            <a:t>古文</a:t>
          </a:r>
        </a:p>
      </dsp:txBody>
      <dsp:txXfrm>
        <a:off x="2649399" y="1968086"/>
        <a:ext cx="2569852" cy="1968086"/>
      </dsp:txXfrm>
    </dsp:sp>
    <dsp:sp modelId="{F5DB1D6E-0287-4153-94A5-FE992F586273}">
      <dsp:nvSpPr>
        <dsp:cNvPr id="0" name=""/>
        <dsp:cNvSpPr/>
      </dsp:nvSpPr>
      <dsp:spPr>
        <a:xfrm>
          <a:off x="3115109" y="295213"/>
          <a:ext cx="1638432" cy="1638432"/>
        </a:xfrm>
        <a:prstGeom prst="ellipse">
          <a:avLst/>
        </a:prstGeom>
        <a:blipFill rotWithShape="0">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5DEC9-B9D5-4537-A24B-0D2FA92378E5}">
      <dsp:nvSpPr>
        <dsp:cNvPr id="0" name=""/>
        <dsp:cNvSpPr/>
      </dsp:nvSpPr>
      <dsp:spPr>
        <a:xfrm>
          <a:off x="5296347" y="0"/>
          <a:ext cx="2569852" cy="49202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zh-TW" altLang="en-US" sz="3300" kern="1200" dirty="0">
              <a:latin typeface="微軟正黑體" panose="020B0604030504040204" pitchFamily="34" charset="-120"/>
              <a:ea typeface="微軟正黑體" panose="020B0604030504040204" pitchFamily="34" charset="-120"/>
            </a:rPr>
            <a:t>賢北</a:t>
          </a:r>
          <a:r>
            <a:rPr lang="en-US" altLang="zh-TW" sz="3300" kern="1200" dirty="0">
              <a:latin typeface="微軟正黑體" panose="020B0604030504040204" pitchFamily="34" charset="-120"/>
              <a:ea typeface="微軟正黑體" panose="020B0604030504040204" pitchFamily="34" charset="-120"/>
            </a:rPr>
            <a:t/>
          </a:r>
          <a:br>
            <a:rPr lang="en-US" altLang="zh-TW" sz="3300" kern="1200" dirty="0">
              <a:latin typeface="微軟正黑體" panose="020B0604030504040204" pitchFamily="34" charset="-120"/>
              <a:ea typeface="微軟正黑體" panose="020B0604030504040204" pitchFamily="34" charset="-120"/>
            </a:rPr>
          </a:br>
          <a:r>
            <a:rPr lang="zh-TW" altLang="en-US" sz="3300" kern="1200" dirty="0">
              <a:latin typeface="微軟正黑體" panose="020B0604030504040204" pitchFamily="34" charset="-120"/>
              <a:ea typeface="微軟正黑體" panose="020B0604030504040204" pitchFamily="34" charset="-120"/>
            </a:rPr>
            <a:t>小作家</a:t>
          </a:r>
        </a:p>
      </dsp:txBody>
      <dsp:txXfrm>
        <a:off x="5296347" y="1968086"/>
        <a:ext cx="2569852" cy="1968086"/>
      </dsp:txXfrm>
    </dsp:sp>
    <dsp:sp modelId="{69FD522B-04F9-4D56-8EB6-3F1D616A4E93}">
      <dsp:nvSpPr>
        <dsp:cNvPr id="0" name=""/>
        <dsp:cNvSpPr/>
      </dsp:nvSpPr>
      <dsp:spPr>
        <a:xfrm>
          <a:off x="5762057" y="295213"/>
          <a:ext cx="1638432" cy="1638432"/>
        </a:xfrm>
        <a:prstGeom prst="ellipse">
          <a:avLst/>
        </a:prstGeom>
        <a:blipFill rotWithShape="0">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5CCC1-E4D8-44F9-B1B1-0D510B1185EE}">
      <dsp:nvSpPr>
        <dsp:cNvPr id="0" name=""/>
        <dsp:cNvSpPr/>
      </dsp:nvSpPr>
      <dsp:spPr>
        <a:xfrm>
          <a:off x="7943295" y="0"/>
          <a:ext cx="2569852" cy="49202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zh-TW" altLang="en-US" sz="3300" kern="1200" dirty="0">
              <a:latin typeface="微軟正黑體" panose="020B0604030504040204" pitchFamily="34" charset="-120"/>
              <a:ea typeface="微軟正黑體" panose="020B0604030504040204" pitchFamily="34" charset="-120"/>
            </a:rPr>
            <a:t>五階段閱讀</a:t>
          </a:r>
          <a:r>
            <a:rPr lang="en-US" altLang="zh-TW" sz="3300" kern="1200" dirty="0">
              <a:latin typeface="微軟正黑體" panose="020B0604030504040204" pitchFamily="34" charset="-120"/>
              <a:ea typeface="微軟正黑體" panose="020B0604030504040204" pitchFamily="34" charset="-120"/>
            </a:rPr>
            <a:t/>
          </a:r>
          <a:br>
            <a:rPr lang="en-US" altLang="zh-TW" sz="3300" kern="1200" dirty="0">
              <a:latin typeface="微軟正黑體" panose="020B0604030504040204" pitchFamily="34" charset="-120"/>
              <a:ea typeface="微軟正黑體" panose="020B0604030504040204" pitchFamily="34" charset="-120"/>
            </a:rPr>
          </a:br>
          <a:r>
            <a:rPr lang="zh-TW" altLang="en-US" sz="3300" kern="1200" dirty="0">
              <a:latin typeface="微軟正黑體" panose="020B0604030504040204" pitchFamily="34" charset="-120"/>
              <a:ea typeface="微軟正黑體" panose="020B0604030504040204" pitchFamily="34" charset="-120"/>
            </a:rPr>
            <a:t>護照</a:t>
          </a:r>
        </a:p>
      </dsp:txBody>
      <dsp:txXfrm>
        <a:off x="7943295" y="1968086"/>
        <a:ext cx="2569852" cy="1968086"/>
      </dsp:txXfrm>
    </dsp:sp>
    <dsp:sp modelId="{023620AB-4656-4B99-A059-94F0F3BD4AE4}">
      <dsp:nvSpPr>
        <dsp:cNvPr id="0" name=""/>
        <dsp:cNvSpPr/>
      </dsp:nvSpPr>
      <dsp:spPr>
        <a:xfrm>
          <a:off x="8409005" y="295213"/>
          <a:ext cx="1638432" cy="1638432"/>
        </a:xfrm>
        <a:prstGeom prst="ellipse">
          <a:avLst/>
        </a:prstGeom>
        <a:blipFill rotWithShape="0">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627BB-CC8C-4DAE-AD91-4D1FB405412D}">
      <dsp:nvSpPr>
        <dsp:cNvPr id="0" name=""/>
        <dsp:cNvSpPr/>
      </dsp:nvSpPr>
      <dsp:spPr>
        <a:xfrm>
          <a:off x="420623" y="3936173"/>
          <a:ext cx="9674352" cy="738032"/>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191F4D-ACC8-4107-9BBB-C501FE5F655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5C35ACA-6D66-47EC-B8C9-03A943780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C95E99C-F28B-424A-82C6-300756022DD4}"/>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5" name="頁尾版面配置區 4">
            <a:extLst>
              <a:ext uri="{FF2B5EF4-FFF2-40B4-BE49-F238E27FC236}">
                <a16:creationId xmlns:a16="http://schemas.microsoft.com/office/drawing/2014/main" id="{FD2488FC-673D-4567-8545-DF9EA11BC92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0148E-68F0-4E18-A38E-409EACC63C84}"/>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27329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5BC596-6A26-4E7F-B108-2C907A08426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87E5908-32EB-4126-906B-825B438E73D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E1387B4-34FA-449E-A9CC-5F33B458D236}"/>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5" name="頁尾版面配置區 4">
            <a:extLst>
              <a:ext uri="{FF2B5EF4-FFF2-40B4-BE49-F238E27FC236}">
                <a16:creationId xmlns:a16="http://schemas.microsoft.com/office/drawing/2014/main" id="{8FD3363B-3051-4210-B8EF-03CF2F8D3FE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74FC5-820C-4A24-BAFA-380CB58DC389}"/>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223962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2BFFF08-0198-4CA9-90F4-DBA0FAF74BC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9EFCAC5-4442-4B90-ABEA-219412D9D6EB}"/>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7260712-6BC3-4DC9-B4D0-4DC4B27FC68F}"/>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5" name="頁尾版面配置區 4">
            <a:extLst>
              <a:ext uri="{FF2B5EF4-FFF2-40B4-BE49-F238E27FC236}">
                <a16:creationId xmlns:a16="http://schemas.microsoft.com/office/drawing/2014/main" id="{3C7B4CF6-E5F1-46E5-8BE6-7D900B4038F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53FEB6E-13B5-4C04-8394-E434B5D537CF}"/>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101855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7FCBA7-13FC-41DD-858E-B3365DA9D9D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2752A1F-3975-44AE-BFAA-9789829FFFC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516266F-5A74-4C84-887F-8799BB05BC3D}"/>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5" name="頁尾版面配置區 4">
            <a:extLst>
              <a:ext uri="{FF2B5EF4-FFF2-40B4-BE49-F238E27FC236}">
                <a16:creationId xmlns:a16="http://schemas.microsoft.com/office/drawing/2014/main" id="{20C67C97-D0E4-4811-9D85-364CB487407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54FE397-F54E-43C5-8AA3-F99C397AC49E}"/>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1818758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C86132-D35E-4531-B715-FE39979F6DB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F024176-CBD6-4FE5-8F29-D1B750863E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35C10FC-2E20-4A70-B5E9-6190D51D09A0}"/>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5" name="頁尾版面配置區 4">
            <a:extLst>
              <a:ext uri="{FF2B5EF4-FFF2-40B4-BE49-F238E27FC236}">
                <a16:creationId xmlns:a16="http://schemas.microsoft.com/office/drawing/2014/main" id="{A52B8D5D-2DCB-4E9E-AE47-74C57F2165F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539F08C-6126-4B4A-8444-7FFFB1776E6A}"/>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3374053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0AB128-98D1-464E-A29E-D3B10BE2E9A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D10C69E-846B-406B-B3C9-8623B2701D8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2CFB872-DBA9-4535-93F6-FA944CAB3AD8}"/>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1F78466-0D4B-41F4-B229-D0C6D10D739D}"/>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6" name="頁尾版面配置區 5">
            <a:extLst>
              <a:ext uri="{FF2B5EF4-FFF2-40B4-BE49-F238E27FC236}">
                <a16:creationId xmlns:a16="http://schemas.microsoft.com/office/drawing/2014/main" id="{A660111C-072E-4C00-8702-240E6EED679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05887D9-4066-4241-BFD6-394FB2FCAFDD}"/>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82659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D151E-888E-47DF-AF11-B92BA19E1AA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548B284-94D8-4EB0-93A2-6058AB5BB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E117795-7FF6-43DC-82D2-A9CFF4D5CBB4}"/>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2B4E6A3-F132-4738-8CFD-DE395EEE7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F64CE55-3264-4945-9053-CC8B38A4C58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203A6DAD-369C-448D-9EEC-38E43C88408B}"/>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8" name="頁尾版面配置區 7">
            <a:extLst>
              <a:ext uri="{FF2B5EF4-FFF2-40B4-BE49-F238E27FC236}">
                <a16:creationId xmlns:a16="http://schemas.microsoft.com/office/drawing/2014/main" id="{7F165880-03B3-4D71-A8EB-910AC3B17EA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57A3DF3-B6D9-4187-B3D1-78C84CD85ABC}"/>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247120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9BC3D2-1FDE-482B-A728-EF5644459D6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996AE28-158C-491C-900C-8FCE08D112A2}"/>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4" name="頁尾版面配置區 3">
            <a:extLst>
              <a:ext uri="{FF2B5EF4-FFF2-40B4-BE49-F238E27FC236}">
                <a16:creationId xmlns:a16="http://schemas.microsoft.com/office/drawing/2014/main" id="{8760A037-D3EC-4217-8198-FD75F727ED2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042C2F8-78DD-48F0-A535-3892080E6C89}"/>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6243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C4EE7E3-CBF0-403A-8597-8929A40A313A}"/>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3" name="頁尾版面配置區 2">
            <a:extLst>
              <a:ext uri="{FF2B5EF4-FFF2-40B4-BE49-F238E27FC236}">
                <a16:creationId xmlns:a16="http://schemas.microsoft.com/office/drawing/2014/main" id="{4AE7E311-B4CE-4CEF-B498-32E7685282D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BB23093C-3CE8-4D75-856A-977B772EB41E}"/>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227177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1DAAF4-A297-44C3-AB13-DD8089474EB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C33B99A-6A7D-4A6A-AA73-3102A3EDE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D5AF8211-AAB6-4941-909C-C04BDC985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8EDFC75-B229-461C-9789-DBFB84FC2D78}"/>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6" name="頁尾版面配置區 5">
            <a:extLst>
              <a:ext uri="{FF2B5EF4-FFF2-40B4-BE49-F238E27FC236}">
                <a16:creationId xmlns:a16="http://schemas.microsoft.com/office/drawing/2014/main" id="{1DBCCC20-2EC7-4B19-ABA5-8F322F40493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C61AA9F-5DE6-44FA-B868-9C4DEF150D91}"/>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253384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9752C5-94A6-4086-A252-CA295C76D4B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2B12C78-2913-4D01-844B-BDD61024D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0D1F4A1-A684-4F29-9B1E-7E9331DDA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B6A5988-6BF9-4F8B-9D7C-B470A36165A8}"/>
              </a:ext>
            </a:extLst>
          </p:cNvPr>
          <p:cNvSpPr>
            <a:spLocks noGrp="1"/>
          </p:cNvSpPr>
          <p:nvPr>
            <p:ph type="dt" sz="half" idx="10"/>
          </p:nvPr>
        </p:nvSpPr>
        <p:spPr/>
        <p:txBody>
          <a:bodyPr/>
          <a:lstStyle/>
          <a:p>
            <a:fld id="{21904D0C-3438-4B7C-8F2C-DA7F6CCC6365}" type="datetimeFigureOut">
              <a:rPr lang="zh-TW" altLang="en-US" smtClean="0"/>
              <a:t>2019/9/3</a:t>
            </a:fld>
            <a:endParaRPr lang="zh-TW" altLang="en-US"/>
          </a:p>
        </p:txBody>
      </p:sp>
      <p:sp>
        <p:nvSpPr>
          <p:cNvPr id="6" name="頁尾版面配置區 5">
            <a:extLst>
              <a:ext uri="{FF2B5EF4-FFF2-40B4-BE49-F238E27FC236}">
                <a16:creationId xmlns:a16="http://schemas.microsoft.com/office/drawing/2014/main" id="{1E87E24B-5481-4194-8957-473FD155D00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49EB4F7-5889-40F1-9944-4F05A5236229}"/>
              </a:ext>
            </a:extLst>
          </p:cNvPr>
          <p:cNvSpPr>
            <a:spLocks noGrp="1"/>
          </p:cNvSpPr>
          <p:nvPr>
            <p:ph type="sldNum" sz="quarter" idx="12"/>
          </p:nvPr>
        </p:nvSpPr>
        <p:spPr/>
        <p:txBody>
          <a:body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41669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42B189F-1A78-48F9-A80F-1EC3E4DBE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EAA49CF-EAFA-4C08-9F2B-FCE7C33F6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344F7E6-07FF-496C-AA5A-03920E2D39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04D0C-3438-4B7C-8F2C-DA7F6CCC6365}" type="datetimeFigureOut">
              <a:rPr lang="zh-TW" altLang="en-US" smtClean="0"/>
              <a:t>2019/9/3</a:t>
            </a:fld>
            <a:endParaRPr lang="zh-TW" altLang="en-US"/>
          </a:p>
        </p:txBody>
      </p:sp>
      <p:sp>
        <p:nvSpPr>
          <p:cNvPr id="5" name="頁尾版面配置區 4">
            <a:extLst>
              <a:ext uri="{FF2B5EF4-FFF2-40B4-BE49-F238E27FC236}">
                <a16:creationId xmlns:a16="http://schemas.microsoft.com/office/drawing/2014/main" id="{CBA3557C-AFEB-49C6-8696-D1FB53471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D0B12E0-7056-47CD-8CE9-FA3434A03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C6C8C-CA16-4357-B5C5-E8D95B1202E2}" type="slidenum">
              <a:rPr lang="zh-TW" altLang="en-US" smtClean="0"/>
              <a:t>‹#›</a:t>
            </a:fld>
            <a:endParaRPr lang="zh-TW" altLang="en-US"/>
          </a:p>
        </p:txBody>
      </p:sp>
    </p:spTree>
    <p:extLst>
      <p:ext uri="{BB962C8B-B14F-4D97-AF65-F5344CB8AC3E}">
        <p14:creationId xmlns:p14="http://schemas.microsoft.com/office/powerpoint/2010/main" val="153383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7476845-2CF7-40FD-AFC9-0D4730E5BC29}"/>
              </a:ext>
            </a:extLst>
          </p:cNvPr>
          <p:cNvSpPr>
            <a:spLocks noGrp="1"/>
          </p:cNvSpPr>
          <p:nvPr>
            <p:ph type="ctrTitle"/>
          </p:nvPr>
        </p:nvSpPr>
        <p:spPr>
          <a:xfrm>
            <a:off x="6167848" y="1783959"/>
            <a:ext cx="5604770" cy="2889114"/>
          </a:xfrm>
        </p:spPr>
        <p:txBody>
          <a:bodyPr anchor="b">
            <a:normAutofit/>
          </a:bodyPr>
          <a:lstStyle/>
          <a:p>
            <a:pPr algn="l"/>
            <a:r>
              <a:rPr lang="zh-TW" altLang="en-US" dirty="0">
                <a:solidFill>
                  <a:schemeClr val="bg1"/>
                </a:solidFill>
                <a:latin typeface="微軟正黑體" panose="020B0604030504040204" pitchFamily="34" charset="-120"/>
                <a:ea typeface="微軟正黑體" panose="020B0604030504040204" pitchFamily="34" charset="-120"/>
              </a:rPr>
              <a:t>學校宣導事項</a:t>
            </a:r>
          </a:p>
        </p:txBody>
      </p:sp>
      <p:sp>
        <p:nvSpPr>
          <p:cNvPr id="3" name="副標題 2">
            <a:extLst>
              <a:ext uri="{FF2B5EF4-FFF2-40B4-BE49-F238E27FC236}">
                <a16:creationId xmlns:a16="http://schemas.microsoft.com/office/drawing/2014/main" id="{19D71F9B-522C-41C3-AF67-2B2201F021D6}"/>
              </a:ext>
            </a:extLst>
          </p:cNvPr>
          <p:cNvSpPr>
            <a:spLocks noGrp="1"/>
          </p:cNvSpPr>
          <p:nvPr>
            <p:ph type="subTitle" idx="1"/>
          </p:nvPr>
        </p:nvSpPr>
        <p:spPr>
          <a:xfrm>
            <a:off x="6746627" y="4750893"/>
            <a:ext cx="4645250" cy="1147863"/>
          </a:xfrm>
        </p:spPr>
        <p:txBody>
          <a:bodyPr anchor="t">
            <a:normAutofit/>
          </a:bodyPr>
          <a:lstStyle/>
          <a:p>
            <a:pPr algn="l"/>
            <a:endParaRPr lang="zh-TW" altLang="en-US" sz="2000">
              <a:solidFill>
                <a:schemeClr val="bg1"/>
              </a:solidFill>
            </a:endParaRPr>
          </a:p>
        </p:txBody>
      </p:sp>
      <p:sp>
        <p:nvSpPr>
          <p:cNvPr id="24"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去背校徽">
            <a:extLst>
              <a:ext uri="{FF2B5EF4-FFF2-40B4-BE49-F238E27FC236}">
                <a16:creationId xmlns:a16="http://schemas.microsoft.com/office/drawing/2014/main" id="{74EE9FD1-3B3D-468B-9358-5C034CA1FF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1412" y="2183577"/>
            <a:ext cx="4047843" cy="30358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499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0E2956-19D5-44E4-B31C-778F5F7DCCC3}"/>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家長接送區</a:t>
            </a:r>
            <a:endParaRPr lang="en-US" altLang="zh-TW" sz="3600" dirty="0">
              <a:latin typeface="微軟正黑體" panose="020B0604030504040204" pitchFamily="34" charset="-120"/>
              <a:ea typeface="微軟正黑體" panose="020B0604030504040204" pitchFamily="34" charset="-120"/>
            </a:endParaRPr>
          </a:p>
          <a:p>
            <a:pPr algn="ctr"/>
            <a:endParaRPr lang="en-US" altLang="zh-TW"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後門</a:t>
            </a:r>
          </a:p>
        </p:txBody>
      </p:sp>
      <p:sp>
        <p:nvSpPr>
          <p:cNvPr id="7" name="矩形 6">
            <a:extLst>
              <a:ext uri="{FF2B5EF4-FFF2-40B4-BE49-F238E27FC236}">
                <a16:creationId xmlns:a16="http://schemas.microsoft.com/office/drawing/2014/main" id="{5B826FB9-6C71-4737-BC21-EE7CC993FA0B}"/>
              </a:ext>
            </a:extLst>
          </p:cNvPr>
          <p:cNvSpPr/>
          <p:nvPr/>
        </p:nvSpPr>
        <p:spPr>
          <a:xfrm>
            <a:off x="1378226" y="4805638"/>
            <a:ext cx="8915301" cy="1938992"/>
          </a:xfrm>
          <a:prstGeom prst="rect">
            <a:avLst/>
          </a:prstGeom>
        </p:spPr>
        <p:txBody>
          <a:bodyPr wrap="square">
            <a:spAutoFit/>
          </a:bodyPr>
          <a:lstStyle/>
          <a:p>
            <a:pPr marL="457200" indent="-457200">
              <a:buFont typeface="Arial" panose="020B0604020202020204" pitchFamily="34" charset="0"/>
              <a:buChar char="•"/>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請家長車輛依循由東向西之動線。</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請家長準備停車前記得打方向燈，一則維護本身的安全，再則方便志工媽媽判別是否為家長車輛，協助您的孩子下車。</a:t>
            </a:r>
          </a:p>
          <a:p>
            <a:pPr marL="457200" indent="-4572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汽車如需暫停，請停靠汽車暫停區。</a:t>
            </a:r>
          </a:p>
          <a:p>
            <a:pPr marL="457200" indent="-4572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請勿逆向停車。</a:t>
            </a:r>
          </a:p>
        </p:txBody>
      </p:sp>
      <p:pic>
        <p:nvPicPr>
          <p:cNvPr id="13" name="圖片 12">
            <a:extLst>
              <a:ext uri="{FF2B5EF4-FFF2-40B4-BE49-F238E27FC236}">
                <a16:creationId xmlns:a16="http://schemas.microsoft.com/office/drawing/2014/main" id="{C4509696-009E-4BA3-8623-C431E797C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581" y="445642"/>
            <a:ext cx="8143716" cy="3947632"/>
          </a:xfrm>
          <a:prstGeom prst="rect">
            <a:avLst/>
          </a:prstGeom>
        </p:spPr>
      </p:pic>
    </p:spTree>
    <p:extLst>
      <p:ext uri="{BB962C8B-B14F-4D97-AF65-F5344CB8AC3E}">
        <p14:creationId xmlns:p14="http://schemas.microsoft.com/office/powerpoint/2010/main" val="357280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0E2956-19D5-44E4-B31C-778F5F7DCCC3}"/>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接送區 說明</a:t>
            </a:r>
            <a:endParaRPr lang="en-US" altLang="zh-TW" sz="36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480456" y="2475685"/>
            <a:ext cx="5617029" cy="1077218"/>
          </a:xfrm>
          <a:prstGeom prst="rect">
            <a:avLst/>
          </a:prstGeom>
          <a:noFill/>
        </p:spPr>
        <p:txBody>
          <a:bodyPr wrap="square" rtlCol="0">
            <a:spAutoFit/>
          </a:bodyPr>
          <a:lstStyle/>
          <a:p>
            <a:r>
              <a:rPr lang="en-US" altLang="zh-TW" sz="3200" dirty="0">
                <a:latin typeface="微軟正黑體" panose="020B0604030504040204" pitchFamily="34" charset="-120"/>
                <a:ea typeface="微軟正黑體" panose="020B0604030504040204" pitchFamily="34" charset="-120"/>
              </a:rPr>
              <a:t>Q</a:t>
            </a:r>
            <a:r>
              <a:rPr lang="zh-TW" altLang="en-US" sz="3200" dirty="0">
                <a:latin typeface="微軟正黑體" panose="020B0604030504040204" pitchFamily="34" charset="-120"/>
                <a:ea typeface="微軟正黑體" panose="020B0604030504040204" pitchFamily="34" charset="-120"/>
              </a:rPr>
              <a:t>：若乘客從汽車左側下車，</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是否會有相關罰則</a:t>
            </a:r>
            <a:r>
              <a:rPr lang="en-US" altLang="zh-TW" sz="3200" dirty="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pic>
        <p:nvPicPr>
          <p:cNvPr id="1026" name="Picture 2" descr="æ±½è»é§é§å¨éè»éä¸è»æï¼æå¥½æ¡å©æ®µå¼ééï¼åå¾é æå¾æ¹æ©è»åæä¸ååå·ãæ¬å ±è³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3171" y="801724"/>
            <a:ext cx="3614057" cy="532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92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E0E2956-19D5-44E4-B31C-778F5F7DCCC3}"/>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接送區 說明</a:t>
            </a:r>
            <a:endParaRPr lang="en-US" altLang="zh-TW" sz="3600"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023257" y="1166842"/>
            <a:ext cx="10776857" cy="4524315"/>
          </a:xfrm>
          <a:prstGeom prst="rect">
            <a:avLst/>
          </a:prstGeom>
          <a:noFill/>
        </p:spPr>
        <p:txBody>
          <a:bodyPr wrap="square" rtlCol="0">
            <a:spAutoFit/>
          </a:bodyPr>
          <a:lstStyle/>
          <a:p>
            <a:r>
              <a:rPr lang="en-US" altLang="zh-TW" sz="3200" dirty="0">
                <a:latin typeface="微軟正黑體" panose="020B0604030504040204" pitchFamily="34" charset="-120"/>
                <a:ea typeface="微軟正黑體" panose="020B0604030504040204" pitchFamily="34" charset="-120"/>
              </a:rPr>
              <a:t>A</a:t>
            </a:r>
            <a:r>
              <a:rPr lang="zh-TW" altLang="en-US" sz="3200" dirty="0">
                <a:latin typeface="微軟正黑體" panose="020B0604030504040204" pitchFamily="34" charset="-120"/>
                <a:ea typeface="微軟正黑體" panose="020B0604030504040204" pitchFamily="34" charset="-120"/>
              </a:rPr>
              <a:t>：依據道路交通安全規則第</a:t>
            </a:r>
            <a:r>
              <a:rPr lang="en-US" altLang="zh-TW" sz="3200" dirty="0">
                <a:latin typeface="微軟正黑體" panose="020B0604030504040204" pitchFamily="34" charset="-120"/>
                <a:ea typeface="微軟正黑體" panose="020B0604030504040204" pitchFamily="34" charset="-120"/>
              </a:rPr>
              <a:t>112</a:t>
            </a:r>
            <a:r>
              <a:rPr lang="zh-TW" altLang="en-US" sz="3200" dirty="0">
                <a:latin typeface="微軟正黑體" panose="020B0604030504040204" pitchFamily="34" charset="-120"/>
                <a:ea typeface="微軟正黑體" panose="020B0604030504040204" pitchFamily="34" charset="-120"/>
              </a:rPr>
              <a:t>條乘客應由右側上、下車，若從左後車門上下車確實違反了道路交通安全規則，僅違反這項規定，並無相關罰則。</a:t>
            </a:r>
            <a:endParaRPr lang="en-US" altLang="zh-TW" sz="3200" dirty="0">
              <a:latin typeface="微軟正黑體" panose="020B0604030504040204" pitchFamily="34" charset="-120"/>
              <a:ea typeface="微軟正黑體" panose="020B0604030504040204" pitchFamily="34" charset="-120"/>
            </a:endParaRPr>
          </a:p>
          <a:p>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若駕駛或乘客沒有用兩段式開門、未注意行人及其他車輛等未依規定開關車門因而肇事，依道路交通管理處罰例第</a:t>
            </a:r>
            <a:r>
              <a:rPr lang="en-US" altLang="zh-TW" sz="3200" dirty="0">
                <a:latin typeface="微軟正黑體" panose="020B0604030504040204" pitchFamily="34" charset="-120"/>
                <a:ea typeface="微軟正黑體" panose="020B0604030504040204" pitchFamily="34" charset="-120"/>
              </a:rPr>
              <a:t>56-1</a:t>
            </a:r>
            <a:r>
              <a:rPr lang="zh-TW" altLang="en-US" sz="3200" dirty="0">
                <a:latin typeface="微軟正黑體" panose="020B0604030504040204" pitchFamily="34" charset="-120"/>
                <a:ea typeface="微軟正黑體" panose="020B0604030504040204" pitchFamily="34" charset="-120"/>
              </a:rPr>
              <a:t>條，可處汽車駕駛人新台幣</a:t>
            </a:r>
            <a:r>
              <a:rPr lang="en-US" altLang="zh-TW" sz="3200" dirty="0">
                <a:latin typeface="微軟正黑體" panose="020B0604030504040204" pitchFamily="34" charset="-120"/>
                <a:ea typeface="微軟正黑體" panose="020B0604030504040204" pitchFamily="34" charset="-120"/>
              </a:rPr>
              <a:t>1200</a:t>
            </a:r>
            <a:r>
              <a:rPr lang="zh-TW" altLang="en-US" sz="3200" dirty="0">
                <a:latin typeface="微軟正黑體" panose="020B0604030504040204" pitchFamily="34" charset="-120"/>
                <a:ea typeface="微軟正黑體" panose="020B0604030504040204" pitchFamily="34" charset="-120"/>
              </a:rPr>
              <a:t>元以上</a:t>
            </a:r>
            <a:r>
              <a:rPr lang="en-US" altLang="zh-TW" sz="3200" dirty="0">
                <a:latin typeface="微軟正黑體" panose="020B0604030504040204" pitchFamily="34" charset="-120"/>
                <a:ea typeface="微軟正黑體" panose="020B0604030504040204" pitchFamily="34" charset="-120"/>
              </a:rPr>
              <a:t>3600</a:t>
            </a:r>
            <a:r>
              <a:rPr lang="zh-TW" altLang="en-US" sz="3200" dirty="0">
                <a:latin typeface="微軟正黑體" panose="020B0604030504040204" pitchFamily="34" charset="-120"/>
                <a:ea typeface="微軟正黑體" panose="020B0604030504040204" pitchFamily="34" charset="-120"/>
              </a:rPr>
              <a:t>元以下</a:t>
            </a:r>
            <a:r>
              <a:rPr lang="zh-TW" altLang="en-US" sz="3200" dirty="0" smtClean="0">
                <a:latin typeface="微軟正黑體" panose="020B0604030504040204" pitchFamily="34" charset="-120"/>
                <a:ea typeface="微軟正黑體" panose="020B0604030504040204" pitchFamily="34" charset="-120"/>
              </a:rPr>
              <a:t>罰鍰</a:t>
            </a:r>
            <a:endParaRPr lang="en-US" altLang="zh-TW" sz="3200" dirty="0" smtClean="0">
              <a:latin typeface="微軟正黑體" panose="020B0604030504040204" pitchFamily="34" charset="-120"/>
              <a:ea typeface="微軟正黑體" panose="020B0604030504040204" pitchFamily="34" charset="-120"/>
            </a:endParaRPr>
          </a:p>
          <a:p>
            <a:endParaRPr lang="en-US" altLang="zh-TW" sz="3200" dirty="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肇事責任歸屬及罰緩皆是其次，我們最重視的是</a:t>
            </a:r>
            <a:r>
              <a:rPr lang="zh-TW" altLang="en-US" sz="3200" dirty="0" smtClean="0">
                <a:solidFill>
                  <a:srgbClr val="FF0000"/>
                </a:solidFill>
                <a:latin typeface="微軟正黑體" panose="020B0604030504040204" pitchFamily="34" charset="-120"/>
                <a:ea typeface="微軟正黑體" panose="020B0604030504040204" pitchFamily="34" charset="-120"/>
              </a:rPr>
              <a:t>孩子的安全</a:t>
            </a:r>
            <a:endParaRPr lang="zh-TW" altLang="en-US" sz="32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1843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5021610-613A-4417-A5D0-A8CADB403A67}"/>
              </a:ext>
            </a:extLst>
          </p:cNvPr>
          <p:cNvSpPr txBox="1"/>
          <p:nvPr/>
        </p:nvSpPr>
        <p:spPr>
          <a:xfrm>
            <a:off x="1615348" y="1011165"/>
            <a:ext cx="10310190" cy="5016758"/>
          </a:xfrm>
          <a:prstGeom prst="rect">
            <a:avLst/>
          </a:prstGeom>
          <a:noFill/>
        </p:spPr>
        <p:txBody>
          <a:bodyPr wrap="square" rtlCol="0">
            <a:spAutoFit/>
          </a:bodyPr>
          <a:lstStyle/>
          <a:p>
            <a:endParaRPr lang="en-US" altLang="zh-TW" sz="3200" dirty="0">
              <a:solidFill>
                <a:srgbClr val="FF0000"/>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請讓孩子從汽車的</a:t>
            </a:r>
            <a:r>
              <a:rPr lang="zh-TW" altLang="en-US" sz="3200" dirty="0">
                <a:solidFill>
                  <a:srgbClr val="FF0000"/>
                </a:solidFill>
                <a:latin typeface="微軟正黑體" panose="020B0604030504040204" pitchFamily="34" charset="-120"/>
                <a:ea typeface="微軟正黑體" panose="020B0604030504040204" pitchFamily="34" charset="-120"/>
              </a:rPr>
              <a:t>右側下車</a:t>
            </a:r>
            <a:r>
              <a:rPr lang="zh-TW" altLang="en-US" sz="3200" dirty="0">
                <a:latin typeface="微軟正黑體" panose="020B0604030504040204" pitchFamily="34" charset="-120"/>
                <a:ea typeface="微軟正黑體" panose="020B0604030504040204" pitchFamily="34" charset="-120"/>
              </a:rPr>
              <a:t>，並於</a:t>
            </a:r>
            <a:r>
              <a:rPr lang="zh-TW" altLang="en-US" sz="3200" dirty="0">
                <a:solidFill>
                  <a:srgbClr val="FF0000"/>
                </a:solidFill>
                <a:latin typeface="微軟正黑體" panose="020B0604030504040204" pitchFamily="34" charset="-120"/>
                <a:ea typeface="微軟正黑體" panose="020B0604030504040204" pitchFamily="34" charset="-120"/>
              </a:rPr>
              <a:t>下車前提早背</a:t>
            </a:r>
            <a:r>
              <a:rPr lang="zh-TW" altLang="en-US" sz="3200" dirty="0" smtClean="0">
                <a:solidFill>
                  <a:srgbClr val="FF0000"/>
                </a:solidFill>
                <a:latin typeface="微軟正黑體" panose="020B0604030504040204" pitchFamily="34" charset="-120"/>
                <a:ea typeface="微軟正黑體" panose="020B0604030504040204" pitchFamily="34" charset="-120"/>
              </a:rPr>
              <a:t>好書包</a:t>
            </a:r>
            <a:r>
              <a:rPr lang="zh-TW" altLang="en-US" sz="3200" dirty="0">
                <a:solidFill>
                  <a:srgbClr val="FF0000"/>
                </a:solidFill>
                <a:latin typeface="微軟正黑體" panose="020B0604030504040204" pitchFamily="34" charset="-120"/>
                <a:ea typeface="微軟正黑體" panose="020B0604030504040204" pitchFamily="34" charset="-120"/>
              </a:rPr>
              <a:t>，提好餐</a:t>
            </a:r>
            <a:r>
              <a:rPr lang="zh-TW" altLang="en-US" sz="3200" dirty="0" smtClean="0">
                <a:solidFill>
                  <a:srgbClr val="FF0000"/>
                </a:solidFill>
                <a:latin typeface="微軟正黑體" panose="020B0604030504040204" pitchFamily="34" charset="-120"/>
                <a:ea typeface="微軟正黑體" panose="020B0604030504040204" pitchFamily="34" charset="-120"/>
              </a:rPr>
              <a:t>袋</a:t>
            </a:r>
            <a:endParaRPr lang="en-US" altLang="zh-TW" sz="3200" dirty="0" smtClean="0">
              <a:solidFill>
                <a:srgbClr val="FF0000"/>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3200" dirty="0">
              <a:solidFill>
                <a:srgbClr val="FF0000"/>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3200" dirty="0">
                <a:latin typeface="微軟正黑體" panose="020B0604030504040204" pitchFamily="34" charset="-120"/>
                <a:ea typeface="微軟正黑體" panose="020B0604030504040204" pitchFamily="34" charset="-120"/>
              </a:rPr>
              <a:t>請遵循汽機車規劃區讓孩子上下車，以</a:t>
            </a:r>
            <a:r>
              <a:rPr lang="zh-TW" altLang="en-US" sz="3200" dirty="0">
                <a:solidFill>
                  <a:srgbClr val="FF0000"/>
                </a:solidFill>
                <a:latin typeface="微軟正黑體" panose="020B0604030504040204" pitchFamily="34" charset="-120"/>
                <a:ea typeface="微軟正黑體" panose="020B0604030504040204" pitchFamily="34" charset="-120"/>
              </a:rPr>
              <a:t>維護孩子</a:t>
            </a:r>
            <a:r>
              <a:rPr lang="zh-TW" altLang="en-US" sz="3200" dirty="0" smtClean="0">
                <a:solidFill>
                  <a:srgbClr val="FF0000"/>
                </a:solidFill>
                <a:latin typeface="微軟正黑體" panose="020B0604030504040204" pitchFamily="34" charset="-120"/>
                <a:ea typeface="微軟正黑體" panose="020B0604030504040204" pitchFamily="34" charset="-120"/>
              </a:rPr>
              <a:t>安全</a:t>
            </a:r>
            <a:endParaRPr lang="en-US" altLang="zh-TW" sz="3200" dirty="0">
              <a:solidFill>
                <a:srgbClr val="FF0000"/>
              </a:solidFill>
              <a:latin typeface="微軟正黑體" panose="020B0604030504040204" pitchFamily="34" charset="-120"/>
              <a:ea typeface="微軟正黑體" panose="020B0604030504040204" pitchFamily="34" charset="-120"/>
            </a:endParaRPr>
          </a:p>
          <a:p>
            <a:endParaRPr lang="en-US" altLang="zh-TW" sz="3200" dirty="0">
              <a:latin typeface="微軟正黑體" panose="020B0604030504040204" pitchFamily="34" charset="-120"/>
              <a:ea typeface="微軟正黑體" panose="020B0604030504040204" pitchFamily="34" charset="-120"/>
            </a:endParaRPr>
          </a:p>
          <a:p>
            <a:r>
              <a:rPr lang="zh-TW" altLang="en-US" sz="3200" dirty="0" smtClean="0">
                <a:latin typeface="微軟正黑體" panose="020B0604030504040204" pitchFamily="34" charset="-120"/>
                <a:ea typeface="微軟正黑體" panose="020B0604030504040204" pitchFamily="34" charset="-120"/>
              </a:rPr>
              <a:t>     騎乘</a:t>
            </a:r>
            <a:r>
              <a:rPr lang="zh-TW" altLang="en-US" sz="3200" dirty="0">
                <a:solidFill>
                  <a:srgbClr val="FF0000"/>
                </a:solidFill>
                <a:latin typeface="微軟正黑體" panose="020B0604030504040204" pitchFamily="34" charset="-120"/>
                <a:ea typeface="微軟正黑體" panose="020B0604030504040204" pitchFamily="34" charset="-120"/>
              </a:rPr>
              <a:t>機車</a:t>
            </a:r>
            <a:r>
              <a:rPr lang="zh-TW" altLang="en-US" sz="3200" dirty="0">
                <a:latin typeface="微軟正黑體" panose="020B0604030504040204" pitchFamily="34" charset="-120"/>
                <a:ea typeface="微軟正黑體" panose="020B0604030504040204" pitchFamily="34" charset="-120"/>
              </a:rPr>
              <a:t>者請在</a:t>
            </a:r>
            <a:r>
              <a:rPr lang="zh-TW" altLang="en-US" sz="3200" dirty="0">
                <a:solidFill>
                  <a:srgbClr val="FF0000"/>
                </a:solidFill>
                <a:latin typeface="微軟正黑體" panose="020B0604030504040204" pitchFamily="34" charset="-120"/>
                <a:ea typeface="微軟正黑體" panose="020B0604030504040204" pitchFamily="34" charset="-120"/>
              </a:rPr>
              <a:t>機車接送區</a:t>
            </a:r>
            <a:r>
              <a:rPr lang="zh-TW" altLang="en-US" sz="3200" dirty="0">
                <a:latin typeface="微軟正黑體" panose="020B0604030504040204" pitchFamily="34" charset="-120"/>
                <a:ea typeface="微軟正黑體" panose="020B0604030504040204" pitchFamily="34" charset="-120"/>
              </a:rPr>
              <a:t>上</a:t>
            </a:r>
            <a:r>
              <a:rPr lang="zh-TW" altLang="en-US" sz="3200" dirty="0" smtClean="0">
                <a:latin typeface="微軟正黑體" panose="020B0604030504040204" pitchFamily="34" charset="-120"/>
                <a:ea typeface="微軟正黑體" panose="020B0604030504040204" pitchFamily="34" charset="-120"/>
              </a:rPr>
              <a:t>下車</a:t>
            </a:r>
            <a:endParaRPr lang="en-US" altLang="zh-TW" sz="3200" dirty="0" smtClean="0">
              <a:latin typeface="微軟正黑體" panose="020B0604030504040204" pitchFamily="34" charset="-120"/>
              <a:ea typeface="微軟正黑體" panose="020B0604030504040204" pitchFamily="34" charset="-120"/>
            </a:endParaRPr>
          </a:p>
          <a:p>
            <a:endParaRPr lang="en-US" altLang="zh-TW" sz="3200" dirty="0" smtClean="0">
              <a:latin typeface="微軟正黑體" panose="020B0604030504040204" pitchFamily="34" charset="-120"/>
              <a:ea typeface="微軟正黑體" panose="020B0604030504040204" pitchFamily="34" charset="-120"/>
            </a:endParaRPr>
          </a:p>
          <a:p>
            <a:r>
              <a:rPr lang="zh-TW" altLang="en-US" sz="3200" dirty="0" smtClean="0">
                <a:solidFill>
                  <a:srgbClr val="FF0000"/>
                </a:solidFill>
                <a:latin typeface="微軟正黑體" panose="020B0604030504040204" pitchFamily="34" charset="-120"/>
                <a:ea typeface="微軟正黑體" panose="020B0604030504040204" pitchFamily="34" charset="-120"/>
              </a:rPr>
              <a:t>     </a:t>
            </a:r>
            <a:r>
              <a:rPr lang="zh-TW" altLang="en-US" sz="3200" dirty="0" smtClean="0">
                <a:latin typeface="微軟正黑體" panose="020B0604030504040204" pitchFamily="34" charset="-120"/>
                <a:ea typeface="微軟正黑體" panose="020B0604030504040204" pitchFamily="34" charset="-120"/>
              </a:rPr>
              <a:t>駕駛</a:t>
            </a:r>
            <a:r>
              <a:rPr lang="zh-TW" altLang="en-US" sz="3200" dirty="0">
                <a:solidFill>
                  <a:srgbClr val="FF0000"/>
                </a:solidFill>
                <a:latin typeface="微軟正黑體" panose="020B0604030504040204" pitchFamily="34" charset="-120"/>
                <a:ea typeface="微軟正黑體" panose="020B0604030504040204" pitchFamily="34" charset="-120"/>
              </a:rPr>
              <a:t>汽車</a:t>
            </a:r>
            <a:r>
              <a:rPr lang="zh-TW" altLang="en-US" sz="3200" dirty="0">
                <a:latin typeface="微軟正黑體" panose="020B0604030504040204" pitchFamily="34" charset="-120"/>
                <a:ea typeface="微軟正黑體" panose="020B0604030504040204" pitchFamily="34" charset="-120"/>
              </a:rPr>
              <a:t>者請在</a:t>
            </a:r>
            <a:r>
              <a:rPr lang="zh-TW" altLang="en-US" sz="3200" dirty="0">
                <a:solidFill>
                  <a:srgbClr val="FF0000"/>
                </a:solidFill>
                <a:latin typeface="微軟正黑體" panose="020B0604030504040204" pitchFamily="34" charset="-120"/>
                <a:ea typeface="微軟正黑體" panose="020B0604030504040204" pitchFamily="34" charset="-120"/>
              </a:rPr>
              <a:t>汽車接送區</a:t>
            </a:r>
            <a:r>
              <a:rPr lang="zh-TW" altLang="en-US" sz="3200" dirty="0">
                <a:latin typeface="微軟正黑體" panose="020B0604030504040204" pitchFamily="34" charset="-120"/>
                <a:ea typeface="微軟正黑體" panose="020B0604030504040204" pitchFamily="34" charset="-120"/>
              </a:rPr>
              <a:t>上</a:t>
            </a:r>
            <a:r>
              <a:rPr lang="zh-TW" altLang="en-US" sz="3200" dirty="0" smtClean="0">
                <a:latin typeface="微軟正黑體" panose="020B0604030504040204" pitchFamily="34" charset="-120"/>
                <a:ea typeface="微軟正黑體" panose="020B0604030504040204" pitchFamily="34" charset="-120"/>
              </a:rPr>
              <a:t>下車</a:t>
            </a:r>
            <a:endParaRPr lang="en-US" altLang="zh-TW" sz="3200" dirty="0" smtClean="0">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3200" dirty="0">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6E0E2956-19D5-44E4-B31C-778F5F7DCCC3}"/>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接送區 說明</a:t>
            </a:r>
            <a:endParaRPr lang="en-US" altLang="zh-TW"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4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0681BB3-B89A-4062-B5C2-427ACCC85D30}"/>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三好運動</a:t>
            </a:r>
          </a:p>
        </p:txBody>
      </p:sp>
      <p:pic>
        <p:nvPicPr>
          <p:cNvPr id="6" name="圖片 5">
            <a:extLst>
              <a:ext uri="{FF2B5EF4-FFF2-40B4-BE49-F238E27FC236}">
                <a16:creationId xmlns:a16="http://schemas.microsoft.com/office/drawing/2014/main" id="{2F84869D-A360-42DB-9E74-EE8FF032D4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64179" y="353202"/>
            <a:ext cx="1800000" cy="1784333"/>
          </a:xfrm>
          <a:prstGeom prst="rect">
            <a:avLst/>
          </a:prstGeom>
        </p:spPr>
      </p:pic>
      <p:pic>
        <p:nvPicPr>
          <p:cNvPr id="7" name="圖片 6">
            <a:extLst>
              <a:ext uri="{FF2B5EF4-FFF2-40B4-BE49-F238E27FC236}">
                <a16:creationId xmlns:a16="http://schemas.microsoft.com/office/drawing/2014/main" id="{3140341F-4DB8-4E8B-9EFC-AC750EF65C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64179" y="2562988"/>
            <a:ext cx="1800000" cy="1732024"/>
          </a:xfrm>
          <a:prstGeom prst="rect">
            <a:avLst/>
          </a:prstGeom>
        </p:spPr>
      </p:pic>
      <p:pic>
        <p:nvPicPr>
          <p:cNvPr id="8" name="圖片 7">
            <a:extLst>
              <a:ext uri="{FF2B5EF4-FFF2-40B4-BE49-F238E27FC236}">
                <a16:creationId xmlns:a16="http://schemas.microsoft.com/office/drawing/2014/main" id="{489DAC46-18F4-455F-9457-BF07F9A753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64179" y="4720465"/>
            <a:ext cx="1800000" cy="1784334"/>
          </a:xfrm>
          <a:prstGeom prst="rect">
            <a:avLst/>
          </a:prstGeom>
        </p:spPr>
      </p:pic>
      <p:sp>
        <p:nvSpPr>
          <p:cNvPr id="9" name="矩形 8">
            <a:extLst>
              <a:ext uri="{FF2B5EF4-FFF2-40B4-BE49-F238E27FC236}">
                <a16:creationId xmlns:a16="http://schemas.microsoft.com/office/drawing/2014/main" id="{8BA635E1-E4F6-4120-8BDF-7A2FF363B330}"/>
              </a:ext>
            </a:extLst>
          </p:cNvPr>
          <p:cNvSpPr/>
          <p:nvPr/>
        </p:nvSpPr>
        <p:spPr>
          <a:xfrm>
            <a:off x="4996908" y="968370"/>
            <a:ext cx="3816619" cy="553998"/>
          </a:xfrm>
          <a:prstGeom prst="rect">
            <a:avLst/>
          </a:prstGeom>
        </p:spPr>
        <p:txBody>
          <a:bodyPr wrap="square">
            <a:spAutoFit/>
          </a:bodyPr>
          <a:lstStyle/>
          <a:p>
            <a:r>
              <a:rPr lang="zh-TW" altLang="en-US" sz="3000" dirty="0">
                <a:latin typeface="微軟正黑體" panose="020B0604030504040204" pitchFamily="34" charset="-120"/>
                <a:ea typeface="微軟正黑體" panose="020B0604030504040204" pitchFamily="34" charset="-120"/>
              </a:rPr>
              <a:t>常懷祝福別人的好心</a:t>
            </a:r>
          </a:p>
        </p:txBody>
      </p:sp>
      <p:sp>
        <p:nvSpPr>
          <p:cNvPr id="10" name="矩形 9">
            <a:extLst>
              <a:ext uri="{FF2B5EF4-FFF2-40B4-BE49-F238E27FC236}">
                <a16:creationId xmlns:a16="http://schemas.microsoft.com/office/drawing/2014/main" id="{E7229AA9-E245-43FD-BA47-930F3D946663}"/>
              </a:ext>
            </a:extLst>
          </p:cNvPr>
          <p:cNvSpPr/>
          <p:nvPr/>
        </p:nvSpPr>
        <p:spPr>
          <a:xfrm>
            <a:off x="4996908" y="3038592"/>
            <a:ext cx="3262432" cy="553998"/>
          </a:xfrm>
          <a:prstGeom prst="rect">
            <a:avLst/>
          </a:prstGeom>
        </p:spPr>
        <p:txBody>
          <a:bodyPr wrap="none">
            <a:spAutoFit/>
          </a:bodyPr>
          <a:lstStyle/>
          <a:p>
            <a:r>
              <a:rPr lang="zh-TW" altLang="en-US" sz="3000" dirty="0">
                <a:latin typeface="微軟正黑體" panose="020B0604030504040204" pitchFamily="34" charset="-120"/>
                <a:ea typeface="微軟正黑體" panose="020B0604030504040204" pitchFamily="34" charset="-120"/>
              </a:rPr>
              <a:t>說令人受用的好話</a:t>
            </a:r>
          </a:p>
        </p:txBody>
      </p:sp>
      <p:sp>
        <p:nvSpPr>
          <p:cNvPr id="11" name="矩形 10">
            <a:extLst>
              <a:ext uri="{FF2B5EF4-FFF2-40B4-BE49-F238E27FC236}">
                <a16:creationId xmlns:a16="http://schemas.microsoft.com/office/drawing/2014/main" id="{8875288C-D535-4243-85F9-5630C8284FA2}"/>
              </a:ext>
            </a:extLst>
          </p:cNvPr>
          <p:cNvSpPr/>
          <p:nvPr/>
        </p:nvSpPr>
        <p:spPr>
          <a:xfrm>
            <a:off x="4996908" y="5612631"/>
            <a:ext cx="3647152" cy="553998"/>
          </a:xfrm>
          <a:prstGeom prst="rect">
            <a:avLst/>
          </a:prstGeom>
        </p:spPr>
        <p:txBody>
          <a:bodyPr wrap="none">
            <a:spAutoFit/>
          </a:bodyPr>
          <a:lstStyle/>
          <a:p>
            <a:r>
              <a:rPr lang="zh-TW" altLang="en-US" sz="3000" dirty="0">
                <a:latin typeface="微軟正黑體" panose="020B0604030504040204" pitchFamily="34" charset="-120"/>
                <a:ea typeface="微軟正黑體" panose="020B0604030504040204" pitchFamily="34" charset="-120"/>
              </a:rPr>
              <a:t>做有益於人間的好事</a:t>
            </a:r>
          </a:p>
        </p:txBody>
      </p:sp>
    </p:spTree>
    <p:extLst>
      <p:ext uri="{BB962C8B-B14F-4D97-AF65-F5344CB8AC3E}">
        <p14:creationId xmlns:p14="http://schemas.microsoft.com/office/powerpoint/2010/main" val="93423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D68C832-3BA7-401F-8161-C5DEA1D457B5}"/>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三好護照</a:t>
            </a:r>
          </a:p>
        </p:txBody>
      </p:sp>
      <p:pic>
        <p:nvPicPr>
          <p:cNvPr id="3" name="圖片 2">
            <a:extLst>
              <a:ext uri="{FF2B5EF4-FFF2-40B4-BE49-F238E27FC236}">
                <a16:creationId xmlns:a16="http://schemas.microsoft.com/office/drawing/2014/main" id="{882F8812-35D1-4951-86E5-C98535AEA9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41982" y="1789043"/>
            <a:ext cx="7533861" cy="4413664"/>
          </a:xfrm>
          <a:prstGeom prst="rect">
            <a:avLst/>
          </a:prstGeom>
        </p:spPr>
      </p:pic>
      <p:sp>
        <p:nvSpPr>
          <p:cNvPr id="4" name="矩形 3">
            <a:extLst>
              <a:ext uri="{FF2B5EF4-FFF2-40B4-BE49-F238E27FC236}">
                <a16:creationId xmlns:a16="http://schemas.microsoft.com/office/drawing/2014/main" id="{B63B5B19-DEEF-43C9-BF27-E323F650A6DD}"/>
              </a:ext>
            </a:extLst>
          </p:cNvPr>
          <p:cNvSpPr/>
          <p:nvPr/>
        </p:nvSpPr>
        <p:spPr>
          <a:xfrm>
            <a:off x="4412183" y="655293"/>
            <a:ext cx="4288353" cy="584775"/>
          </a:xfrm>
          <a:prstGeom prst="rect">
            <a:avLst/>
          </a:prstGeom>
        </p:spPr>
        <p:txBody>
          <a:bodyPr wrap="none">
            <a:spAutoFit/>
          </a:bodyPr>
          <a:lstStyle/>
          <a:p>
            <a:r>
              <a:rPr lang="zh-TW" altLang="en-US" sz="3200" dirty="0">
                <a:latin typeface="微軟正黑體" panose="020B0604030504040204" pitchFamily="34" charset="-120"/>
                <a:ea typeface="微軟正黑體" panose="020B0604030504040204" pitchFamily="34" charset="-120"/>
              </a:rPr>
              <a:t>品德教育由生活中做起</a:t>
            </a:r>
          </a:p>
        </p:txBody>
      </p:sp>
    </p:spTree>
    <p:extLst>
      <p:ext uri="{BB962C8B-B14F-4D97-AF65-F5344CB8AC3E}">
        <p14:creationId xmlns:p14="http://schemas.microsoft.com/office/powerpoint/2010/main" val="2462087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82CC5F-F716-4D7B-B52C-DB2486688A56}"/>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腸病毒</a:t>
            </a:r>
          </a:p>
        </p:txBody>
      </p:sp>
      <p:sp>
        <p:nvSpPr>
          <p:cNvPr id="3" name="矩形 2">
            <a:extLst>
              <a:ext uri="{FF2B5EF4-FFF2-40B4-BE49-F238E27FC236}">
                <a16:creationId xmlns:a16="http://schemas.microsoft.com/office/drawing/2014/main" id="{4FF678F4-7184-480C-A1B9-A33017F7C65B}"/>
              </a:ext>
            </a:extLst>
          </p:cNvPr>
          <p:cNvSpPr/>
          <p:nvPr/>
        </p:nvSpPr>
        <p:spPr>
          <a:xfrm>
            <a:off x="1318260" y="233990"/>
            <a:ext cx="10317480" cy="6366551"/>
          </a:xfrm>
          <a:prstGeom prst="rect">
            <a:avLst/>
          </a:prstGeom>
        </p:spPr>
        <p:txBody>
          <a:bodyPr wrap="square">
            <a:spAutoFit/>
          </a:bodyPr>
          <a:lstStyle/>
          <a:p>
            <a:pPr marL="265113" indent="-255588">
              <a:lnSpc>
                <a:spcPts val="4500"/>
              </a:lnSpc>
              <a:spcBef>
                <a:spcPts val="0"/>
              </a:spcBef>
              <a:buClr>
                <a:schemeClr val="tx1"/>
              </a:buClr>
              <a:buSzPct val="75000"/>
              <a:buFont typeface="Wingdings" pitchFamily="2" charset="2"/>
              <a:buChar char="l"/>
              <a:defRPr/>
            </a:pPr>
            <a:r>
              <a:rPr lang="zh-TW" altLang="en-US" sz="2800" dirty="0">
                <a:latin typeface="微軟正黑體" panose="020B0604030504040204" pitchFamily="34" charset="-120"/>
                <a:ea typeface="微軟正黑體" panose="020B0604030504040204" pitchFamily="34" charset="-120"/>
              </a:rPr>
              <a:t>開學後預計</a:t>
            </a:r>
            <a:r>
              <a:rPr lang="zh-TW" altLang="en-US" sz="2800" dirty="0">
                <a:solidFill>
                  <a:srgbClr val="FF0000"/>
                </a:solidFill>
                <a:latin typeface="微軟正黑體" panose="020B0604030504040204" pitchFamily="34" charset="-120"/>
                <a:ea typeface="微軟正黑體" panose="020B0604030504040204" pitchFamily="34" charset="-120"/>
              </a:rPr>
              <a:t>腸</a:t>
            </a:r>
            <a:r>
              <a:rPr lang="zh-TW" altLang="en-US" sz="2800" dirty="0" smtClean="0">
                <a:solidFill>
                  <a:srgbClr val="FF0000"/>
                </a:solidFill>
                <a:latin typeface="微軟正黑體" panose="020B0604030504040204" pitchFamily="34" charset="-120"/>
                <a:ea typeface="微軟正黑體" panose="020B0604030504040204" pitchFamily="34" charset="-120"/>
              </a:rPr>
              <a:t>病毒及流感疫</a:t>
            </a:r>
            <a:r>
              <a:rPr lang="zh-TW" altLang="en-US" sz="2800" dirty="0">
                <a:solidFill>
                  <a:srgbClr val="FF0000"/>
                </a:solidFill>
                <a:latin typeface="微軟正黑體" panose="020B0604030504040204" pitchFamily="34" charset="-120"/>
                <a:ea typeface="微軟正黑體" panose="020B0604030504040204" pitchFamily="34" charset="-120"/>
              </a:rPr>
              <a:t>情</a:t>
            </a:r>
            <a:r>
              <a:rPr lang="zh-TW" altLang="en-US" sz="2800" dirty="0">
                <a:latin typeface="微軟正黑體" panose="020B0604030504040204" pitchFamily="34" charset="-120"/>
                <a:ea typeface="微軟正黑體" panose="020B0604030504040204" pitchFamily="34" charset="-120"/>
              </a:rPr>
              <a:t>可能會增加，</a:t>
            </a:r>
            <a:r>
              <a:rPr lang="zh-TW" altLang="en-US" sz="2800" dirty="0" smtClean="0">
                <a:latin typeface="微軟正黑體" panose="020B0604030504040204" pitchFamily="34" charset="-120"/>
                <a:ea typeface="微軟正黑體" panose="020B0604030504040204" pitchFamily="34" charset="-120"/>
              </a:rPr>
              <a:t>故傳染病認知</a:t>
            </a:r>
            <a:r>
              <a:rPr lang="zh-TW" altLang="en-US" sz="2800" dirty="0">
                <a:latin typeface="微軟正黑體" panose="020B0604030504040204" pitchFamily="34" charset="-120"/>
                <a:ea typeface="微軟正黑體" panose="020B0604030504040204" pitchFamily="34" charset="-120"/>
              </a:rPr>
              <a:t>及防治觀念仍需</a:t>
            </a:r>
            <a:r>
              <a:rPr lang="zh-TW" altLang="en-US" sz="2800" dirty="0" smtClean="0">
                <a:latin typeface="微軟正黑體" panose="020B0604030504040204" pitchFamily="34" charset="-120"/>
                <a:ea typeface="微軟正黑體" panose="020B0604030504040204" pitchFamily="34" charset="-120"/>
              </a:rPr>
              <a:t>防範，</a:t>
            </a:r>
            <a:r>
              <a:rPr lang="zh-TW" altLang="en-US" sz="2800" u="sng" dirty="0" smtClean="0">
                <a:solidFill>
                  <a:srgbClr val="FF0000"/>
                </a:solidFill>
                <a:latin typeface="微軟正黑體" panose="020B0604030504040204" pitchFamily="34" charset="-120"/>
                <a:ea typeface="微軟正黑體" panose="020B0604030504040204" pitchFamily="34" charset="-120"/>
              </a:rPr>
              <a:t>若在家已發燒</a:t>
            </a:r>
            <a:r>
              <a:rPr lang="en-US" altLang="zh-TW" sz="2800" u="sng" dirty="0" smtClean="0">
                <a:solidFill>
                  <a:srgbClr val="FF0000"/>
                </a:solidFill>
                <a:latin typeface="微軟正黑體" panose="020B0604030504040204" pitchFamily="34" charset="-120"/>
                <a:ea typeface="微軟正黑體" panose="020B0604030504040204" pitchFamily="34" charset="-120"/>
              </a:rPr>
              <a:t>(&gt;=38</a:t>
            </a:r>
            <a:r>
              <a:rPr lang="zh-TW" altLang="en-US" sz="2800" u="sng" dirty="0" smtClean="0">
                <a:solidFill>
                  <a:srgbClr val="FF0000"/>
                </a:solidFill>
                <a:latin typeface="微軟正黑體" panose="020B0604030504040204" pitchFamily="34" charset="-120"/>
                <a:ea typeface="微軟正黑體" panose="020B0604030504040204" pitchFamily="34" charset="-120"/>
              </a:rPr>
              <a:t>度</a:t>
            </a:r>
            <a:r>
              <a:rPr lang="en-US" altLang="zh-TW" sz="2800" u="sng" dirty="0" smtClean="0">
                <a:solidFill>
                  <a:srgbClr val="FF0000"/>
                </a:solidFill>
                <a:latin typeface="微軟正黑體" panose="020B0604030504040204" pitchFamily="34" charset="-120"/>
                <a:ea typeface="微軟正黑體" panose="020B0604030504040204" pitchFamily="34" charset="-120"/>
              </a:rPr>
              <a:t>)</a:t>
            </a:r>
            <a:r>
              <a:rPr lang="zh-TW" altLang="en-US" sz="2800" u="sng" dirty="0" smtClean="0">
                <a:solidFill>
                  <a:srgbClr val="FF0000"/>
                </a:solidFill>
                <a:latin typeface="微軟正黑體" panose="020B0604030504040204" pitchFamily="34" charset="-120"/>
                <a:ea typeface="微軟正黑體" panose="020B0604030504040204" pitchFamily="34" charset="-120"/>
              </a:rPr>
              <a:t>請居家休息就醫，勿吃退燒藥到校。</a:t>
            </a:r>
            <a:endParaRPr lang="en-US" altLang="zh-TW" sz="2800" u="sng" dirty="0">
              <a:solidFill>
                <a:srgbClr val="FF0000"/>
              </a:solidFill>
              <a:latin typeface="微軟正黑體" panose="020B0604030504040204" pitchFamily="34" charset="-120"/>
              <a:ea typeface="微軟正黑體" panose="020B0604030504040204" pitchFamily="34" charset="-120"/>
            </a:endParaRPr>
          </a:p>
          <a:p>
            <a:pPr marL="265113" indent="-255588">
              <a:lnSpc>
                <a:spcPts val="4500"/>
              </a:lnSpc>
              <a:spcBef>
                <a:spcPts val="0"/>
              </a:spcBef>
              <a:buClr>
                <a:schemeClr val="tx1"/>
              </a:buClr>
              <a:buSzPct val="75000"/>
              <a:buFont typeface="+mj-lt"/>
              <a:buAutoNum type="arabicPeriod"/>
              <a:defRPr/>
            </a:pPr>
            <a:r>
              <a:rPr lang="zh-TW" altLang="en-US" sz="2800" dirty="0">
                <a:latin typeface="微軟正黑體" panose="020B0604030504040204" pitchFamily="34" charset="-120"/>
                <a:ea typeface="微軟正黑體" panose="020B0604030504040204" pitchFamily="34" charset="-120"/>
              </a:rPr>
              <a:t>當孩子回到家，要用</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肥皂勤洗手</a:t>
            </a:r>
            <a:r>
              <a:rPr lang="zh-TW" altLang="en-US" sz="2800" dirty="0">
                <a:latin typeface="微軟正黑體" panose="020B0604030504040204" pitchFamily="34" charset="-120"/>
                <a:ea typeface="微軟正黑體" panose="020B0604030504040204" pitchFamily="34" charset="-120"/>
              </a:rPr>
              <a:t>，避免病菌上身。</a:t>
            </a:r>
            <a:endParaRPr lang="en-US" altLang="zh-TW" sz="2800" dirty="0">
              <a:latin typeface="微軟正黑體" panose="020B0604030504040204" pitchFamily="34" charset="-120"/>
              <a:ea typeface="微軟正黑體" panose="020B0604030504040204" pitchFamily="34" charset="-120"/>
            </a:endParaRPr>
          </a:p>
          <a:p>
            <a:pPr marL="265113" indent="-255588">
              <a:lnSpc>
                <a:spcPts val="4500"/>
              </a:lnSpc>
              <a:spcBef>
                <a:spcPts val="0"/>
              </a:spcBef>
              <a:buClr>
                <a:schemeClr val="tx1"/>
              </a:buClr>
              <a:buSzPct val="75000"/>
              <a:buFont typeface="+mj-lt"/>
              <a:buAutoNum type="arabicPeriod"/>
              <a:defRPr/>
            </a:pPr>
            <a:r>
              <a:rPr lang="zh-TW" altLang="en-US" sz="2800" dirty="0">
                <a:latin typeface="微軟正黑體" panose="020B0604030504040204" pitchFamily="34" charset="-120"/>
                <a:ea typeface="微軟正黑體" panose="020B0604030504040204" pitchFamily="34" charset="-120"/>
              </a:rPr>
              <a:t>當孩子經由醫生判定為腸病毒，立刻</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請假在家休息</a:t>
            </a:r>
            <a:r>
              <a:rPr lang="zh-TW" altLang="en-US" sz="2800" dirty="0">
                <a:latin typeface="微軟正黑體" panose="020B0604030504040204" pitchFamily="34" charset="-120"/>
                <a:ea typeface="微軟正黑體" panose="020B0604030504040204" pitchFamily="34" charset="-120"/>
              </a:rPr>
              <a:t>，因為生病時身體最虛弱，避免再度感染。</a:t>
            </a:r>
            <a:endParaRPr lang="en-US" altLang="zh-TW" sz="2800" dirty="0">
              <a:latin typeface="微軟正黑體" panose="020B0604030504040204" pitchFamily="34" charset="-120"/>
              <a:ea typeface="微軟正黑體" panose="020B0604030504040204" pitchFamily="34" charset="-120"/>
            </a:endParaRPr>
          </a:p>
          <a:p>
            <a:pPr marL="265113" indent="-255588">
              <a:lnSpc>
                <a:spcPts val="4500"/>
              </a:lnSpc>
              <a:spcBef>
                <a:spcPts val="0"/>
              </a:spcBef>
              <a:buClr>
                <a:schemeClr val="tx1"/>
              </a:buClr>
              <a:buSzPct val="75000"/>
              <a:buFont typeface="+mj-lt"/>
              <a:buAutoNum type="arabicPeriod"/>
              <a:defRPr/>
            </a:pPr>
            <a:r>
              <a:rPr lang="zh-TW" altLang="en-US" sz="2800" dirty="0">
                <a:solidFill>
                  <a:srgbClr val="FF0000"/>
                </a:solidFill>
                <a:latin typeface="微軟正黑體" panose="020B0604030504040204" pitchFamily="34" charset="-120"/>
                <a:ea typeface="微軟正黑體" panose="020B0604030504040204" pitchFamily="34" charset="-120"/>
              </a:rPr>
              <a:t>腸病毒重症</a:t>
            </a:r>
            <a:r>
              <a:rPr lang="zh-TW" altLang="en-US" sz="2800" dirty="0">
                <a:latin typeface="微軟正黑體" panose="020B0604030504040204" pitchFamily="34" charset="-120"/>
                <a:ea typeface="微軟正黑體" panose="020B0604030504040204" pitchFamily="34" charset="-120"/>
              </a:rPr>
              <a:t>有前兆病徵，當孩子有</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下列症狀，請立刻至大醫院就診</a:t>
            </a:r>
            <a:r>
              <a:rPr lang="zh-TW" altLang="en-US" sz="28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en-US" sz="2400" dirty="0">
                <a:solidFill>
                  <a:srgbClr val="FF0000"/>
                </a:solidFill>
                <a:latin typeface="微軟正黑體" panose="020B0604030504040204" pitchFamily="34" charset="-120"/>
                <a:ea typeface="微軟正黑體" panose="020B0604030504040204" pitchFamily="34" charset="-120"/>
              </a:rPr>
              <a:t>嗜睡</a:t>
            </a:r>
            <a:r>
              <a:rPr lang="zh-TW" altLang="en-US" sz="2400" dirty="0">
                <a:latin typeface="微軟正黑體" panose="020B0604030504040204" pitchFamily="34" charset="-120"/>
                <a:ea typeface="微軟正黑體" panose="020B0604030504040204" pitchFamily="34" charset="-120"/>
              </a:rPr>
              <a:t>：意識不清</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en-US" sz="2400" dirty="0">
                <a:solidFill>
                  <a:srgbClr val="FF0000"/>
                </a:solidFill>
                <a:latin typeface="微軟正黑體" panose="020B0604030504040204" pitchFamily="34" charset="-120"/>
                <a:ea typeface="微軟正黑體" panose="020B0604030504040204" pitchFamily="34" charset="-120"/>
              </a:rPr>
              <a:t>肌躍型抽搐</a:t>
            </a:r>
            <a:r>
              <a:rPr lang="zh-TW" altLang="en-US" sz="2400" dirty="0">
                <a:latin typeface="微軟正黑體" panose="020B0604030504040204" pitchFamily="34" charset="-120"/>
                <a:ea typeface="微軟正黑體" panose="020B0604030504040204" pitchFamily="34" charset="-120"/>
              </a:rPr>
              <a:t>：突然全身肌肉收縮</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en-US" altLang="zh-TW" sz="2400" b="1" dirty="0">
                <a:solidFill>
                  <a:srgbClr val="FF0000"/>
                </a:solidFill>
                <a:latin typeface="微軟正黑體" panose="020B0604030504040204" pitchFamily="34" charset="-120"/>
                <a:ea typeface="微軟正黑體" panose="020B0604030504040204" pitchFamily="34" charset="-120"/>
                <a:sym typeface="Wingdings"/>
              </a:rPr>
              <a:t></a:t>
            </a:r>
            <a:r>
              <a:rPr lang="zh-TW" altLang="en-US" sz="2400" dirty="0">
                <a:solidFill>
                  <a:srgbClr val="FF0000"/>
                </a:solidFill>
                <a:latin typeface="微軟正黑體" panose="020B0604030504040204" pitchFamily="34" charset="-120"/>
                <a:ea typeface="微軟正黑體" panose="020B0604030504040204" pitchFamily="34" charset="-120"/>
              </a:rPr>
              <a:t>持續</a:t>
            </a:r>
            <a:r>
              <a:rPr lang="zh-TW" altLang="en-US" sz="2400" dirty="0" smtClean="0">
                <a:solidFill>
                  <a:srgbClr val="FF0000"/>
                </a:solidFill>
                <a:latin typeface="微軟正黑體" panose="020B0604030504040204" pitchFamily="34" charset="-120"/>
                <a:ea typeface="微軟正黑體" panose="020B0604030504040204" pitchFamily="34" charset="-120"/>
              </a:rPr>
              <a:t>嘔吐</a:t>
            </a:r>
            <a:r>
              <a:rPr lang="en-US" altLang="zh-TW" sz="2400" b="1" dirty="0" smtClean="0">
                <a:solidFill>
                  <a:srgbClr val="FF0000"/>
                </a:solidFill>
                <a:latin typeface="微軟正黑體" panose="020B0604030504040204" pitchFamily="34" charset="-120"/>
                <a:ea typeface="微軟正黑體" panose="020B0604030504040204" pitchFamily="34" charset="-120"/>
                <a:sym typeface="Wingdings"/>
              </a:rPr>
              <a:t></a:t>
            </a:r>
            <a:r>
              <a:rPr lang="zh-TW" altLang="en-US" sz="2400" dirty="0">
                <a:solidFill>
                  <a:srgbClr val="FF0000"/>
                </a:solidFill>
                <a:latin typeface="微軟正黑體" panose="020B0604030504040204" pitchFamily="34" charset="-120"/>
                <a:ea typeface="微軟正黑體" panose="020B0604030504040204" pitchFamily="34" charset="-120"/>
              </a:rPr>
              <a:t>呼吸急促或心跳加快</a:t>
            </a:r>
            <a:r>
              <a:rPr lang="zh-TW" altLang="en-US" sz="2400" dirty="0">
                <a:latin typeface="微軟正黑體" panose="020B0604030504040204" pitchFamily="34" charset="-120"/>
                <a:ea typeface="微軟正黑體" panose="020B0604030504040204" pitchFamily="34" charset="-120"/>
              </a:rPr>
              <a:t>。</a:t>
            </a:r>
          </a:p>
        </p:txBody>
      </p:sp>
      <p:sp>
        <p:nvSpPr>
          <p:cNvPr id="4" name="矩形 3">
            <a:extLst>
              <a:ext uri="{FF2B5EF4-FFF2-40B4-BE49-F238E27FC236}">
                <a16:creationId xmlns:a16="http://schemas.microsoft.com/office/drawing/2014/main" id="{56E9D243-0A02-4437-B944-E7880426EDCC}"/>
              </a:ext>
            </a:extLst>
          </p:cNvPr>
          <p:cNvSpPr/>
          <p:nvPr/>
        </p:nvSpPr>
        <p:spPr>
          <a:xfrm>
            <a:off x="7093888" y="6046543"/>
            <a:ext cx="4634602" cy="553998"/>
          </a:xfrm>
          <a:prstGeom prst="rect">
            <a:avLst/>
          </a:prstGeom>
        </p:spPr>
        <p:txBody>
          <a:bodyPr wrap="none">
            <a:spAutoFit/>
          </a:bodyPr>
          <a:lstStyle/>
          <a:p>
            <a:r>
              <a:rPr lang="zh-TW" altLang="en-US" sz="3000" b="1" dirty="0" smtClean="0">
                <a:solidFill>
                  <a:srgbClr val="FF0000"/>
                </a:solidFill>
                <a:latin typeface="超研澤粗鋼筆行楷" pitchFamily="34" charset="-120"/>
                <a:ea typeface="文鼎粗隸" pitchFamily="49" charset="-120"/>
              </a:rPr>
              <a:t>生病</a:t>
            </a:r>
            <a:r>
              <a:rPr lang="zh-TW" altLang="en-US" sz="3000" b="1" dirty="0">
                <a:solidFill>
                  <a:srgbClr val="FF0000"/>
                </a:solidFill>
                <a:latin typeface="超研澤粗鋼筆行楷" pitchFamily="34" charset="-120"/>
                <a:ea typeface="文鼎粗隸" pitchFamily="49" charset="-120"/>
              </a:rPr>
              <a:t>不</a:t>
            </a:r>
            <a:r>
              <a:rPr lang="zh-TW" altLang="en-US" sz="3000" b="1" dirty="0" smtClean="0">
                <a:solidFill>
                  <a:srgbClr val="FF0000"/>
                </a:solidFill>
                <a:latin typeface="超研澤粗鋼筆行楷" pitchFamily="34" charset="-120"/>
                <a:ea typeface="文鼎粗隸" pitchFamily="49" charset="-120"/>
              </a:rPr>
              <a:t>上學  </a:t>
            </a:r>
            <a:r>
              <a:rPr lang="zh-TW" altLang="en-US" sz="3000" b="1" dirty="0" smtClean="0">
                <a:solidFill>
                  <a:srgbClr val="0000FF"/>
                </a:solidFill>
                <a:latin typeface="超研澤粗鋼筆行楷" pitchFamily="34" charset="-120"/>
                <a:ea typeface="文鼎粗隸" pitchFamily="49" charset="-120"/>
              </a:rPr>
              <a:t>防止</a:t>
            </a:r>
            <a:r>
              <a:rPr lang="zh-TW" altLang="en-US" sz="3000" b="1" dirty="0">
                <a:solidFill>
                  <a:srgbClr val="0000FF"/>
                </a:solidFill>
                <a:latin typeface="超研澤粗鋼筆行楷" pitchFamily="34" charset="-120"/>
                <a:ea typeface="文鼎粗隸" pitchFamily="49" charset="-120"/>
              </a:rPr>
              <a:t>群聚感染</a:t>
            </a:r>
          </a:p>
        </p:txBody>
      </p:sp>
    </p:spTree>
    <p:extLst>
      <p:ext uri="{BB962C8B-B14F-4D97-AF65-F5344CB8AC3E}">
        <p14:creationId xmlns:p14="http://schemas.microsoft.com/office/powerpoint/2010/main" val="1091284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E779CCE-EFE5-492C-9286-BD54D5C4D51A}"/>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登革熱</a:t>
            </a:r>
          </a:p>
        </p:txBody>
      </p:sp>
      <p:sp>
        <p:nvSpPr>
          <p:cNvPr id="3" name="矩形 2">
            <a:extLst>
              <a:ext uri="{FF2B5EF4-FFF2-40B4-BE49-F238E27FC236}">
                <a16:creationId xmlns:a16="http://schemas.microsoft.com/office/drawing/2014/main" id="{BFF0370C-5DB7-4D63-9246-F3142C384292}"/>
              </a:ext>
            </a:extLst>
          </p:cNvPr>
          <p:cNvSpPr/>
          <p:nvPr/>
        </p:nvSpPr>
        <p:spPr>
          <a:xfrm>
            <a:off x="1653540" y="355210"/>
            <a:ext cx="9890760" cy="6147580"/>
          </a:xfrm>
          <a:prstGeom prst="rect">
            <a:avLst/>
          </a:prstGeom>
        </p:spPr>
        <p:txBody>
          <a:bodyPr wrap="square">
            <a:spAutoFit/>
          </a:bodyPr>
          <a:lstStyle/>
          <a:p>
            <a:pPr marL="265113" indent="-255588">
              <a:lnSpc>
                <a:spcPts val="4500"/>
              </a:lnSpc>
              <a:spcBef>
                <a:spcPts val="1800"/>
              </a:spcBef>
              <a:spcAft>
                <a:spcPts val="1800"/>
              </a:spcAft>
              <a:buClr>
                <a:schemeClr val="tx1"/>
              </a:buClr>
              <a:buSzPct val="75000"/>
              <a:buFont typeface="Wingdings" pitchFamily="2" charset="2"/>
              <a:buChar char="l"/>
              <a:defRPr/>
            </a:pPr>
            <a:r>
              <a:rPr lang="zh-TW" altLang="en-US" sz="2800" dirty="0">
                <a:solidFill>
                  <a:srgbClr val="FF0000"/>
                </a:solidFill>
                <a:latin typeface="微軟正黑體" panose="020B0604030504040204" pitchFamily="34" charset="-120"/>
                <a:ea typeface="微軟正黑體" panose="020B0604030504040204" pitchFamily="34" charset="-120"/>
              </a:rPr>
              <a:t>隨時清除戶內外易積水容器、盆栽底盤積水及廢棄物，</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容器減量</a:t>
            </a:r>
            <a:r>
              <a:rPr lang="zh-TW" altLang="en-US" sz="2800" dirty="0">
                <a:latin typeface="微軟正黑體" panose="020B0604030504040204" pitchFamily="34" charset="-120"/>
                <a:ea typeface="微軟正黑體" panose="020B0604030504040204" pitchFamily="34" charset="-120"/>
              </a:rPr>
              <a:t>是對抗登革熱病媒蚊孳生的最有效方法。</a:t>
            </a:r>
            <a:endParaRPr lang="en-US" altLang="zh-TW" sz="2800" dirty="0">
              <a:latin typeface="微軟正黑體" panose="020B0604030504040204" pitchFamily="34" charset="-120"/>
              <a:ea typeface="微軟正黑體" panose="020B0604030504040204" pitchFamily="34" charset="-120"/>
            </a:endParaRPr>
          </a:p>
          <a:p>
            <a:pPr marL="265113" indent="-255588">
              <a:lnSpc>
                <a:spcPts val="4500"/>
              </a:lnSpc>
              <a:spcBef>
                <a:spcPts val="1800"/>
              </a:spcBef>
              <a:spcAft>
                <a:spcPts val="1800"/>
              </a:spcAft>
              <a:buClr>
                <a:schemeClr val="tx1"/>
              </a:buClr>
              <a:buSzPct val="75000"/>
              <a:buFont typeface="Wingdings" pitchFamily="2" charset="2"/>
              <a:buChar char="l"/>
              <a:defRPr/>
            </a:pPr>
            <a:r>
              <a:rPr lang="zh-TW" altLang="en-US" sz="2800" dirty="0">
                <a:latin typeface="微軟正黑體" panose="020B0604030504040204" pitchFamily="34" charset="-120"/>
                <a:ea typeface="微軟正黑體" panose="020B0604030504040204" pitchFamily="34" charset="-120"/>
              </a:rPr>
              <a:t>提醒孩子確實</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做好防蚊措施</a:t>
            </a:r>
            <a:r>
              <a:rPr lang="zh-TW" altLang="en-US" sz="2800" dirty="0">
                <a:latin typeface="微軟正黑體" panose="020B0604030504040204" pitchFamily="34" charset="-120"/>
                <a:ea typeface="微軟正黑體" panose="020B0604030504040204" pitchFamily="34" charset="-120"/>
              </a:rPr>
              <a:t>，避免被蚊蟲叮咬，如</a:t>
            </a:r>
            <a:r>
              <a:rPr lang="zh-TW" altLang="en-US" sz="2800" dirty="0">
                <a:solidFill>
                  <a:srgbClr val="FF0000"/>
                </a:solidFill>
                <a:latin typeface="微軟正黑體" panose="020B0604030504040204" pitchFamily="34" charset="-120"/>
                <a:ea typeface="微軟正黑體" panose="020B0604030504040204" pitchFamily="34" charset="-120"/>
              </a:rPr>
              <a:t>有發燒、頭痛、後眼窩痛、關節肌肉疼痛、出疹等症狀，應盡速就醫</a:t>
            </a:r>
            <a:r>
              <a:rPr lang="zh-TW" altLang="en-US" sz="2800" dirty="0">
                <a:latin typeface="微軟正黑體" panose="020B0604030504040204" pitchFamily="34" charset="-120"/>
                <a:ea typeface="微軟正黑體" panose="020B0604030504040204" pitchFamily="34" charset="-120"/>
              </a:rPr>
              <a:t>，才能免於感染登革熱及因為先後感染不同類型登革熱而發生死亡率較高的出血性登革熱。</a:t>
            </a:r>
            <a:endParaRPr lang="en-US" altLang="zh-TW" sz="2800" dirty="0">
              <a:latin typeface="微軟正黑體" panose="020B0604030504040204" pitchFamily="34" charset="-120"/>
              <a:ea typeface="微軟正黑體" panose="020B0604030504040204" pitchFamily="34" charset="-120"/>
            </a:endParaRPr>
          </a:p>
          <a:p>
            <a:pPr marL="265113" indent="-255588">
              <a:lnSpc>
                <a:spcPts val="4500"/>
              </a:lnSpc>
              <a:spcBef>
                <a:spcPts val="1800"/>
              </a:spcBef>
              <a:spcAft>
                <a:spcPts val="1800"/>
              </a:spcAft>
              <a:buClr>
                <a:schemeClr val="tx1"/>
              </a:buClr>
              <a:buSzPct val="75000"/>
              <a:buFont typeface="Wingdings" pitchFamily="2" charset="2"/>
              <a:buChar char="l"/>
              <a:defRPr/>
            </a:pPr>
            <a:r>
              <a:rPr lang="zh-TW" altLang="en-US" sz="2800" dirty="0">
                <a:latin typeface="微軟正黑體" panose="020B0604030504040204" pitchFamily="34" charset="-120"/>
                <a:ea typeface="微軟正黑體" panose="020B0604030504040204" pitchFamily="34" charset="-120"/>
              </a:rPr>
              <a:t>到校運動的民眾也請您發揮公德心，</a:t>
            </a:r>
            <a:r>
              <a:rPr lang="zh-TW" altLang="en-US" sz="2800" dirty="0">
                <a:solidFill>
                  <a:srgbClr val="FF0000"/>
                </a:solidFill>
                <a:latin typeface="微軟正黑體" panose="020B0604030504040204" pitchFamily="34" charset="-120"/>
                <a:ea typeface="微軟正黑體" panose="020B0604030504040204" pitchFamily="34" charset="-120"/>
              </a:rPr>
              <a:t>將隨身攜帶的飲料瓶瓶罐罐帶走</a:t>
            </a:r>
            <a:r>
              <a:rPr lang="zh-TW" altLang="en-US" sz="2800" dirty="0">
                <a:latin typeface="微軟正黑體" panose="020B0604030504040204" pitchFamily="34" charset="-120"/>
                <a:ea typeface="微軟正黑體" panose="020B0604030504040204" pitchFamily="34" charset="-120"/>
              </a:rPr>
              <a:t>，讓大家都能免於登革熱疫情的威脅，有更安全舒適的運動空間，感謝您的善心。</a:t>
            </a:r>
          </a:p>
        </p:txBody>
      </p:sp>
    </p:spTree>
    <p:extLst>
      <p:ext uri="{BB962C8B-B14F-4D97-AF65-F5344CB8AC3E}">
        <p14:creationId xmlns:p14="http://schemas.microsoft.com/office/powerpoint/2010/main" val="217476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CC52D49-210D-4376-886A-13654462DDAB}"/>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健康促進 </a:t>
            </a:r>
            <a:endParaRPr lang="en-US" altLang="zh-TW" sz="3600" dirty="0">
              <a:latin typeface="微軟正黑體" panose="020B0604030504040204" pitchFamily="34" charset="-120"/>
              <a:ea typeface="微軟正黑體" panose="020B0604030504040204" pitchFamily="34" charset="-120"/>
            </a:endParaRPr>
          </a:p>
          <a:p>
            <a:pPr algn="ctr"/>
            <a:endParaRPr lang="en-US" altLang="zh-TW"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健康體位</a:t>
            </a:r>
          </a:p>
        </p:txBody>
      </p:sp>
      <p:pic>
        <p:nvPicPr>
          <p:cNvPr id="4" name="Picture 2" descr="D:\營養午餐\營養教育\102學年度\國中\8.JPG">
            <a:extLst>
              <a:ext uri="{FF2B5EF4-FFF2-40B4-BE49-F238E27FC236}">
                <a16:creationId xmlns:a16="http://schemas.microsoft.com/office/drawing/2014/main" id="{400EB651-9FB7-4C2A-B58D-2AA24ADBE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093" y="898140"/>
            <a:ext cx="2664333" cy="126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營養午餐\營養教育\102學年度\國中\42.JPG">
            <a:extLst>
              <a:ext uri="{FF2B5EF4-FFF2-40B4-BE49-F238E27FC236}">
                <a16:creationId xmlns:a16="http://schemas.microsoft.com/office/drawing/2014/main" id="{3D84FB04-2066-43B9-8B34-B838F7B78B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10544" y="898140"/>
            <a:ext cx="2489292"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營養午餐\營養教育\102學年度\國中\5.JPG">
            <a:extLst>
              <a:ext uri="{FF2B5EF4-FFF2-40B4-BE49-F238E27FC236}">
                <a16:creationId xmlns:a16="http://schemas.microsoft.com/office/drawing/2014/main" id="{8BF165F7-B632-45D5-961F-DD3D09304D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7346" y="3721591"/>
            <a:ext cx="1998564"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營養午餐\營養教育\102學年度\國中\30.JPG">
            <a:extLst>
              <a:ext uri="{FF2B5EF4-FFF2-40B4-BE49-F238E27FC236}">
                <a16:creationId xmlns:a16="http://schemas.microsoft.com/office/drawing/2014/main" id="{1E1FDA57-09F1-44EB-9A0C-BC69196202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954" y="1088346"/>
            <a:ext cx="3195361"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營養午餐\營養教育\102學年度\國中\0.JPG">
            <a:extLst>
              <a:ext uri="{FF2B5EF4-FFF2-40B4-BE49-F238E27FC236}">
                <a16:creationId xmlns:a16="http://schemas.microsoft.com/office/drawing/2014/main" id="{16EC2DFD-C5E2-45F2-BE55-B5A55BAFE5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894" y="3843366"/>
            <a:ext cx="1942649"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4728145" y="2225432"/>
            <a:ext cx="2844749" cy="872418"/>
          </a:xfrm>
          <a:prstGeom prst="rect">
            <a:avLst/>
          </a:prstGeom>
          <a:noFill/>
        </p:spPr>
        <p:txBody>
          <a:bodyPr wrap="square" rtlCol="0">
            <a:spAutoFit/>
          </a:bodyPr>
          <a:lstStyle/>
          <a:p>
            <a:pPr>
              <a:lnSpc>
                <a:spcPct val="150000"/>
              </a:lnSpc>
            </a:pPr>
            <a:r>
              <a:rPr lang="zh-TW" altLang="en-US" dirty="0" smtClean="0">
                <a:latin typeface="微軟正黑體" panose="020B0604030504040204" pitchFamily="34" charset="-120"/>
                <a:ea typeface="微軟正黑體" panose="020B0604030504040204" pitchFamily="34" charset="-120"/>
              </a:rPr>
              <a:t>看電視</a:t>
            </a:r>
            <a:r>
              <a:rPr lang="zh-TW" altLang="en-US" dirty="0">
                <a:latin typeface="微軟正黑體" panose="020B0604030504040204" pitchFamily="34" charset="-120"/>
                <a:ea typeface="微軟正黑體" panose="020B0604030504040204" pitchFamily="34" charset="-120"/>
              </a:rPr>
              <a:t>、玩電動</a:t>
            </a:r>
            <a:r>
              <a:rPr lang="zh-TW" altLang="en-US" dirty="0" smtClean="0">
                <a:latin typeface="微軟正黑體" panose="020B0604030504040204" pitchFamily="34" charset="-120"/>
                <a:ea typeface="微軟正黑體" panose="020B0604030504040204" pitchFamily="34" charset="-120"/>
              </a:rPr>
              <a:t>、用</a:t>
            </a:r>
            <a:r>
              <a:rPr lang="zh-TW" altLang="en-US" dirty="0" smtClean="0">
                <a:latin typeface="微軟正黑體" panose="020B0604030504040204" pitchFamily="34" charset="-120"/>
                <a:ea typeface="微軟正黑體" panose="020B0604030504040204" pitchFamily="34" charset="-120"/>
              </a:rPr>
              <a:t>電腦、打電話的</a:t>
            </a:r>
            <a:r>
              <a:rPr lang="zh-TW" altLang="en-US" dirty="0" smtClean="0">
                <a:latin typeface="微軟正黑體" panose="020B0604030504040204" pitchFamily="34" charset="-120"/>
                <a:ea typeface="微軟正黑體" panose="020B0604030504040204" pitchFamily="34" charset="-120"/>
              </a:rPr>
              <a:t>時間少於</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2835707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8D20E6-696E-446F-A8D7-A478C374ACCF}"/>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不喝含糖飲料</a:t>
            </a:r>
          </a:p>
        </p:txBody>
      </p:sp>
      <p:sp>
        <p:nvSpPr>
          <p:cNvPr id="3" name="矩形 2">
            <a:extLst>
              <a:ext uri="{FF2B5EF4-FFF2-40B4-BE49-F238E27FC236}">
                <a16:creationId xmlns:a16="http://schemas.microsoft.com/office/drawing/2014/main" id="{511083DA-9452-454C-B269-793AF7EE197A}"/>
              </a:ext>
            </a:extLst>
          </p:cNvPr>
          <p:cNvSpPr/>
          <p:nvPr/>
        </p:nvSpPr>
        <p:spPr>
          <a:xfrm>
            <a:off x="1973580" y="728260"/>
            <a:ext cx="8244840" cy="5170646"/>
          </a:xfrm>
          <a:prstGeom prst="rect">
            <a:avLst/>
          </a:prstGeom>
        </p:spPr>
        <p:txBody>
          <a:bodyPr wrap="square">
            <a:spAutoFit/>
          </a:bodyPr>
          <a:lstStyle/>
          <a:p>
            <a:pPr>
              <a:spcBef>
                <a:spcPct val="50000"/>
              </a:spcBef>
            </a:pPr>
            <a:r>
              <a:rPr lang="zh-TW" altLang="en-US" sz="3000" b="1" dirty="0">
                <a:solidFill>
                  <a:srgbClr val="00CC00"/>
                </a:solidFill>
                <a:latin typeface="微軟正黑體" panose="020B0604030504040204" pitchFamily="34" charset="-120"/>
                <a:ea typeface="微軟正黑體" panose="020B0604030504040204" pitchFamily="34" charset="-120"/>
              </a:rPr>
              <a:t>每天喝白開水</a:t>
            </a:r>
            <a:r>
              <a:rPr lang="en-US" altLang="zh-TW" sz="3000" b="1" dirty="0">
                <a:solidFill>
                  <a:srgbClr val="00CC00"/>
                </a:solidFill>
                <a:latin typeface="微軟正黑體" panose="020B0604030504040204" pitchFamily="34" charset="-120"/>
                <a:ea typeface="微軟正黑體" panose="020B0604030504040204" pitchFamily="34" charset="-120"/>
              </a:rPr>
              <a:t>1500 cc</a:t>
            </a:r>
            <a:r>
              <a:rPr lang="zh-TW" altLang="en-US" sz="3000" b="1" dirty="0">
                <a:solidFill>
                  <a:srgbClr val="00CC00"/>
                </a:solidFill>
                <a:latin typeface="微軟正黑體" panose="020B0604030504040204" pitchFamily="34" charset="-120"/>
                <a:ea typeface="微軟正黑體" panose="020B0604030504040204" pitchFamily="34" charset="-120"/>
              </a:rPr>
              <a:t>以上：</a:t>
            </a:r>
          </a:p>
          <a:p>
            <a:pPr marL="457200" indent="-457200">
              <a:spcBef>
                <a:spcPct val="50000"/>
              </a:spcBef>
              <a:buFont typeface="Arial" panose="020B0604020202020204" pitchFamily="34" charset="0"/>
              <a:buChar char="•"/>
            </a:pPr>
            <a:r>
              <a:rPr lang="zh-TW" altLang="en-US" sz="3000" dirty="0" smtClean="0">
                <a:latin typeface="微軟正黑體" panose="020B0604030504040204" pitchFamily="34" charset="-120"/>
                <a:ea typeface="微軟正黑體" panose="020B0604030504040204" pitchFamily="34" charset="-120"/>
              </a:rPr>
              <a:t>多</a:t>
            </a:r>
            <a:r>
              <a:rPr lang="zh-TW" altLang="en-US" sz="3000" dirty="0">
                <a:latin typeface="微軟正黑體" panose="020B0604030504040204" pitchFamily="34" charset="-120"/>
                <a:ea typeface="微軟正黑體" panose="020B0604030504040204" pitchFamily="34" charset="-120"/>
              </a:rPr>
              <a:t>喝白開水</a:t>
            </a:r>
          </a:p>
          <a:p>
            <a:pPr marL="457200" indent="-457200">
              <a:spcBef>
                <a:spcPct val="50000"/>
              </a:spcBef>
              <a:buFont typeface="Arial" panose="020B0604020202020204" pitchFamily="34" charset="0"/>
              <a:buChar char="•"/>
            </a:pPr>
            <a:r>
              <a:rPr lang="zh-TW" altLang="en-US" sz="3000" dirty="0" smtClean="0">
                <a:latin typeface="微軟正黑體" panose="020B0604030504040204" pitchFamily="34" charset="-120"/>
                <a:ea typeface="微軟正黑體" panose="020B0604030504040204" pitchFamily="34" charset="-120"/>
              </a:rPr>
              <a:t>多</a:t>
            </a:r>
            <a:r>
              <a:rPr lang="zh-TW" altLang="en-US" sz="3000" dirty="0">
                <a:latin typeface="微軟正黑體" panose="020B0604030504040204" pitchFamily="34" charset="-120"/>
                <a:ea typeface="微軟正黑體" panose="020B0604030504040204" pitchFamily="34" charset="-120"/>
              </a:rPr>
              <a:t>使用水杯（約五～六杯）或水壺（約二壺半</a:t>
            </a:r>
            <a:r>
              <a:rPr lang="zh-TW" altLang="en-US" sz="3000" dirty="0" smtClean="0">
                <a:latin typeface="微軟正黑體" panose="020B0604030504040204" pitchFamily="34" charset="-120"/>
                <a:ea typeface="微軟正黑體" panose="020B0604030504040204" pitchFamily="34" charset="-120"/>
              </a:rPr>
              <a:t>）</a:t>
            </a:r>
            <a:endParaRPr lang="zh-TW" altLang="en-US" sz="3000" dirty="0">
              <a:latin typeface="微軟正黑體" panose="020B0604030504040204" pitchFamily="34" charset="-120"/>
              <a:ea typeface="微軟正黑體" panose="020B0604030504040204" pitchFamily="34" charset="-120"/>
            </a:endParaRPr>
          </a:p>
          <a:p>
            <a:pPr>
              <a:spcBef>
                <a:spcPct val="50000"/>
              </a:spcBef>
            </a:pPr>
            <a:r>
              <a:rPr lang="zh-TW" altLang="en-US" sz="3000" b="1" dirty="0">
                <a:solidFill>
                  <a:srgbClr val="00CC00"/>
                </a:solidFill>
                <a:latin typeface="微軟正黑體" panose="020B0604030504040204" pitchFamily="34" charset="-120"/>
                <a:ea typeface="微軟正黑體" panose="020B0604030504040204" pitchFamily="34" charset="-120"/>
              </a:rPr>
              <a:t>不喝含糖飲料</a:t>
            </a:r>
          </a:p>
          <a:p>
            <a:pPr marL="457200" indent="-457200">
              <a:spcBef>
                <a:spcPct val="50000"/>
              </a:spcBef>
              <a:buFont typeface="Arial" panose="020B0604020202020204" pitchFamily="34" charset="0"/>
              <a:buChar char="•"/>
            </a:pPr>
            <a:r>
              <a:rPr lang="zh-TW" altLang="en-US" sz="3000" dirty="0" smtClean="0">
                <a:latin typeface="微軟正黑體" panose="020B0604030504040204" pitchFamily="34" charset="-120"/>
                <a:ea typeface="微軟正黑體" panose="020B0604030504040204" pitchFamily="34" charset="-120"/>
              </a:rPr>
              <a:t>減少</a:t>
            </a:r>
            <a:r>
              <a:rPr lang="zh-TW" altLang="en-US" sz="3000" dirty="0">
                <a:latin typeface="微軟正黑體" panose="020B0604030504040204" pitchFamily="34" charset="-120"/>
                <a:ea typeface="微軟正黑體" panose="020B0604030504040204" pitchFamily="34" charset="-120"/>
              </a:rPr>
              <a:t>蛀牙</a:t>
            </a:r>
          </a:p>
          <a:p>
            <a:pPr marL="457200" indent="-457200">
              <a:spcBef>
                <a:spcPct val="50000"/>
              </a:spcBef>
              <a:buFont typeface="Arial" panose="020B0604020202020204" pitchFamily="34" charset="0"/>
              <a:buChar char="•"/>
            </a:pPr>
            <a:r>
              <a:rPr lang="zh-TW" altLang="en-US" sz="3000" dirty="0" smtClean="0">
                <a:latin typeface="微軟正黑體" panose="020B0604030504040204" pitchFamily="34" charset="-120"/>
                <a:ea typeface="微軟正黑體" panose="020B0604030504040204" pitchFamily="34" charset="-120"/>
              </a:rPr>
              <a:t>減少</a:t>
            </a:r>
            <a:r>
              <a:rPr lang="zh-TW" altLang="en-US" sz="3000" dirty="0">
                <a:latin typeface="微軟正黑體" panose="020B0604030504040204" pitchFamily="34" charset="-120"/>
                <a:ea typeface="微軟正黑體" panose="020B0604030504040204" pitchFamily="34" charset="-120"/>
              </a:rPr>
              <a:t>熱量攝取</a:t>
            </a:r>
          </a:p>
          <a:p>
            <a:pPr marL="457200" indent="-457200">
              <a:spcBef>
                <a:spcPct val="50000"/>
              </a:spcBef>
              <a:buFont typeface="Arial" panose="020B0604020202020204" pitchFamily="34" charset="0"/>
              <a:buChar char="•"/>
            </a:pPr>
            <a:r>
              <a:rPr lang="zh-TW" altLang="en-US" sz="3000" dirty="0" smtClean="0">
                <a:latin typeface="微軟正黑體" panose="020B0604030504040204" pitchFamily="34" charset="-120"/>
                <a:ea typeface="微軟正黑體" panose="020B0604030504040204" pitchFamily="34" charset="-120"/>
              </a:rPr>
              <a:t>降低</a:t>
            </a:r>
            <a:r>
              <a:rPr lang="zh-TW" altLang="en-US" sz="3000" dirty="0">
                <a:latin typeface="微軟正黑體" panose="020B0604030504040204" pitchFamily="34" charset="-120"/>
                <a:ea typeface="微軟正黑體" panose="020B0604030504040204" pitchFamily="34" charset="-120"/>
              </a:rPr>
              <a:t>骨質疏鬆</a:t>
            </a:r>
          </a:p>
        </p:txBody>
      </p:sp>
    </p:spTree>
    <p:extLst>
      <p:ext uri="{BB962C8B-B14F-4D97-AF65-F5344CB8AC3E}">
        <p14:creationId xmlns:p14="http://schemas.microsoft.com/office/powerpoint/2010/main" val="3843851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689F300F-EE06-4B97-A082-1574BDE63108}"/>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推廣閱讀教育</a:t>
            </a:r>
          </a:p>
        </p:txBody>
      </p:sp>
      <p:graphicFrame>
        <p:nvGraphicFramePr>
          <p:cNvPr id="16" name="內容版面配置區 3">
            <a:extLst>
              <a:ext uri="{FF2B5EF4-FFF2-40B4-BE49-F238E27FC236}">
                <a16:creationId xmlns:a16="http://schemas.microsoft.com/office/drawing/2014/main" id="{C8955F8A-4C4F-4457-8209-F70681635EFD}"/>
              </a:ext>
            </a:extLst>
          </p:cNvPr>
          <p:cNvGraphicFramePr>
            <a:graphicFrameLocks/>
          </p:cNvGraphicFramePr>
          <p:nvPr>
            <p:extLst>
              <p:ext uri="{D42A27DB-BD31-4B8C-83A1-F6EECF244321}">
                <p14:modId xmlns:p14="http://schemas.microsoft.com/office/powerpoint/2010/main" val="2438465766"/>
              </p:ext>
            </p:extLst>
          </p:nvPr>
        </p:nvGraphicFramePr>
        <p:xfrm>
          <a:off x="1133060" y="968891"/>
          <a:ext cx="10515600" cy="4920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內容版面配置區 16">
            <a:extLst>
              <a:ext uri="{FF2B5EF4-FFF2-40B4-BE49-F238E27FC236}">
                <a16:creationId xmlns:a16="http://schemas.microsoft.com/office/drawing/2014/main" id="{5C2DEC5A-3E0D-4EDA-8CB9-A16DCD393D14}"/>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656021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C011688-4D55-47C0-8E59-5DDF23D7D6F1}"/>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愛滋病宣導</a:t>
            </a:r>
            <a:endParaRPr lang="en-US" altLang="zh-TW" sz="3600" dirty="0">
              <a:latin typeface="微軟正黑體" panose="020B0604030504040204" pitchFamily="34" charset="-120"/>
              <a:ea typeface="微軟正黑體" panose="020B0604030504040204" pitchFamily="34" charset="-120"/>
            </a:endParaRPr>
          </a:p>
          <a:p>
            <a:pPr algn="ctr"/>
            <a:endParaRPr lang="en-US" altLang="zh-TW"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避免不當感染</a:t>
            </a:r>
          </a:p>
        </p:txBody>
      </p:sp>
      <p:sp>
        <p:nvSpPr>
          <p:cNvPr id="3" name="矩形 2">
            <a:extLst>
              <a:ext uri="{FF2B5EF4-FFF2-40B4-BE49-F238E27FC236}">
                <a16:creationId xmlns:a16="http://schemas.microsoft.com/office/drawing/2014/main" id="{9738EA57-DEF2-4050-9A76-DC0B1BF714AB}"/>
              </a:ext>
            </a:extLst>
          </p:cNvPr>
          <p:cNvSpPr/>
          <p:nvPr/>
        </p:nvSpPr>
        <p:spPr>
          <a:xfrm>
            <a:off x="1287780" y="1839159"/>
            <a:ext cx="5478780" cy="4639603"/>
          </a:xfrm>
          <a:prstGeom prst="rect">
            <a:avLst/>
          </a:prstGeom>
        </p:spPr>
        <p:txBody>
          <a:bodyPr wrap="square">
            <a:spAutoFit/>
          </a:bodyPr>
          <a:lstStyle/>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愛滋病不是一種先天遺傳的疾病。 </a:t>
            </a:r>
          </a:p>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愛滋病病毒不會藉由咳嗽、打噴嚏傳染。 </a:t>
            </a:r>
          </a:p>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與愛滋病毒感染者在同一游泳池中游泳，不會</a:t>
            </a:r>
            <a:r>
              <a:rPr lang="zh-TW" altLang="en-US" sz="2000" dirty="0">
                <a:latin typeface="微軟正黑體" panose="020B0604030504040204" pitchFamily="34" charset="-120"/>
                <a:ea typeface="微軟正黑體" panose="020B0604030504040204" pitchFamily="34" charset="-120"/>
              </a:rPr>
              <a:t> </a:t>
            </a:r>
            <a:r>
              <a:rPr lang="zh-TW" altLang="zh-TW" sz="2000" dirty="0">
                <a:latin typeface="微軟正黑體" panose="020B0604030504040204" pitchFamily="34" charset="-120"/>
                <a:ea typeface="微軟正黑體" panose="020B0604030504040204" pitchFamily="34" charset="-120"/>
              </a:rPr>
              <a:t>感染愛滋病。 </a:t>
            </a:r>
          </a:p>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藉由蚊蟲叮咬的方式，不會傳染愛滋病。 </a:t>
            </a:r>
          </a:p>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與愛滋病人擁抱、握手或一起上課，不</a:t>
            </a:r>
            <a:r>
              <a:rPr lang="zh-TW" altLang="en-US" sz="2000" dirty="0">
                <a:latin typeface="微軟正黑體" panose="020B0604030504040204" pitchFamily="34" charset="-120"/>
                <a:ea typeface="微軟正黑體" panose="020B0604030504040204" pitchFamily="34" charset="-120"/>
              </a:rPr>
              <a:t>會</a:t>
            </a:r>
            <a:r>
              <a:rPr lang="zh-TW" altLang="zh-TW" sz="2000" dirty="0">
                <a:latin typeface="微軟正黑體" panose="020B0604030504040204" pitchFamily="34" charset="-120"/>
                <a:ea typeface="微軟正黑體" panose="020B0604030504040204" pitchFamily="34" charset="-120"/>
              </a:rPr>
              <a:t>感染愛滋病。 </a:t>
            </a:r>
          </a:p>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不能由一個人的外觀分辨是否感染愛滋病。 </a:t>
            </a:r>
          </a:p>
          <a:p>
            <a:pPr marL="342900" indent="-342900">
              <a:lnSpc>
                <a:spcPts val="4000"/>
              </a:lnSpc>
              <a:buFont typeface="Arial" panose="020B0604020202020204" pitchFamily="34" charset="0"/>
              <a:buChar char="•"/>
            </a:pPr>
            <a:r>
              <a:rPr lang="zh-TW" altLang="zh-TW" sz="2000" dirty="0">
                <a:latin typeface="微軟正黑體" panose="020B0604030504040204" pitchFamily="34" charset="-120"/>
                <a:ea typeface="微軟正黑體" panose="020B0604030504040204" pitchFamily="34" charset="-120"/>
              </a:rPr>
              <a:t>愛滋病目前還沒有藥物可以完全治好。 </a:t>
            </a:r>
          </a:p>
        </p:txBody>
      </p:sp>
      <p:sp>
        <p:nvSpPr>
          <p:cNvPr id="4" name="矩形 3">
            <a:extLst>
              <a:ext uri="{FF2B5EF4-FFF2-40B4-BE49-F238E27FC236}">
                <a16:creationId xmlns:a16="http://schemas.microsoft.com/office/drawing/2014/main" id="{A9584104-4DC3-4523-BD5F-E44C1AC41F34}"/>
              </a:ext>
            </a:extLst>
          </p:cNvPr>
          <p:cNvSpPr/>
          <p:nvPr/>
        </p:nvSpPr>
        <p:spPr>
          <a:xfrm>
            <a:off x="1444488" y="808382"/>
            <a:ext cx="3644347"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rPr>
              <a:t>愛滋病認知</a:t>
            </a:r>
          </a:p>
        </p:txBody>
      </p:sp>
      <p:sp>
        <p:nvSpPr>
          <p:cNvPr id="5" name="矩形 4">
            <a:extLst>
              <a:ext uri="{FF2B5EF4-FFF2-40B4-BE49-F238E27FC236}">
                <a16:creationId xmlns:a16="http://schemas.microsoft.com/office/drawing/2014/main" id="{CC13A4BB-B8EE-4E32-A348-892251A983A6}"/>
              </a:ext>
            </a:extLst>
          </p:cNvPr>
          <p:cNvSpPr/>
          <p:nvPr/>
        </p:nvSpPr>
        <p:spPr>
          <a:xfrm>
            <a:off x="7745897" y="808381"/>
            <a:ext cx="3644347"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rPr>
              <a:t>愛滋病傳染途徑</a:t>
            </a:r>
          </a:p>
        </p:txBody>
      </p:sp>
      <p:sp>
        <p:nvSpPr>
          <p:cNvPr id="6" name="矩形 5">
            <a:extLst>
              <a:ext uri="{FF2B5EF4-FFF2-40B4-BE49-F238E27FC236}">
                <a16:creationId xmlns:a16="http://schemas.microsoft.com/office/drawing/2014/main" id="{5F95E278-FC70-4D47-B764-EB2ACD724849}"/>
              </a:ext>
            </a:extLst>
          </p:cNvPr>
          <p:cNvSpPr/>
          <p:nvPr/>
        </p:nvSpPr>
        <p:spPr>
          <a:xfrm>
            <a:off x="7745897" y="1839159"/>
            <a:ext cx="3962401" cy="327628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000" dirty="0">
                <a:latin typeface="華康儷粗圓"/>
                <a:ea typeface="華康儷粗圓"/>
                <a:cs typeface="新細明體" panose="02020500000000000000" pitchFamily="18" charset="-120"/>
              </a:rPr>
              <a:t>性</a:t>
            </a:r>
            <a:r>
              <a:rPr lang="zh-TW" altLang="en-US" sz="2000" dirty="0">
                <a:latin typeface="華康儷粗圓"/>
                <a:ea typeface="華康儷粗圓"/>
                <a:cs typeface="新細明體" panose="02020500000000000000" pitchFamily="18" charset="-120"/>
              </a:rPr>
              <a:t>接觸</a:t>
            </a:r>
            <a:r>
              <a:rPr lang="zh-TW" altLang="zh-TW" sz="2000" dirty="0">
                <a:latin typeface="華康儷粗圓"/>
                <a:ea typeface="華康儷粗圓"/>
                <a:cs typeface="新細明體" panose="02020500000000000000" pitchFamily="18" charset="-120"/>
              </a:rPr>
              <a:t>傳染（</a:t>
            </a:r>
            <a:r>
              <a:rPr lang="en-US" altLang="zh-TW" sz="2000" dirty="0">
                <a:latin typeface="華康儷粗圓"/>
                <a:ea typeface="華康儷粗圓"/>
                <a:cs typeface="新細明體" panose="02020500000000000000" pitchFamily="18" charset="-120"/>
              </a:rPr>
              <a:t>70</a:t>
            </a:r>
            <a:r>
              <a:rPr lang="zh-TW" altLang="zh-TW" sz="2000" dirty="0">
                <a:latin typeface="華康儷粗圓"/>
                <a:ea typeface="華康儷粗圓"/>
                <a:cs typeface="新細明體" panose="02020500000000000000" pitchFamily="18" charset="-120"/>
              </a:rPr>
              <a:t>～</a:t>
            </a:r>
            <a:r>
              <a:rPr lang="en-US" altLang="zh-TW" sz="2000" dirty="0">
                <a:latin typeface="華康儷粗圓"/>
                <a:ea typeface="華康儷粗圓"/>
                <a:cs typeface="新細明體" panose="02020500000000000000" pitchFamily="18" charset="-120"/>
              </a:rPr>
              <a:t>80</a:t>
            </a:r>
            <a:r>
              <a:rPr lang="zh-TW" altLang="zh-TW" sz="2000" dirty="0">
                <a:latin typeface="華康儷粗圓"/>
                <a:ea typeface="華康儷粗圓"/>
                <a:cs typeface="新細明體" panose="02020500000000000000" pitchFamily="18" charset="-120"/>
              </a:rPr>
              <a:t>％） </a:t>
            </a:r>
            <a:endParaRPr lang="en-US" altLang="zh-TW" sz="2000" dirty="0">
              <a:latin typeface="華康儷粗圓"/>
              <a:ea typeface="華康儷粗圓"/>
              <a:cs typeface="新細明體" panose="02020500000000000000" pitchFamily="18" charset="-120"/>
            </a:endParaRPr>
          </a:p>
          <a:p>
            <a:pPr marL="285750" indent="-285750">
              <a:lnSpc>
                <a:spcPct val="150000"/>
              </a:lnSpc>
              <a:buFont typeface="Arial" panose="020B0604020202020204" pitchFamily="34" charset="0"/>
              <a:buChar char="•"/>
            </a:pPr>
            <a:r>
              <a:rPr lang="zh-TW" altLang="zh-TW" sz="2000" dirty="0">
                <a:latin typeface="華康儷粗圓"/>
                <a:ea typeface="華康儷粗圓"/>
                <a:cs typeface="新細明體" panose="02020500000000000000" pitchFamily="18" charset="-120"/>
              </a:rPr>
              <a:t>母子垂直傳染</a:t>
            </a:r>
            <a:endParaRPr lang="en-US" altLang="zh-TW" sz="2000" dirty="0">
              <a:latin typeface="華康儷粗圓"/>
              <a:ea typeface="華康儷粗圓"/>
              <a:cs typeface="新細明體" panose="02020500000000000000" pitchFamily="18" charset="-120"/>
            </a:endParaRPr>
          </a:p>
          <a:p>
            <a:pPr marL="285750" indent="-285750">
              <a:lnSpc>
                <a:spcPct val="150000"/>
              </a:lnSpc>
              <a:buFont typeface="Arial" panose="020B0604020202020204" pitchFamily="34" charset="0"/>
              <a:buChar char="•"/>
            </a:pPr>
            <a:r>
              <a:rPr lang="zh-TW" altLang="zh-TW" sz="2000" dirty="0">
                <a:latin typeface="華康儷粗圓"/>
                <a:ea typeface="華康儷粗圓"/>
                <a:cs typeface="新細明體" panose="02020500000000000000" pitchFamily="18" charset="-120"/>
              </a:rPr>
              <a:t>血液傳染：</a:t>
            </a:r>
          </a:p>
          <a:p>
            <a:pPr>
              <a:lnSpc>
                <a:spcPct val="150000"/>
              </a:lnSpc>
            </a:pPr>
            <a:r>
              <a:rPr lang="zh-TW" altLang="en-US" sz="2000" dirty="0">
                <a:latin typeface="華康儷粗圓"/>
                <a:ea typeface="華康儷粗圓"/>
                <a:cs typeface="新細明體" panose="02020500000000000000" pitchFamily="18" charset="-120"/>
              </a:rPr>
              <a:t>     </a:t>
            </a:r>
            <a:r>
              <a:rPr lang="en-US" altLang="zh-TW" sz="2000" dirty="0">
                <a:latin typeface="華康儷粗圓"/>
                <a:ea typeface="華康儷粗圓"/>
                <a:cs typeface="新細明體" panose="02020500000000000000" pitchFamily="18" charset="-120"/>
              </a:rPr>
              <a:t>1.</a:t>
            </a:r>
            <a:r>
              <a:rPr lang="zh-TW" altLang="zh-TW" sz="2000" dirty="0">
                <a:latin typeface="華康儷粗圓"/>
                <a:ea typeface="華康儷粗圓"/>
                <a:cs typeface="新細明體" panose="02020500000000000000" pitchFamily="18" charset="-120"/>
              </a:rPr>
              <a:t>輸血</a:t>
            </a:r>
          </a:p>
          <a:p>
            <a:pPr>
              <a:lnSpc>
                <a:spcPct val="150000"/>
              </a:lnSpc>
            </a:pPr>
            <a:r>
              <a:rPr lang="zh-TW" altLang="en-US" sz="2000" dirty="0">
                <a:latin typeface="華康儷粗圓"/>
                <a:ea typeface="華康儷粗圓"/>
                <a:cs typeface="新細明體" panose="02020500000000000000" pitchFamily="18" charset="-120"/>
              </a:rPr>
              <a:t>     </a:t>
            </a:r>
            <a:r>
              <a:rPr lang="en-US" altLang="zh-TW" sz="2000" dirty="0">
                <a:latin typeface="華康儷粗圓"/>
                <a:ea typeface="華康儷粗圓"/>
                <a:cs typeface="新細明體" panose="02020500000000000000" pitchFamily="18" charset="-120"/>
              </a:rPr>
              <a:t>2.</a:t>
            </a:r>
            <a:r>
              <a:rPr lang="zh-TW" altLang="zh-TW" sz="2000" dirty="0">
                <a:latin typeface="華康儷粗圓"/>
                <a:ea typeface="華康儷粗圓"/>
                <a:cs typeface="新細明體" panose="02020500000000000000" pitchFamily="18" charset="-120"/>
              </a:rPr>
              <a:t>針頭</a:t>
            </a:r>
            <a:endParaRPr lang="zh-TW" altLang="zh-TW" sz="2000" dirty="0">
              <a:ea typeface="華康儷粗圓"/>
              <a:cs typeface="新細明體" panose="02020500000000000000" pitchFamily="18" charset="-120"/>
            </a:endParaRPr>
          </a:p>
          <a:p>
            <a:pPr marL="285750" indent="-285750" algn="ctr">
              <a:lnSpc>
                <a:spcPct val="150000"/>
              </a:lnSpc>
              <a:buFont typeface="Arial" panose="020B0604020202020204" pitchFamily="34" charset="0"/>
              <a:buChar char="•"/>
            </a:pPr>
            <a:endParaRPr lang="zh-TW" altLang="zh-TW" sz="2000" dirty="0">
              <a:latin typeface="華康儷粗圓"/>
              <a:ea typeface="華康儷粗圓"/>
              <a:cs typeface="新細明體" panose="02020500000000000000" pitchFamily="18" charset="-120"/>
            </a:endParaRPr>
          </a:p>
          <a:p>
            <a:pPr marL="285750" indent="-285750" algn="ctr">
              <a:lnSpc>
                <a:spcPct val="150000"/>
              </a:lnSpc>
              <a:buFont typeface="Arial" panose="020B0604020202020204" pitchFamily="34" charset="0"/>
              <a:buChar char="•"/>
            </a:pPr>
            <a:endParaRPr lang="zh-TW" altLang="zh-TW" sz="2000" dirty="0">
              <a:ea typeface="華康儷粗圓"/>
              <a:cs typeface="新細明體" panose="02020500000000000000" pitchFamily="18" charset="-120"/>
            </a:endParaRPr>
          </a:p>
        </p:txBody>
      </p:sp>
    </p:spTree>
    <p:extLst>
      <p:ext uri="{BB962C8B-B14F-4D97-AF65-F5344CB8AC3E}">
        <p14:creationId xmlns:p14="http://schemas.microsoft.com/office/powerpoint/2010/main" val="4124490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667C8D6-0FE2-4B49-A428-DA858530F409}"/>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視力保健宣導</a:t>
            </a:r>
          </a:p>
        </p:txBody>
      </p:sp>
      <p:sp>
        <p:nvSpPr>
          <p:cNvPr id="3" name="矩形 2">
            <a:extLst>
              <a:ext uri="{FF2B5EF4-FFF2-40B4-BE49-F238E27FC236}">
                <a16:creationId xmlns:a16="http://schemas.microsoft.com/office/drawing/2014/main" id="{40ED8607-5492-4EA8-A4F2-1060E005029C}"/>
              </a:ext>
            </a:extLst>
          </p:cNvPr>
          <p:cNvSpPr/>
          <p:nvPr/>
        </p:nvSpPr>
        <p:spPr>
          <a:xfrm>
            <a:off x="1653540" y="1478756"/>
            <a:ext cx="6096000" cy="3554819"/>
          </a:xfrm>
          <a:prstGeom prst="rect">
            <a:avLst/>
          </a:prstGeom>
        </p:spPr>
        <p:txBody>
          <a:bodyPr>
            <a:spAutoFit/>
          </a:bodyPr>
          <a:lstStyle/>
          <a:p>
            <a:pPr marL="457200" indent="-457200">
              <a:lnSpc>
                <a:spcPct val="150000"/>
              </a:lnSpc>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充足的光線與適當的</a:t>
            </a:r>
            <a:r>
              <a:rPr lang="zh-TW" altLang="en-US" sz="3000" dirty="0" smtClean="0">
                <a:latin typeface="微軟正黑體" panose="020B0604030504040204" pitchFamily="34" charset="-120"/>
                <a:ea typeface="微軟正黑體" panose="020B0604030504040204" pitchFamily="34" charset="-120"/>
              </a:rPr>
              <a:t>距離</a:t>
            </a:r>
            <a:endParaRPr lang="zh-TW" altLang="en-US" sz="30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遵守</a:t>
            </a:r>
            <a:r>
              <a:rPr lang="en-US" altLang="zh-TW" sz="3000" dirty="0">
                <a:latin typeface="微軟正黑體" panose="020B0604030504040204" pitchFamily="34" charset="-120"/>
                <a:ea typeface="微軟正黑體" panose="020B0604030504040204" pitchFamily="34" charset="-120"/>
              </a:rPr>
              <a:t>3010</a:t>
            </a:r>
            <a:r>
              <a:rPr lang="zh-TW" altLang="en-US" sz="3000" dirty="0">
                <a:latin typeface="微軟正黑體" panose="020B0604030504040204" pitchFamily="34" charset="-120"/>
                <a:ea typeface="微軟正黑體" panose="020B0604030504040204" pitchFamily="34" charset="-120"/>
              </a:rPr>
              <a:t>原則</a:t>
            </a:r>
            <a:r>
              <a:rPr lang="en-US" altLang="zh-TW" sz="3000" dirty="0">
                <a:latin typeface="微軟正黑體" panose="020B0604030504040204" pitchFamily="34" charset="-120"/>
                <a:ea typeface="微軟正黑體" panose="020B0604030504040204" pitchFamily="34" charset="-120"/>
              </a:rPr>
              <a:t>(30</a:t>
            </a:r>
            <a:r>
              <a:rPr lang="zh-TW" altLang="en-US" sz="3000" dirty="0">
                <a:latin typeface="微軟正黑體" panose="020B0604030504040204" pitchFamily="34" charset="-120"/>
                <a:ea typeface="微軟正黑體" panose="020B0604030504040204" pitchFamily="34" charset="-120"/>
              </a:rPr>
              <a:t>分休息</a:t>
            </a:r>
            <a:r>
              <a:rPr lang="en-US" altLang="zh-TW" sz="3000" dirty="0">
                <a:latin typeface="微軟正黑體" panose="020B0604030504040204" pitchFamily="34" charset="-120"/>
                <a:ea typeface="微軟正黑體" panose="020B0604030504040204" pitchFamily="34" charset="-120"/>
              </a:rPr>
              <a:t>10</a:t>
            </a:r>
            <a:r>
              <a:rPr lang="zh-TW" altLang="en-US" sz="3000" dirty="0">
                <a:latin typeface="微軟正黑體" panose="020B0604030504040204" pitchFamily="34" charset="-120"/>
                <a:ea typeface="微軟正黑體" panose="020B0604030504040204" pitchFamily="34" charset="-120"/>
              </a:rPr>
              <a:t>分</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 </a:t>
            </a:r>
            <a:endParaRPr lang="en-US" altLang="zh-TW" sz="30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均衡的營養</a:t>
            </a:r>
            <a:endParaRPr lang="en-US" altLang="zh-TW" sz="30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充足的睡眠</a:t>
            </a:r>
          </a:p>
          <a:p>
            <a:pPr marL="457200" indent="-457200">
              <a:lnSpc>
                <a:spcPct val="150000"/>
              </a:lnSpc>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定期視力</a:t>
            </a:r>
            <a:r>
              <a:rPr lang="zh-TW" altLang="en-US" sz="3000" dirty="0" smtClean="0">
                <a:latin typeface="微軟正黑體" panose="020B0604030504040204" pitchFamily="34" charset="-120"/>
                <a:ea typeface="微軟正黑體" panose="020B0604030504040204" pitchFamily="34" charset="-120"/>
              </a:rPr>
              <a:t>檢查 </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234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9C36E85-C8A8-468F-8F8F-41884C643286}"/>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禁菸害檳榔</a:t>
            </a:r>
          </a:p>
        </p:txBody>
      </p:sp>
      <p:pic>
        <p:nvPicPr>
          <p:cNvPr id="3" name="Picture 13" descr="Smokefreetaiwan-she1">
            <a:extLst>
              <a:ext uri="{FF2B5EF4-FFF2-40B4-BE49-F238E27FC236}">
                <a16:creationId xmlns:a16="http://schemas.microsoft.com/office/drawing/2014/main" id="{96EF742B-7415-4CE6-8055-1434A4BF0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460" y="328220"/>
            <a:ext cx="4711501" cy="6286018"/>
          </a:xfrm>
          <a:prstGeom prst="rect">
            <a:avLst/>
          </a:prstGeom>
          <a:noFill/>
          <a:ln w="2857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43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89306B5-DF0D-4B36-8D0A-64768ACA1BCB}"/>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家長會的組成與任務</a:t>
            </a:r>
          </a:p>
        </p:txBody>
      </p:sp>
      <p:sp>
        <p:nvSpPr>
          <p:cNvPr id="3" name="矩形 2">
            <a:extLst>
              <a:ext uri="{FF2B5EF4-FFF2-40B4-BE49-F238E27FC236}">
                <a16:creationId xmlns:a16="http://schemas.microsoft.com/office/drawing/2014/main" id="{10F92704-1237-49C2-A78A-4EB65469A83C}"/>
              </a:ext>
            </a:extLst>
          </p:cNvPr>
          <p:cNvSpPr/>
          <p:nvPr/>
        </p:nvSpPr>
        <p:spPr>
          <a:xfrm>
            <a:off x="1225329" y="1549317"/>
            <a:ext cx="3917011" cy="4150239"/>
          </a:xfrm>
          <a:prstGeom prst="rect">
            <a:avLst/>
          </a:prstGeom>
        </p:spPr>
        <p:txBody>
          <a:bodyPr wrap="square">
            <a:spAutoFit/>
          </a:bodyPr>
          <a:lstStyle/>
          <a:p>
            <a:pPr marL="457200" indent="-457200">
              <a:lnSpc>
                <a:spcPts val="40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家長會設家長代表大會，家長代表開學後由班級選出，每班一人至三人，每學年改選一次。</a:t>
            </a:r>
            <a:endParaRPr lang="en-US" altLang="zh-TW" sz="2800" dirty="0">
              <a:latin typeface="微軟正黑體" panose="020B0604030504040204" pitchFamily="34" charset="-120"/>
              <a:ea typeface="微軟正黑體" panose="020B0604030504040204" pitchFamily="34" charset="-120"/>
              <a:cs typeface="Times New Roman" pitchFamily="18" charset="0"/>
            </a:endParaRPr>
          </a:p>
          <a:p>
            <a:pPr marL="457200" indent="-457200">
              <a:lnSpc>
                <a:spcPts val="40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再由各班家長代表中，選出委員及常任委員與會長、副會長等。</a:t>
            </a:r>
            <a:endParaRPr lang="en-US" altLang="zh-TW" sz="2800" dirty="0">
              <a:latin typeface="微軟正黑體" panose="020B0604030504040204" pitchFamily="34" charset="-120"/>
              <a:ea typeface="微軟正黑體" panose="020B0604030504040204" pitchFamily="34" charset="-120"/>
              <a:cs typeface="Times New Roman" pitchFamily="18" charset="0"/>
            </a:endParaRPr>
          </a:p>
        </p:txBody>
      </p:sp>
      <p:sp>
        <p:nvSpPr>
          <p:cNvPr id="4" name="矩形 3">
            <a:extLst>
              <a:ext uri="{FF2B5EF4-FFF2-40B4-BE49-F238E27FC236}">
                <a16:creationId xmlns:a16="http://schemas.microsoft.com/office/drawing/2014/main" id="{2D4261BA-ED0F-4F83-B48B-690DF01E7DC1}"/>
              </a:ext>
            </a:extLst>
          </p:cNvPr>
          <p:cNvSpPr/>
          <p:nvPr/>
        </p:nvSpPr>
        <p:spPr>
          <a:xfrm>
            <a:off x="6364354" y="1549317"/>
            <a:ext cx="5307497" cy="5176161"/>
          </a:xfrm>
          <a:prstGeom prst="rect">
            <a:avLst/>
          </a:prstGeom>
        </p:spPr>
        <p:txBody>
          <a:bodyPr wrap="square">
            <a:spAutoFit/>
          </a:bodyPr>
          <a:lstStyle/>
          <a:p>
            <a:pPr marL="457200" indent="-457200">
              <a:lnSpc>
                <a:spcPts val="40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處理經常會務及會員代表大會決議事項。</a:t>
            </a:r>
          </a:p>
          <a:p>
            <a:pPr marL="457200" indent="-457200">
              <a:lnSpc>
                <a:spcPts val="40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研擬提案、會務計畫、會務報告及經費收支事項。</a:t>
            </a:r>
          </a:p>
          <a:p>
            <a:pPr marL="457200" indent="-457200">
              <a:lnSpc>
                <a:spcPts val="40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協助學校處理重大偶發事件及有關學校、教師、學生及家長間之爭議事項。</a:t>
            </a:r>
          </a:p>
          <a:p>
            <a:pPr marL="457200" indent="-457200">
              <a:lnSpc>
                <a:spcPts val="40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協助學校辦理親職教育及親師活動</a:t>
            </a:r>
            <a:r>
              <a:rPr lang="en-US" altLang="zh-TW" sz="2800" dirty="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促進家長之成長及親師合作關係</a:t>
            </a:r>
            <a:r>
              <a:rPr lang="en-US" altLang="zh-TW" sz="2800" dirty="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等等。</a:t>
            </a:r>
          </a:p>
        </p:txBody>
      </p:sp>
      <p:sp>
        <p:nvSpPr>
          <p:cNvPr id="5" name="矩形 4">
            <a:extLst>
              <a:ext uri="{FF2B5EF4-FFF2-40B4-BE49-F238E27FC236}">
                <a16:creationId xmlns:a16="http://schemas.microsoft.com/office/drawing/2014/main" id="{EC87D15B-4BAB-4C8E-BC2D-7211450C66A3}"/>
              </a:ext>
            </a:extLst>
          </p:cNvPr>
          <p:cNvSpPr/>
          <p:nvPr/>
        </p:nvSpPr>
        <p:spPr>
          <a:xfrm>
            <a:off x="2189425" y="382970"/>
            <a:ext cx="1590260"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cs typeface="Times New Roman" pitchFamily="18" charset="0"/>
              </a:rPr>
              <a:t>組成</a:t>
            </a:r>
            <a:endParaRPr lang="en-US" altLang="zh-TW" sz="30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6" name="矩形 5">
            <a:extLst>
              <a:ext uri="{FF2B5EF4-FFF2-40B4-BE49-F238E27FC236}">
                <a16:creationId xmlns:a16="http://schemas.microsoft.com/office/drawing/2014/main" id="{4DD35413-82C9-41B2-8F5D-ED028574C134}"/>
              </a:ext>
            </a:extLst>
          </p:cNvPr>
          <p:cNvSpPr/>
          <p:nvPr/>
        </p:nvSpPr>
        <p:spPr>
          <a:xfrm>
            <a:off x="8222973" y="382969"/>
            <a:ext cx="1590260"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cs typeface="Times New Roman" pitchFamily="18" charset="0"/>
              </a:rPr>
              <a:t>任務</a:t>
            </a:r>
            <a:endParaRPr lang="en-US" altLang="zh-TW" sz="30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41371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83E9203-1E3E-43E5-8C6A-A2240984589A}"/>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家長會對學校的支援</a:t>
            </a:r>
          </a:p>
        </p:txBody>
      </p:sp>
      <p:sp>
        <p:nvSpPr>
          <p:cNvPr id="3" name="矩形 2">
            <a:extLst>
              <a:ext uri="{FF2B5EF4-FFF2-40B4-BE49-F238E27FC236}">
                <a16:creationId xmlns:a16="http://schemas.microsoft.com/office/drawing/2014/main" id="{A7F8843A-4A0F-47B5-AC5D-0AF2A4402BFE}"/>
              </a:ext>
            </a:extLst>
          </p:cNvPr>
          <p:cNvSpPr/>
          <p:nvPr/>
        </p:nvSpPr>
        <p:spPr>
          <a:xfrm>
            <a:off x="1267508" y="2657438"/>
            <a:ext cx="2657312" cy="893179"/>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會長</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algn="ctr"/>
            <a:r>
              <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rPr>
              <a:t>100000</a:t>
            </a: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元以上</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4" name="矩形 3">
            <a:extLst>
              <a:ext uri="{FF2B5EF4-FFF2-40B4-BE49-F238E27FC236}">
                <a16:creationId xmlns:a16="http://schemas.microsoft.com/office/drawing/2014/main" id="{4FED55F5-759B-4359-A953-82D61A1F70AC}"/>
              </a:ext>
            </a:extLst>
          </p:cNvPr>
          <p:cNvSpPr/>
          <p:nvPr/>
        </p:nvSpPr>
        <p:spPr>
          <a:xfrm>
            <a:off x="4725434" y="172278"/>
            <a:ext cx="2788549" cy="951465"/>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副會長</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algn="ctr"/>
            <a:r>
              <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rPr>
              <a:t>30000</a:t>
            </a: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元以上</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5" name="矩形 4">
            <a:extLst>
              <a:ext uri="{FF2B5EF4-FFF2-40B4-BE49-F238E27FC236}">
                <a16:creationId xmlns:a16="http://schemas.microsoft.com/office/drawing/2014/main" id="{D21EA6F1-2918-4C34-82BC-F25B57897404}"/>
              </a:ext>
            </a:extLst>
          </p:cNvPr>
          <p:cNvSpPr/>
          <p:nvPr/>
        </p:nvSpPr>
        <p:spPr>
          <a:xfrm>
            <a:off x="4809254" y="1502035"/>
            <a:ext cx="2704725" cy="951465"/>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常務委員</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algn="ctr"/>
            <a:r>
              <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rPr>
              <a:t>20000</a:t>
            </a: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元以上</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6" name="矩形 5">
            <a:extLst>
              <a:ext uri="{FF2B5EF4-FFF2-40B4-BE49-F238E27FC236}">
                <a16:creationId xmlns:a16="http://schemas.microsoft.com/office/drawing/2014/main" id="{4AFD7744-C4DF-4355-B1C2-F759CAEC1618}"/>
              </a:ext>
            </a:extLst>
          </p:cNvPr>
          <p:cNvSpPr/>
          <p:nvPr/>
        </p:nvSpPr>
        <p:spPr>
          <a:xfrm>
            <a:off x="4767343" y="2754239"/>
            <a:ext cx="2746636" cy="951465"/>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委員</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algn="ctr"/>
            <a:r>
              <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rPr>
              <a:t>10000</a:t>
            </a: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元以上</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7" name="矩形 6">
            <a:extLst>
              <a:ext uri="{FF2B5EF4-FFF2-40B4-BE49-F238E27FC236}">
                <a16:creationId xmlns:a16="http://schemas.microsoft.com/office/drawing/2014/main" id="{64CCED09-77F6-43A2-8A2F-4F7CEE7A9FFE}"/>
              </a:ext>
            </a:extLst>
          </p:cNvPr>
          <p:cNvSpPr/>
          <p:nvPr/>
        </p:nvSpPr>
        <p:spPr>
          <a:xfrm>
            <a:off x="4809253" y="4006444"/>
            <a:ext cx="2788542" cy="1029018"/>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代表</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algn="ctr"/>
            <a:r>
              <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rPr>
              <a:t>5000</a:t>
            </a: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元以上</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8" name="矩形 7">
            <a:extLst>
              <a:ext uri="{FF2B5EF4-FFF2-40B4-BE49-F238E27FC236}">
                <a16:creationId xmlns:a16="http://schemas.microsoft.com/office/drawing/2014/main" id="{25D2663F-6C86-4CDA-99D9-83C9FDB6F179}"/>
              </a:ext>
            </a:extLst>
          </p:cNvPr>
          <p:cNvSpPr/>
          <p:nvPr/>
        </p:nvSpPr>
        <p:spPr>
          <a:xfrm>
            <a:off x="4767344" y="5448106"/>
            <a:ext cx="3515266" cy="1029017"/>
          </a:xfrm>
          <a:prstGeom prst="rect">
            <a:avLst/>
          </a:pr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顧問、榮譽會長</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algn="ctr"/>
            <a:r>
              <a:rPr lang="zh-TW" altLang="en-US" sz="2800" dirty="0">
                <a:solidFill>
                  <a:schemeClr val="tx1"/>
                </a:solidFill>
                <a:latin typeface="微軟正黑體" panose="020B0604030504040204" pitchFamily="34" charset="-120"/>
                <a:ea typeface="微軟正黑體" panose="020B0604030504040204" pitchFamily="34" charset="-120"/>
                <a:cs typeface="Times New Roman" pitchFamily="18" charset="0"/>
              </a:rPr>
              <a:t>自由樂捐</a:t>
            </a:r>
            <a:endParaRPr lang="en-US" altLang="zh-TW" sz="2800"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9" name="矩形 8">
            <a:extLst>
              <a:ext uri="{FF2B5EF4-FFF2-40B4-BE49-F238E27FC236}">
                <a16:creationId xmlns:a16="http://schemas.microsoft.com/office/drawing/2014/main" id="{0D71A627-E4C7-4C49-A9A0-9D041E64F3F4}"/>
              </a:ext>
            </a:extLst>
          </p:cNvPr>
          <p:cNvSpPr/>
          <p:nvPr/>
        </p:nvSpPr>
        <p:spPr>
          <a:xfrm>
            <a:off x="8764035" y="3591404"/>
            <a:ext cx="3558540" cy="3046988"/>
          </a:xfrm>
          <a:prstGeom prst="rect">
            <a:avLst/>
          </a:prstGeom>
        </p:spPr>
        <p:txBody>
          <a:bodyPr wrap="square">
            <a:spAutoFit/>
          </a:bodyPr>
          <a:lstStyle/>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捐款項目皆可列為所得稅報稅扣除額。</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經費用以處理學校各類設備修繕及人力支援等等之雜項。</a:t>
            </a:r>
            <a:endParaRPr lang="en-US" altLang="zh-TW" sz="24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懇請大家一同加入家長會，成為賢北的強力後盾</a:t>
            </a:r>
          </a:p>
        </p:txBody>
      </p:sp>
      <p:grpSp>
        <p:nvGrpSpPr>
          <p:cNvPr id="25" name="群組 24">
            <a:extLst>
              <a:ext uri="{FF2B5EF4-FFF2-40B4-BE49-F238E27FC236}">
                <a16:creationId xmlns:a16="http://schemas.microsoft.com/office/drawing/2014/main" id="{AE1B90D3-1CF8-4870-A971-E12F333E728E}"/>
              </a:ext>
            </a:extLst>
          </p:cNvPr>
          <p:cNvGrpSpPr/>
          <p:nvPr/>
        </p:nvGrpSpPr>
        <p:grpSpPr>
          <a:xfrm>
            <a:off x="3924820" y="677153"/>
            <a:ext cx="861573" cy="5688065"/>
            <a:chOff x="3924820" y="677153"/>
            <a:chExt cx="861573" cy="5688065"/>
          </a:xfrm>
        </p:grpSpPr>
        <p:cxnSp>
          <p:nvCxnSpPr>
            <p:cNvPr id="11" name="直線接點 10">
              <a:extLst>
                <a:ext uri="{FF2B5EF4-FFF2-40B4-BE49-F238E27FC236}">
                  <a16:creationId xmlns:a16="http://schemas.microsoft.com/office/drawing/2014/main" id="{13E5C0AB-8626-4539-9F7D-DE5293B62243}"/>
                </a:ext>
              </a:extLst>
            </p:cNvPr>
            <p:cNvCxnSpPr/>
            <p:nvPr/>
          </p:nvCxnSpPr>
          <p:spPr>
            <a:xfrm>
              <a:off x="3924820" y="3126887"/>
              <a:ext cx="8006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F0FC54C5-8D82-464E-A8D2-436B31ED3F9B}"/>
                </a:ext>
              </a:extLst>
            </p:cNvPr>
            <p:cNvCxnSpPr>
              <a:cxnSpLocks/>
            </p:cNvCxnSpPr>
            <p:nvPr/>
          </p:nvCxnSpPr>
          <p:spPr>
            <a:xfrm>
              <a:off x="4208919" y="677153"/>
              <a:ext cx="0" cy="568806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330AF141-ACDB-4EF9-A93E-EF56C7659804}"/>
                </a:ext>
              </a:extLst>
            </p:cNvPr>
            <p:cNvCxnSpPr>
              <a:cxnSpLocks/>
            </p:cNvCxnSpPr>
            <p:nvPr/>
          </p:nvCxnSpPr>
          <p:spPr>
            <a:xfrm>
              <a:off x="4233686" y="687460"/>
              <a:ext cx="5527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43EE7FE0-DA07-4CCB-84D0-2B6FD0CD3568}"/>
                </a:ext>
              </a:extLst>
            </p:cNvPr>
            <p:cNvCxnSpPr>
              <a:cxnSpLocks/>
            </p:cNvCxnSpPr>
            <p:nvPr/>
          </p:nvCxnSpPr>
          <p:spPr>
            <a:xfrm>
              <a:off x="4214636" y="4537191"/>
              <a:ext cx="5527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D2E09F32-6035-4FCC-99A6-E1588B070BF3}"/>
                </a:ext>
              </a:extLst>
            </p:cNvPr>
            <p:cNvCxnSpPr>
              <a:cxnSpLocks/>
            </p:cNvCxnSpPr>
            <p:nvPr/>
          </p:nvCxnSpPr>
          <p:spPr>
            <a:xfrm>
              <a:off x="4217446" y="6336398"/>
              <a:ext cx="5527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直線接點 25">
            <a:extLst>
              <a:ext uri="{FF2B5EF4-FFF2-40B4-BE49-F238E27FC236}">
                <a16:creationId xmlns:a16="http://schemas.microsoft.com/office/drawing/2014/main" id="{B666AE32-2CEF-4706-AF2B-E320BAB26C75}"/>
              </a:ext>
            </a:extLst>
          </p:cNvPr>
          <p:cNvCxnSpPr>
            <a:cxnSpLocks/>
          </p:cNvCxnSpPr>
          <p:nvPr/>
        </p:nvCxnSpPr>
        <p:spPr>
          <a:xfrm>
            <a:off x="4208919" y="2065661"/>
            <a:ext cx="55270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091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C066B6D-FDA4-464A-A8FE-E9DB7B03F9D4}"/>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學雜費收費方式</a:t>
            </a:r>
          </a:p>
        </p:txBody>
      </p:sp>
      <p:sp>
        <p:nvSpPr>
          <p:cNvPr id="3" name="矩形 2">
            <a:extLst>
              <a:ext uri="{FF2B5EF4-FFF2-40B4-BE49-F238E27FC236}">
                <a16:creationId xmlns:a16="http://schemas.microsoft.com/office/drawing/2014/main" id="{FC0B79A3-0A8E-4BB7-93C7-1BCEE5D6A60B}"/>
              </a:ext>
            </a:extLst>
          </p:cNvPr>
          <p:cNvSpPr/>
          <p:nvPr/>
        </p:nvSpPr>
        <p:spPr>
          <a:xfrm>
            <a:off x="1516380" y="1036380"/>
            <a:ext cx="9685020" cy="5286062"/>
          </a:xfrm>
          <a:prstGeom prst="rect">
            <a:avLst/>
          </a:prstGeom>
        </p:spPr>
        <p:txBody>
          <a:bodyPr wrap="square">
            <a:spAutoFit/>
          </a:bodyPr>
          <a:lstStyle/>
          <a:p>
            <a:pPr marL="457200" indent="-457200">
              <a:lnSpc>
                <a:spcPts val="45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為便利繳納學雜費及代辦費多元，本校採以臺灣銀行學雜費入口網。</a:t>
            </a:r>
            <a:endParaRPr lang="en-US" altLang="zh-TW" sz="2800" dirty="0">
              <a:latin typeface="微軟正黑體" panose="020B0604030504040204" pitchFamily="34" charset="-120"/>
              <a:ea typeface="微軟正黑體" panose="020B0604030504040204" pitchFamily="34" charset="-120"/>
              <a:cs typeface="Times New Roman" pitchFamily="18" charset="0"/>
            </a:endParaRPr>
          </a:p>
          <a:p>
            <a:pPr marL="457200" indent="-457200">
              <a:lnSpc>
                <a:spcPts val="45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繳費管道：免手續費須自行列印收據</a:t>
            </a:r>
            <a:r>
              <a:rPr lang="en-US" altLang="zh-TW" sz="2800" dirty="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信用卡網路繳費</a:t>
            </a:r>
            <a:r>
              <a:rPr lang="en-US" altLang="zh-TW" sz="2800" dirty="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分期付款除外</a:t>
            </a:r>
            <a:r>
              <a:rPr lang="en-US" altLang="zh-TW" sz="2800" dirty="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、臺銀網路銀行轉帳繳費</a:t>
            </a:r>
            <a:endParaRPr lang="en-US" altLang="zh-TW" sz="2800" dirty="0">
              <a:latin typeface="微軟正黑體" panose="020B0604030504040204" pitchFamily="34" charset="-120"/>
              <a:ea typeface="微軟正黑體" panose="020B0604030504040204" pitchFamily="34" charset="-120"/>
              <a:cs typeface="Times New Roman" pitchFamily="18" charset="0"/>
            </a:endParaRPr>
          </a:p>
          <a:p>
            <a:pPr marL="457200" indent="-457200">
              <a:lnSpc>
                <a:spcPts val="45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手續費</a:t>
            </a:r>
            <a:r>
              <a:rPr lang="en-US" altLang="zh-TW" sz="2800" dirty="0">
                <a:latin typeface="微軟正黑體" panose="020B0604030504040204" pitchFamily="34" charset="-120"/>
                <a:ea typeface="微軟正黑體" panose="020B0604030504040204" pitchFamily="34" charset="-120"/>
                <a:cs typeface="Times New Roman" pitchFamily="18" charset="0"/>
              </a:rPr>
              <a:t>6</a:t>
            </a:r>
            <a:r>
              <a:rPr lang="zh-TW" altLang="en-US" sz="2800" dirty="0">
                <a:latin typeface="微軟正黑體" panose="020B0604030504040204" pitchFamily="34" charset="-120"/>
                <a:ea typeface="微軟正黑體" panose="020B0604030504040204" pitchFamily="34" charset="-120"/>
                <a:cs typeface="Times New Roman" pitchFamily="18" charset="0"/>
              </a:rPr>
              <a:t>元：超商</a:t>
            </a:r>
            <a:r>
              <a:rPr lang="en-US" altLang="zh-TW" sz="2800" dirty="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統一、全家、萊爾富、 </a:t>
            </a:r>
            <a:r>
              <a:rPr lang="en-US" altLang="zh-TW" sz="2800" dirty="0">
                <a:latin typeface="微軟正黑體" panose="020B0604030504040204" pitchFamily="34" charset="-120"/>
                <a:ea typeface="微軟正黑體" panose="020B0604030504040204" pitchFamily="34" charset="-120"/>
                <a:cs typeface="Times New Roman" pitchFamily="18" charset="0"/>
              </a:rPr>
              <a:t>OK)</a:t>
            </a:r>
            <a:r>
              <a:rPr lang="zh-TW" altLang="en-US" sz="2800" dirty="0">
                <a:latin typeface="微軟正黑體" panose="020B0604030504040204" pitchFamily="34" charset="-120"/>
                <a:ea typeface="微軟正黑體" panose="020B0604030504040204" pitchFamily="34" charset="-120"/>
                <a:cs typeface="Times New Roman" pitchFamily="18" charset="0"/>
              </a:rPr>
              <a:t>、郵局臨櫃繳款，自動提款機、網路</a:t>
            </a:r>
            <a:r>
              <a:rPr lang="en-US" altLang="zh-TW" sz="2800" dirty="0">
                <a:latin typeface="微軟正黑體" panose="020B0604030504040204" pitchFamily="34" charset="-120"/>
                <a:ea typeface="微軟正黑體" panose="020B0604030504040204" pitchFamily="34" charset="-120"/>
                <a:cs typeface="Times New Roman" pitchFamily="18" charset="0"/>
              </a:rPr>
              <a:t>ATM</a:t>
            </a:r>
            <a:r>
              <a:rPr lang="zh-TW" altLang="en-US" sz="2800" dirty="0">
                <a:latin typeface="微軟正黑體" panose="020B0604030504040204" pitchFamily="34" charset="-120"/>
                <a:ea typeface="微軟正黑體" panose="020B0604030504040204" pitchFamily="34" charset="-120"/>
                <a:cs typeface="Times New Roman" pitchFamily="18" charset="0"/>
              </a:rPr>
              <a:t>、網路銀行轉帳繳費。</a:t>
            </a:r>
            <a:endParaRPr lang="en-US" altLang="zh-TW" sz="2800" dirty="0">
              <a:latin typeface="微軟正黑體" panose="020B0604030504040204" pitchFamily="34" charset="-120"/>
              <a:ea typeface="微軟正黑體" panose="020B0604030504040204" pitchFamily="34" charset="-120"/>
              <a:cs typeface="Times New Roman" pitchFamily="18" charset="0"/>
            </a:endParaRPr>
          </a:p>
          <a:p>
            <a:pPr marL="457200" indent="-457200">
              <a:lnSpc>
                <a:spcPts val="45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手續費</a:t>
            </a:r>
            <a:r>
              <a:rPr lang="en-US" altLang="zh-TW" sz="2800" dirty="0">
                <a:latin typeface="微軟正黑體" panose="020B0604030504040204" pitchFamily="34" charset="-120"/>
                <a:ea typeface="微軟正黑體" panose="020B0604030504040204" pitchFamily="34" charset="-120"/>
                <a:cs typeface="Times New Roman" pitchFamily="18" charset="0"/>
              </a:rPr>
              <a:t>10</a:t>
            </a:r>
            <a:r>
              <a:rPr lang="zh-TW" altLang="en-US" sz="2800" dirty="0">
                <a:latin typeface="微軟正黑體" panose="020B0604030504040204" pitchFamily="34" charset="-120"/>
                <a:ea typeface="微軟正黑體" panose="020B0604030504040204" pitchFamily="34" charset="-120"/>
                <a:cs typeface="Times New Roman" pitchFamily="18" charset="0"/>
              </a:rPr>
              <a:t>元</a:t>
            </a:r>
            <a:r>
              <a:rPr lang="zh-TW" altLang="en-US" sz="2800" dirty="0" smtClean="0">
                <a:latin typeface="微軟正黑體" panose="020B0604030504040204" pitchFamily="34" charset="-120"/>
                <a:ea typeface="微軟正黑體" panose="020B0604030504040204" pitchFamily="34" charset="-120"/>
                <a:cs typeface="Times New Roman" pitchFamily="18" charset="0"/>
              </a:rPr>
              <a:t>：</a:t>
            </a:r>
            <a:r>
              <a:rPr lang="zh-TW" altLang="en-US" sz="2800" dirty="0">
                <a:latin typeface="微軟正黑體" panose="020B0604030504040204" pitchFamily="34" charset="-120"/>
                <a:ea typeface="微軟正黑體" panose="020B0604030504040204" pitchFamily="34" charset="-120"/>
                <a:cs typeface="Times New Roman" pitchFamily="18" charset="0"/>
              </a:rPr>
              <a:t>臺</a:t>
            </a:r>
            <a:r>
              <a:rPr lang="zh-TW" altLang="en-US" sz="2800" dirty="0" smtClean="0">
                <a:latin typeface="微軟正黑體" panose="020B0604030504040204" pitchFamily="34" charset="-120"/>
                <a:ea typeface="微軟正黑體" panose="020B0604030504040204" pitchFamily="34" charset="-120"/>
                <a:cs typeface="Times New Roman" pitchFamily="18" charset="0"/>
              </a:rPr>
              <a:t>銀</a:t>
            </a:r>
            <a:r>
              <a:rPr lang="zh-TW" altLang="en-US" sz="2800" dirty="0">
                <a:latin typeface="微軟正黑體" panose="020B0604030504040204" pitchFamily="34" charset="-120"/>
                <a:ea typeface="微軟正黑體" panose="020B0604030504040204" pitchFamily="34" charset="-120"/>
                <a:cs typeface="Times New Roman" pitchFamily="18" charset="0"/>
              </a:rPr>
              <a:t>臨櫃繳費。</a:t>
            </a:r>
            <a:endParaRPr lang="en-US" altLang="zh-TW" sz="2800" dirty="0">
              <a:latin typeface="微軟正黑體" panose="020B0604030504040204" pitchFamily="34" charset="-120"/>
              <a:ea typeface="微軟正黑體" panose="020B0604030504040204" pitchFamily="34" charset="-120"/>
              <a:cs typeface="Times New Roman" pitchFamily="18" charset="0"/>
            </a:endParaRPr>
          </a:p>
          <a:p>
            <a:pPr marL="457200" indent="-457200">
              <a:lnSpc>
                <a:spcPts val="4500"/>
              </a:lnSpc>
              <a:spcBef>
                <a:spcPct val="0"/>
              </a:spcBef>
              <a:buFont typeface="Arial" panose="020B0604020202020204" pitchFamily="34" charset="0"/>
              <a:buChar char="•"/>
              <a:defRPr/>
            </a:pPr>
            <a:r>
              <a:rPr lang="zh-TW" altLang="en-US" sz="2800" dirty="0">
                <a:latin typeface="微軟正黑體" panose="020B0604030504040204" pitchFamily="34" charset="-120"/>
                <a:ea typeface="微軟正黑體" panose="020B0604030504040204" pitchFamily="34" charset="-120"/>
                <a:cs typeface="Times New Roman" pitchFamily="18" charset="0"/>
              </a:rPr>
              <a:t>若逾期繳款，請知會總務處出納組解鎖</a:t>
            </a:r>
            <a:r>
              <a:rPr lang="zh-TW" altLang="en-US" sz="2800" dirty="0" smtClean="0">
                <a:latin typeface="微軟正黑體" panose="020B0604030504040204" pitchFamily="34" charset="-120"/>
                <a:ea typeface="微軟正黑體" panose="020B0604030504040204" pitchFamily="34" charset="-120"/>
                <a:cs typeface="Times New Roman" pitchFamily="18" charset="0"/>
              </a:rPr>
              <a:t>，方可再至便利</a:t>
            </a:r>
            <a:r>
              <a:rPr lang="zh-TW" altLang="en-US" sz="2800" dirty="0">
                <a:latin typeface="微軟正黑體" panose="020B0604030504040204" pitchFamily="34" charset="-120"/>
                <a:ea typeface="微軟正黑體" panose="020B0604030504040204" pitchFamily="34" charset="-120"/>
                <a:cs typeface="Times New Roman" pitchFamily="18" charset="0"/>
              </a:rPr>
              <a:t>商店繳款。</a:t>
            </a:r>
            <a:endParaRPr lang="zh-TW" altLang="zh-TW" sz="2800" dirty="0">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14295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C066B6D-FDA4-464A-A8FE-E9DB7B03F9D4}"/>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家庭教育 諮詢專線</a:t>
            </a:r>
          </a:p>
        </p:txBody>
      </p:sp>
      <p:pic>
        <p:nvPicPr>
          <p:cNvPr id="3" name="圖片 2">
            <a:extLst>
              <a:ext uri="{FF2B5EF4-FFF2-40B4-BE49-F238E27FC236}">
                <a16:creationId xmlns:a16="http://schemas.microsoft.com/office/drawing/2014/main" id="{2970A823-DC1B-4B62-812B-87C3D40772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37114" y="132338"/>
            <a:ext cx="6040625" cy="65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57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62D739-DF62-494A-A0B5-7CA0FBDC94D9}"/>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solidFill>
                  <a:schemeClr val="bg1"/>
                </a:solidFill>
                <a:latin typeface="微軟正黑體" panose="020B0604030504040204" pitchFamily="34" charset="-120"/>
                <a:ea typeface="微軟正黑體" panose="020B0604030504040204" pitchFamily="34" charset="-120"/>
              </a:rPr>
              <a:t>悠遊古文讀經活動</a:t>
            </a:r>
          </a:p>
        </p:txBody>
      </p:sp>
      <p:sp>
        <p:nvSpPr>
          <p:cNvPr id="3" name="矩形 2">
            <a:extLst>
              <a:ext uri="{FF2B5EF4-FFF2-40B4-BE49-F238E27FC236}">
                <a16:creationId xmlns:a16="http://schemas.microsoft.com/office/drawing/2014/main" id="{AC0B94FE-3FC9-4BBD-8B0F-4CC3C1468795}"/>
              </a:ext>
            </a:extLst>
          </p:cNvPr>
          <p:cNvSpPr/>
          <p:nvPr/>
        </p:nvSpPr>
        <p:spPr>
          <a:xfrm>
            <a:off x="9130750" y="2708318"/>
            <a:ext cx="2862469" cy="2338845"/>
          </a:xfrm>
          <a:prstGeom prst="rect">
            <a:avLst/>
          </a:prstGeom>
        </p:spPr>
        <p:txBody>
          <a:bodyPr wrap="square">
            <a:spAutoFit/>
          </a:bodyPr>
          <a:lstStyle/>
          <a:p>
            <a:pPr>
              <a:lnSpc>
                <a:spcPts val="4500"/>
              </a:lnSpc>
            </a:pPr>
            <a:r>
              <a:rPr lang="zh-TW" altLang="en-US" sz="2800" dirty="0">
                <a:latin typeface="微軟正黑體" panose="020B0604030504040204" pitchFamily="34" charset="-120"/>
                <a:ea typeface="微軟正黑體" panose="020B0604030504040204" pitchFamily="34" charset="-120"/>
              </a:rPr>
              <a:t>學期末教務處舉辦讀經考驗活動，鼓勵孩子完成考驗。</a:t>
            </a:r>
            <a:endParaRPr lang="en-US" altLang="zh-TW" sz="28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D64A71F9-C782-4F2B-992E-613E90A751EF}"/>
              </a:ext>
            </a:extLst>
          </p:cNvPr>
          <p:cNvSpPr/>
          <p:nvPr/>
        </p:nvSpPr>
        <p:spPr>
          <a:xfrm>
            <a:off x="1146851" y="2708318"/>
            <a:ext cx="3485374" cy="2338845"/>
          </a:xfrm>
          <a:prstGeom prst="rect">
            <a:avLst/>
          </a:prstGeom>
        </p:spPr>
        <p:txBody>
          <a:bodyPr wrap="square">
            <a:spAutoFit/>
          </a:bodyPr>
          <a:lstStyle/>
          <a:p>
            <a:pPr>
              <a:lnSpc>
                <a:spcPts val="4500"/>
              </a:lnSpc>
            </a:pPr>
            <a:r>
              <a:rPr lang="zh-TW" altLang="zh-TW" sz="2800" dirty="0">
                <a:latin typeface="微軟正黑體" panose="020B0604030504040204" pitchFamily="34" charset="-120"/>
                <a:ea typeface="微軟正黑體" panose="020B0604030504040204" pitchFamily="34" charset="-120"/>
              </a:rPr>
              <a:t>紮根品德與生命教育</a:t>
            </a:r>
            <a:r>
              <a:rPr lang="zh-TW" altLang="en-US" sz="2800" dirty="0">
                <a:latin typeface="微軟正黑體" panose="020B0604030504040204" pitchFamily="34" charset="-120"/>
                <a:ea typeface="微軟正黑體" panose="020B0604030504040204" pitchFamily="34" charset="-120"/>
              </a:rPr>
              <a:t>提</a:t>
            </a:r>
            <a:r>
              <a:rPr lang="zh-TW" altLang="zh-TW" sz="2800" dirty="0">
                <a:latin typeface="微軟正黑體" panose="020B0604030504040204" pitchFamily="34" charset="-120"/>
                <a:ea typeface="微軟正黑體" panose="020B0604030504040204" pitchFamily="34" charset="-120"/>
              </a:rPr>
              <a:t>昇學生知識深度與廣度，延伸學習的觸角、拓展多元思維</a:t>
            </a:r>
            <a:endParaRPr lang="zh-TW" altLang="en-US" sz="2800" dirty="0">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8CE004DD-3C2D-4D6E-9A06-48C227111BCF}"/>
              </a:ext>
            </a:extLst>
          </p:cNvPr>
          <p:cNvSpPr/>
          <p:nvPr/>
        </p:nvSpPr>
        <p:spPr>
          <a:xfrm>
            <a:off x="4864679" y="2708318"/>
            <a:ext cx="3829984" cy="3493008"/>
          </a:xfrm>
          <a:prstGeom prst="rect">
            <a:avLst/>
          </a:prstGeom>
        </p:spPr>
        <p:txBody>
          <a:bodyPr wrap="square">
            <a:spAutoFit/>
          </a:bodyPr>
          <a:lstStyle/>
          <a:p>
            <a:pPr>
              <a:lnSpc>
                <a:spcPts val="4500"/>
              </a:lnSpc>
            </a:pPr>
            <a:r>
              <a:rPr lang="zh-TW" altLang="zh-TW" sz="2800" dirty="0">
                <a:latin typeface="微軟正黑體" panose="020B0604030504040204" pitchFamily="34" charset="-120"/>
                <a:ea typeface="微軟正黑體" panose="020B0604030504040204" pitchFamily="34" charset="-120"/>
              </a:rPr>
              <a:t>週一至五利用早自修時間十分鐘為全校晨讀時間，其餘各班視情況增加共讀時間。每節上課前</a:t>
            </a:r>
            <a:r>
              <a:rPr lang="en-US" altLang="zh-TW" sz="2800" dirty="0">
                <a:latin typeface="微軟正黑體" panose="020B0604030504040204" pitchFamily="34" charset="-120"/>
                <a:ea typeface="微軟正黑體" panose="020B0604030504040204" pitchFamily="34" charset="-120"/>
              </a:rPr>
              <a:t>5</a:t>
            </a:r>
            <a:r>
              <a:rPr lang="zh-TW" altLang="zh-TW" sz="2800" dirty="0">
                <a:latin typeface="微軟正黑體" panose="020B0604030504040204" pitchFamily="34" charset="-120"/>
                <a:ea typeface="微軟正黑體" panose="020B0604030504040204" pitchFamily="34" charset="-120"/>
              </a:rPr>
              <a:t>分鐘亦可進行讀經活動。</a:t>
            </a:r>
            <a:endParaRPr lang="en-US" altLang="zh-TW" sz="2800" dirty="0">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D481738A-5FE8-41E7-96F5-6BAB7B2C233B}"/>
              </a:ext>
            </a:extLst>
          </p:cNvPr>
          <p:cNvSpPr/>
          <p:nvPr/>
        </p:nvSpPr>
        <p:spPr>
          <a:xfrm>
            <a:off x="1929030" y="1167073"/>
            <a:ext cx="2110157"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cs typeface="Times New Roman" pitchFamily="18" charset="0"/>
              </a:rPr>
              <a:t>實施目的</a:t>
            </a:r>
            <a:endParaRPr lang="en-US" altLang="zh-TW" sz="30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11" name="矩形 10">
            <a:extLst>
              <a:ext uri="{FF2B5EF4-FFF2-40B4-BE49-F238E27FC236}">
                <a16:creationId xmlns:a16="http://schemas.microsoft.com/office/drawing/2014/main" id="{E3C5BCF2-A86E-47F9-848B-924E9610740C}"/>
              </a:ext>
            </a:extLst>
          </p:cNvPr>
          <p:cNvSpPr/>
          <p:nvPr/>
        </p:nvSpPr>
        <p:spPr>
          <a:xfrm>
            <a:off x="5724593" y="1166843"/>
            <a:ext cx="2110157"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cs typeface="Times New Roman" pitchFamily="18" charset="0"/>
              </a:rPr>
              <a:t>實施時間</a:t>
            </a:r>
            <a:endParaRPr lang="en-US" altLang="zh-TW" sz="30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
        <p:nvSpPr>
          <p:cNvPr id="12" name="矩形 11">
            <a:extLst>
              <a:ext uri="{FF2B5EF4-FFF2-40B4-BE49-F238E27FC236}">
                <a16:creationId xmlns:a16="http://schemas.microsoft.com/office/drawing/2014/main" id="{1035BB1F-C2EE-4948-B21D-9BD3AB126C41}"/>
              </a:ext>
            </a:extLst>
          </p:cNvPr>
          <p:cNvSpPr/>
          <p:nvPr/>
        </p:nvSpPr>
        <p:spPr>
          <a:xfrm>
            <a:off x="9374382" y="1186029"/>
            <a:ext cx="2110157" cy="893179"/>
          </a:xfrm>
          <a:prstGeom prst="rect">
            <a:avLst/>
          </a:prstGeom>
          <a:no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solidFill>
                  <a:schemeClr val="tx1"/>
                </a:solidFill>
                <a:latin typeface="微軟正黑體" panose="020B0604030504040204" pitchFamily="34" charset="-120"/>
                <a:ea typeface="微軟正黑體" panose="020B0604030504040204" pitchFamily="34" charset="-120"/>
                <a:cs typeface="Times New Roman" pitchFamily="18" charset="0"/>
              </a:rPr>
              <a:t>期末活動</a:t>
            </a:r>
            <a:endParaRPr lang="en-US" altLang="zh-TW" sz="30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76958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CF96406-CAA4-4465-8BEB-FCA52B5C3849}"/>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學習扶助</a:t>
            </a:r>
          </a:p>
        </p:txBody>
      </p:sp>
      <p:sp>
        <p:nvSpPr>
          <p:cNvPr id="3" name="矩形 2">
            <a:extLst>
              <a:ext uri="{FF2B5EF4-FFF2-40B4-BE49-F238E27FC236}">
                <a16:creationId xmlns:a16="http://schemas.microsoft.com/office/drawing/2014/main" id="{86E095BA-F75C-49D4-B31C-209FB2988545}"/>
              </a:ext>
            </a:extLst>
          </p:cNvPr>
          <p:cNvSpPr/>
          <p:nvPr/>
        </p:nvSpPr>
        <p:spPr>
          <a:xfrm>
            <a:off x="2319131" y="1136246"/>
            <a:ext cx="6096000" cy="3399713"/>
          </a:xfrm>
          <a:prstGeom prst="rect">
            <a:avLst/>
          </a:prstGeom>
        </p:spPr>
        <p:txBody>
          <a:bodyPr>
            <a:spAutoFit/>
          </a:bodyPr>
          <a:lstStyle/>
          <a:p>
            <a:pPr marL="457200" indent="-457200">
              <a:lnSpc>
                <a:spcPct val="80000"/>
              </a:lnSpc>
              <a:spcBef>
                <a:spcPct val="0"/>
              </a:spcBef>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協助個人追求自我實現</a:t>
            </a:r>
            <a:endParaRPr lang="en-US" altLang="zh-TW" sz="3200" dirty="0">
              <a:latin typeface="微軟正黑體" panose="020B0604030504040204" pitchFamily="34" charset="-120"/>
              <a:ea typeface="微軟正黑體" panose="020B0604030504040204" pitchFamily="34" charset="-120"/>
            </a:endParaRPr>
          </a:p>
          <a:p>
            <a:pPr marL="457200" indent="-457200">
              <a:lnSpc>
                <a:spcPct val="80000"/>
              </a:lnSpc>
              <a:spcBef>
                <a:spcPct val="0"/>
              </a:spcBef>
              <a:buFont typeface="Arial" panose="020B0604020202020204" pitchFamily="34" charset="0"/>
              <a:buChar char="•"/>
              <a:defRPr/>
            </a:pPr>
            <a:endParaRPr lang="zh-TW" altLang="en-US" sz="3200" dirty="0">
              <a:latin typeface="微軟正黑體" panose="020B0604030504040204" pitchFamily="34" charset="-120"/>
              <a:ea typeface="微軟正黑體" panose="020B0604030504040204" pitchFamily="34" charset="-120"/>
            </a:endParaRPr>
          </a:p>
          <a:p>
            <a:pPr marL="457200" indent="-457200">
              <a:lnSpc>
                <a:spcPct val="80000"/>
              </a:lnSpc>
              <a:spcBef>
                <a:spcPct val="0"/>
              </a:spcBef>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建立學生自信與動機</a:t>
            </a:r>
            <a:endParaRPr lang="en-US" altLang="zh-TW" sz="3200" dirty="0">
              <a:latin typeface="微軟正黑體" panose="020B0604030504040204" pitchFamily="34" charset="-120"/>
              <a:ea typeface="微軟正黑體" panose="020B0604030504040204" pitchFamily="34" charset="-120"/>
            </a:endParaRPr>
          </a:p>
          <a:p>
            <a:pPr marL="457200" indent="-457200">
              <a:lnSpc>
                <a:spcPct val="150000"/>
              </a:lnSpc>
              <a:spcBef>
                <a:spcPct val="0"/>
              </a:spcBef>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提供充分而多樣化的練習機會</a:t>
            </a:r>
            <a:endParaRPr lang="en-US" altLang="zh-TW" sz="3200" dirty="0">
              <a:latin typeface="微軟正黑體" panose="020B0604030504040204" pitchFamily="34" charset="-120"/>
              <a:ea typeface="微軟正黑體" panose="020B0604030504040204" pitchFamily="34" charset="-120"/>
            </a:endParaRPr>
          </a:p>
          <a:p>
            <a:pPr marL="457200" indent="-457200">
              <a:lnSpc>
                <a:spcPct val="150000"/>
              </a:lnSpc>
              <a:spcBef>
                <a:spcPct val="0"/>
              </a:spcBef>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提供額外的協助，以學習正規課程內容</a:t>
            </a:r>
            <a:endParaRPr lang="en-US" altLang="zh-TW" sz="3200"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75279A8F-684F-449B-8158-E018017CF421}"/>
              </a:ext>
            </a:extLst>
          </p:cNvPr>
          <p:cNvSpPr/>
          <p:nvPr/>
        </p:nvSpPr>
        <p:spPr>
          <a:xfrm>
            <a:off x="2107097" y="5965762"/>
            <a:ext cx="12362300" cy="703654"/>
          </a:xfrm>
          <a:prstGeom prst="rect">
            <a:avLst/>
          </a:prstGeom>
        </p:spPr>
        <p:txBody>
          <a:bodyPr wrap="square">
            <a:spAutoFit/>
          </a:bodyPr>
          <a:lstStyle/>
          <a:p>
            <a:pPr>
              <a:lnSpc>
                <a:spcPct val="150000"/>
              </a:lnSpc>
              <a:defRPr/>
            </a:pPr>
            <a:r>
              <a:rPr lang="zh-TW" altLang="en-US" sz="3000" b="1" i="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「學習扶助能落實，</a:t>
            </a:r>
            <a:r>
              <a:rPr lang="zh-TW" altLang="en-US" sz="3000" b="1" i="1" dirty="0">
                <a:solidFill>
                  <a:srgbClr val="00B0F0"/>
                </a:solidFill>
                <a:effectLst>
                  <a:outerShdw blurRad="38100" dist="38100" dir="2700000" algn="tl">
                    <a:srgbClr val="C0C0C0"/>
                  </a:outerShdw>
                </a:effectLst>
                <a:latin typeface="標楷體" panose="03000509000000000000" pitchFamily="65" charset="-120"/>
                <a:ea typeface="標楷體" panose="03000509000000000000" pitchFamily="65" charset="-120"/>
              </a:rPr>
              <a:t>學習腳步不延遲，</a:t>
            </a:r>
            <a:r>
              <a:rPr lang="zh-TW" altLang="en-US" sz="3000" b="1" i="1" dirty="0">
                <a:solidFill>
                  <a:srgbClr val="7030A0"/>
                </a:solidFill>
                <a:effectLst>
                  <a:outerShdw blurRad="38100" dist="38100" dir="2700000" algn="tl">
                    <a:srgbClr val="C0C0C0"/>
                  </a:outerShdw>
                </a:effectLst>
                <a:latin typeface="標楷體" panose="03000509000000000000" pitchFamily="65" charset="-120"/>
                <a:ea typeface="標楷體" panose="03000509000000000000" pitchFamily="65" charset="-120"/>
              </a:rPr>
              <a:t>學力鞏固若磐石。」</a:t>
            </a:r>
            <a:endParaRPr lang="en-US" altLang="zh-TW" sz="3000" b="1" i="1" dirty="0">
              <a:solidFill>
                <a:srgbClr val="7030A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4398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E83A0BC-B4CB-437F-A3FF-DF746156CE95}"/>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書包減重</a:t>
            </a:r>
          </a:p>
        </p:txBody>
      </p:sp>
      <p:sp>
        <p:nvSpPr>
          <p:cNvPr id="3" name="矩形 2">
            <a:extLst>
              <a:ext uri="{FF2B5EF4-FFF2-40B4-BE49-F238E27FC236}">
                <a16:creationId xmlns:a16="http://schemas.microsoft.com/office/drawing/2014/main" id="{D49736E5-7E8C-4998-A1DE-8197621D84CB}"/>
              </a:ext>
            </a:extLst>
          </p:cNvPr>
          <p:cNvSpPr/>
          <p:nvPr/>
        </p:nvSpPr>
        <p:spPr>
          <a:xfrm>
            <a:off x="1868557" y="1212079"/>
            <a:ext cx="9435548" cy="4433842"/>
          </a:xfrm>
          <a:prstGeom prst="rect">
            <a:avLst/>
          </a:prstGeom>
        </p:spPr>
        <p:txBody>
          <a:bodyPr wrap="square">
            <a:spAutoFit/>
          </a:bodyPr>
          <a:lstStyle/>
          <a:p>
            <a:pPr marL="457200" indent="-457200">
              <a:lnSpc>
                <a:spcPct val="150000"/>
              </a:lnSpc>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每日上放學僅攜帶當日所需之文具、書籍</a:t>
            </a:r>
            <a:endParaRPr lang="en-US" altLang="zh-TW" sz="32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非必要帶回家之書籍及學用品， 請置於班級個人置物櫃</a:t>
            </a:r>
            <a:endParaRPr lang="en-US" altLang="zh-TW" sz="32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書包應雙肩背負，肩帶要寬</a:t>
            </a:r>
            <a:endParaRPr lang="en-US" altLang="zh-TW" sz="32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defRPr/>
            </a:pPr>
            <a:r>
              <a:rPr lang="zh-TW" altLang="en-US" sz="3200" dirty="0">
                <a:latin typeface="微軟正黑體" panose="020B0604030504040204" pitchFamily="34" charset="-120"/>
                <a:ea typeface="微軟正黑體" panose="020B0604030504040204" pitchFamily="34" charset="-120"/>
              </a:rPr>
              <a:t>學生上安親班之物品請另行處理，盡量不要帶至學校，以免增加重量</a:t>
            </a:r>
          </a:p>
        </p:txBody>
      </p:sp>
      <p:sp>
        <p:nvSpPr>
          <p:cNvPr id="4" name="Rectangle 2">
            <a:extLst>
              <a:ext uri="{FF2B5EF4-FFF2-40B4-BE49-F238E27FC236}">
                <a16:creationId xmlns:a16="http://schemas.microsoft.com/office/drawing/2014/main" id="{F939FF90-A9DF-4DB9-BEAE-2AB7DB0078C1}"/>
              </a:ext>
            </a:extLst>
          </p:cNvPr>
          <p:cNvSpPr txBox="1">
            <a:spLocks/>
          </p:cNvSpPr>
          <p:nvPr/>
        </p:nvSpPr>
        <p:spPr bwMode="auto">
          <a:xfrm>
            <a:off x="6188765" y="5645921"/>
            <a:ext cx="8897454"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defRPr/>
            </a:pPr>
            <a:r>
              <a:rPr lang="zh-TW" altLang="en-US" sz="3000" b="1" i="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寶貝</a:t>
            </a:r>
            <a:r>
              <a:rPr lang="zh-TW" altLang="en-US" sz="3000" b="1" i="1" dirty="0">
                <a:solidFill>
                  <a:srgbClr val="0000FF"/>
                </a:solidFill>
                <a:effectLst>
                  <a:outerShdw blurRad="38100" dist="38100" dir="2700000" algn="tl">
                    <a:srgbClr val="000000">
                      <a:alpha val="43137"/>
                    </a:srgbClr>
                  </a:outerShdw>
                </a:effectLst>
                <a:latin typeface="標楷體" pitchFamily="65" charset="-120"/>
                <a:ea typeface="標楷體" panose="03000509000000000000" pitchFamily="65" charset="-120"/>
              </a:rPr>
              <a:t>孩子</a:t>
            </a:r>
            <a:r>
              <a:rPr lang="zh-TW" altLang="en-US" sz="3000" b="1" i="1" dirty="0">
                <a:solidFill>
                  <a:srgbClr val="00B050"/>
                </a:solidFill>
                <a:effectLst>
                  <a:outerShdw blurRad="38100" dist="38100" dir="2700000" algn="tl">
                    <a:srgbClr val="000000">
                      <a:alpha val="43137"/>
                    </a:srgbClr>
                  </a:outerShdw>
                </a:effectLst>
                <a:latin typeface="標楷體" pitchFamily="65" charset="-120"/>
                <a:ea typeface="標楷體" panose="03000509000000000000" pitchFamily="65" charset="-120"/>
              </a:rPr>
              <a:t>健康</a:t>
            </a:r>
            <a:r>
              <a:rPr lang="zh-TW" altLang="en-US" sz="3000" b="1" i="1" dirty="0">
                <a:solidFill>
                  <a:srgbClr val="FFFF00"/>
                </a:solidFill>
                <a:effectLst>
                  <a:outerShdw blurRad="38100" dist="38100" dir="2700000" algn="tl">
                    <a:srgbClr val="000000">
                      <a:alpha val="43137"/>
                    </a:srgbClr>
                  </a:outerShdw>
                </a:effectLst>
                <a:latin typeface="標楷體" pitchFamily="65" charset="-120"/>
                <a:ea typeface="標楷體" panose="03000509000000000000" pitchFamily="65" charset="-120"/>
              </a:rPr>
              <a:t>，從</a:t>
            </a:r>
            <a:r>
              <a:rPr lang="zh-TW" altLang="en-US" sz="3000" b="1" i="1" dirty="0">
                <a:solidFill>
                  <a:srgbClr val="FFC000"/>
                </a:solidFill>
                <a:effectLst>
                  <a:outerShdw blurRad="38100" dist="38100" dir="2700000" algn="tl">
                    <a:srgbClr val="000000">
                      <a:alpha val="43137"/>
                    </a:srgbClr>
                  </a:outerShdw>
                </a:effectLst>
                <a:latin typeface="標楷體" pitchFamily="65" charset="-120"/>
                <a:ea typeface="標楷體" panose="03000509000000000000" pitchFamily="65" charset="-120"/>
              </a:rPr>
              <a:t>書包</a:t>
            </a:r>
            <a:r>
              <a:rPr lang="zh-TW" altLang="en-US" sz="3000" b="1" i="1" dirty="0">
                <a:solidFill>
                  <a:srgbClr val="E46C0A"/>
                </a:solidFill>
                <a:effectLst>
                  <a:outerShdw blurRad="38100" dist="38100" dir="2700000" algn="tl">
                    <a:srgbClr val="000000">
                      <a:alpha val="43137"/>
                    </a:srgbClr>
                  </a:outerShdw>
                </a:effectLst>
                <a:latin typeface="標楷體" pitchFamily="65" charset="-120"/>
                <a:ea typeface="標楷體" panose="03000509000000000000" pitchFamily="65" charset="-120"/>
              </a:rPr>
              <a:t>減重</a:t>
            </a:r>
            <a:r>
              <a:rPr lang="zh-TW" altLang="en-US" sz="3000" b="1" i="1" dirty="0">
                <a:solidFill>
                  <a:srgbClr val="FF0000"/>
                </a:solidFill>
                <a:effectLst>
                  <a:outerShdw blurRad="38100" dist="38100" dir="2700000" algn="tl">
                    <a:srgbClr val="000000">
                      <a:alpha val="43137"/>
                    </a:srgbClr>
                  </a:outerShdw>
                </a:effectLst>
                <a:latin typeface="標楷體" pitchFamily="65" charset="-120"/>
                <a:ea typeface="標楷體" panose="03000509000000000000" pitchFamily="65" charset="-120"/>
              </a:rPr>
              <a:t>開始！</a:t>
            </a:r>
            <a:endParaRPr lang="zh-TW" altLang="en-US" sz="3000" i="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29688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BAD58D3-6628-4ACB-9B5C-4B4771A08BF4}"/>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教學正常化</a:t>
            </a:r>
          </a:p>
        </p:txBody>
      </p:sp>
      <p:sp>
        <p:nvSpPr>
          <p:cNvPr id="3" name="Rectangle 3">
            <a:extLst>
              <a:ext uri="{FF2B5EF4-FFF2-40B4-BE49-F238E27FC236}">
                <a16:creationId xmlns:a16="http://schemas.microsoft.com/office/drawing/2014/main" id="{094D6D18-5208-4F3D-80D5-233BBC892CF2}"/>
              </a:ext>
            </a:extLst>
          </p:cNvPr>
          <p:cNvSpPr>
            <a:spLocks/>
          </p:cNvSpPr>
          <p:nvPr/>
        </p:nvSpPr>
        <p:spPr bwMode="auto">
          <a:xfrm>
            <a:off x="1778849" y="604408"/>
            <a:ext cx="9917157" cy="56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457200" indent="-457200" eaLnBrk="1" hangingPunct="1">
              <a:buFont typeface="Arial" panose="020B0604020202020204" pitchFamily="34" charset="0"/>
              <a:buChar char="•"/>
            </a:pPr>
            <a:endParaRPr kumimoji="0" lang="en-US" altLang="zh-TW" sz="3200" dirty="0">
              <a:latin typeface="微軟正黑體" panose="020B0604030504040204" pitchFamily="34" charset="-120"/>
              <a:ea typeface="微軟正黑體" panose="020B0604030504040204" pitchFamily="34" charset="-120"/>
            </a:endParaRPr>
          </a:p>
          <a:p>
            <a:pPr marL="457200" indent="-457200" eaLnBrk="1" hangingPunct="1">
              <a:buFont typeface="Arial" panose="020B0604020202020204" pitchFamily="34" charset="0"/>
              <a:buChar char="•"/>
            </a:pPr>
            <a:r>
              <a:rPr lang="zh-TW" altLang="zh-TW" sz="3200" dirty="0" smtClean="0">
                <a:latin typeface="微軟正黑體" panose="020B0604030504040204" pitchFamily="34" charset="-120"/>
                <a:ea typeface="微軟正黑體" panose="020B0604030504040204" pitchFamily="34" charset="-120"/>
              </a:rPr>
              <a:t>不</a:t>
            </a:r>
            <a:r>
              <a:rPr lang="zh-TW" altLang="en-US" sz="3200" dirty="0" smtClean="0">
                <a:latin typeface="微軟正黑體" panose="020B0604030504040204" pitchFamily="34" charset="-120"/>
                <a:ea typeface="微軟正黑體" panose="020B0604030504040204" pitchFamily="34" charset="-120"/>
              </a:rPr>
              <a:t>能</a:t>
            </a:r>
            <a:r>
              <a:rPr lang="zh-TW" altLang="zh-TW" sz="3200" dirty="0">
                <a:latin typeface="微軟正黑體" panose="020B0604030504040204" pitchFamily="34" charset="-120"/>
                <a:ea typeface="微軟正黑體" panose="020B0604030504040204" pitchFamily="34" charset="-120"/>
              </a:rPr>
              <a:t>公開呈現個別學生在班級</a:t>
            </a:r>
            <a:r>
              <a:rPr lang="zh-TW" altLang="zh-TW" sz="3200" dirty="0" smtClean="0">
                <a:latin typeface="微軟正黑體" panose="020B0604030504040204" pitchFamily="34" charset="-120"/>
                <a:ea typeface="微軟正黑體" panose="020B0604030504040204" pitchFamily="34" charset="-120"/>
              </a:rPr>
              <a:t>排名</a:t>
            </a:r>
            <a:endParaRPr lang="en-US" altLang="zh-TW" sz="3200" dirty="0">
              <a:latin typeface="微軟正黑體" panose="020B0604030504040204" pitchFamily="34" charset="-120"/>
              <a:ea typeface="微軟正黑體" panose="020B0604030504040204" pitchFamily="34" charset="-120"/>
            </a:endParaRPr>
          </a:p>
          <a:p>
            <a:pPr marL="457200" indent="-457200" eaLnBrk="1" hangingPunct="1">
              <a:buFont typeface="Arial" panose="020B0604020202020204" pitchFamily="34" charset="0"/>
              <a:buChar char="•"/>
            </a:pPr>
            <a:endParaRPr lang="en-US" altLang="zh-TW" sz="3200" dirty="0" smtClean="0">
              <a:latin typeface="微軟正黑體" panose="020B0604030504040204" pitchFamily="34" charset="-120"/>
              <a:ea typeface="微軟正黑體" panose="020B0604030504040204" pitchFamily="34" charset="-120"/>
            </a:endParaRPr>
          </a:p>
          <a:p>
            <a:pPr marL="457200" indent="-457200" eaLnBrk="1" hangingPunct="1">
              <a:buFont typeface="Arial" panose="020B0604020202020204" pitchFamily="34" charset="0"/>
              <a:buChar char="•"/>
            </a:pPr>
            <a:r>
              <a:rPr lang="zh-TW" altLang="en-US" sz="3200" dirty="0" smtClean="0">
                <a:latin typeface="微軟正黑體" panose="020B0604030504040204" pitchFamily="34" charset="-120"/>
                <a:ea typeface="微軟正黑體" panose="020B0604030504040204" pitchFamily="34" charset="-120"/>
              </a:rPr>
              <a:t>客語採抽離班級集中式上課</a:t>
            </a:r>
            <a:r>
              <a:rPr lang="en-US" altLang="zh-TW" sz="32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配合老師時間</a:t>
            </a:r>
            <a:r>
              <a:rPr lang="en-US" altLang="zh-TW" sz="3200" dirty="0" smtClean="0">
                <a:latin typeface="微軟正黑體" panose="020B0604030504040204" pitchFamily="34" charset="-120"/>
                <a:ea typeface="微軟正黑體" panose="020B0604030504040204" pitchFamily="34" charset="-120"/>
              </a:rPr>
              <a:t>)</a:t>
            </a:r>
          </a:p>
          <a:p>
            <a:pPr marL="1200150" lvl="1" indent="-457200" eaLnBrk="1" hangingPunct="1">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星期二早自修</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六年級</a:t>
            </a:r>
            <a:endParaRPr lang="en-US" altLang="zh-TW" sz="2800" dirty="0" smtClean="0">
              <a:latin typeface="微軟正黑體" panose="020B0604030504040204" pitchFamily="34" charset="-120"/>
              <a:ea typeface="微軟正黑體" panose="020B0604030504040204" pitchFamily="34" charset="-120"/>
            </a:endParaRPr>
          </a:p>
          <a:p>
            <a:pPr marL="1200150" lvl="1" indent="-457200" eaLnBrk="1" hangingPunct="1">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星期五早自修</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五年級</a:t>
            </a:r>
            <a:endParaRPr lang="en-US" altLang="zh-TW" sz="2800" dirty="0" smtClean="0">
              <a:latin typeface="微軟正黑體" panose="020B0604030504040204" pitchFamily="34" charset="-120"/>
              <a:ea typeface="微軟正黑體" panose="020B0604030504040204" pitchFamily="34" charset="-120"/>
            </a:endParaRPr>
          </a:p>
          <a:p>
            <a:pPr marL="1200150" lvl="1" indent="-457200" eaLnBrk="1" hangingPunct="1">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星期五第一節</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一二年級</a:t>
            </a:r>
            <a:endParaRPr lang="en-US" altLang="zh-TW" sz="2800" dirty="0" smtClean="0">
              <a:latin typeface="微軟正黑體" panose="020B0604030504040204" pitchFamily="34" charset="-120"/>
              <a:ea typeface="微軟正黑體" panose="020B0604030504040204" pitchFamily="34" charset="-120"/>
            </a:endParaRPr>
          </a:p>
          <a:p>
            <a:pPr marL="1200150" lvl="1" indent="-457200" eaLnBrk="1" hangingPunct="1">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星期五第二節</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三年級</a:t>
            </a:r>
            <a:endParaRPr lang="en-US" altLang="zh-TW" sz="2800" dirty="0" smtClean="0">
              <a:latin typeface="微軟正黑體" panose="020B0604030504040204" pitchFamily="34" charset="-120"/>
              <a:ea typeface="微軟正黑體" panose="020B0604030504040204" pitchFamily="34" charset="-120"/>
            </a:endParaRPr>
          </a:p>
          <a:p>
            <a:pPr marL="1200150" lvl="1" indent="-457200" eaLnBrk="1" hangingPunct="1">
              <a:buFont typeface="Arial" panose="020B0604020202020204" pitchFamily="34" charset="0"/>
              <a:buChar char="•"/>
            </a:pPr>
            <a:r>
              <a:rPr lang="zh-TW" altLang="en-US" sz="2800" dirty="0" smtClean="0">
                <a:latin typeface="微軟正黑體" panose="020B0604030504040204" pitchFamily="34" charset="-120"/>
                <a:ea typeface="微軟正黑體" panose="020B0604030504040204" pitchFamily="34" charset="-120"/>
              </a:rPr>
              <a:t>星期五第三節</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四年級</a:t>
            </a:r>
            <a:endParaRPr lang="en-US" altLang="zh-TW" sz="2800" dirty="0" smtClean="0">
              <a:latin typeface="微軟正黑體" panose="020B0604030504040204" pitchFamily="34" charset="-120"/>
              <a:ea typeface="微軟正黑體" panose="020B0604030504040204" pitchFamily="34" charset="-120"/>
            </a:endParaRPr>
          </a:p>
          <a:p>
            <a:pPr marL="1200150" lvl="1" indent="-457200" eaLnBrk="1" hangingPunct="1">
              <a:buFont typeface="Arial" panose="020B0604020202020204" pitchFamily="34" charset="0"/>
              <a:buChar char="•"/>
            </a:pPr>
            <a:endParaRPr lang="en-US" altLang="zh-TW" sz="2800" dirty="0">
              <a:latin typeface="微軟正黑體" panose="020B0604030504040204" pitchFamily="34" charset="-120"/>
              <a:ea typeface="微軟正黑體" panose="020B0604030504040204" pitchFamily="34" charset="-120"/>
            </a:endParaRPr>
          </a:p>
          <a:p>
            <a:pPr marL="457200" indent="-457200" eaLnBrk="1" hangingPunct="1">
              <a:buFont typeface="Arial" panose="020B0604020202020204" pitchFamily="34" charset="0"/>
              <a:buChar char="•"/>
            </a:pPr>
            <a:r>
              <a:rPr lang="zh-TW" altLang="en-US" sz="3200" dirty="0" smtClean="0">
                <a:latin typeface="微軟正黑體" panose="020B0604030504040204" pitchFamily="34" charset="-120"/>
                <a:ea typeface="微軟正黑體" panose="020B0604030504040204" pitchFamily="34" charset="-120"/>
              </a:rPr>
              <a:t>原住民語</a:t>
            </a:r>
            <a:r>
              <a:rPr lang="en-US" altLang="zh-TW" sz="2800" dirty="0" smtClean="0">
                <a:latin typeface="微軟正黑體" panose="020B0604030504040204" pitchFamily="34" charset="-120"/>
                <a:ea typeface="微軟正黑體" panose="020B0604030504040204" pitchFamily="34" charset="-120"/>
              </a:rPr>
              <a:t>:</a:t>
            </a:r>
            <a:r>
              <a:rPr lang="zh-TW" altLang="en-US" sz="3200" dirty="0" smtClean="0">
                <a:latin typeface="微軟正黑體" panose="020B0604030504040204" pitchFamily="34" charset="-120"/>
                <a:ea typeface="微軟正黑體" panose="020B0604030504040204" pitchFamily="34" charset="-120"/>
              </a:rPr>
              <a:t>星期二早自修</a:t>
            </a:r>
            <a:endParaRPr lang="en-US" altLang="zh-TW" sz="3200" dirty="0">
              <a:latin typeface="微軟正黑體" panose="020B0604030504040204" pitchFamily="34" charset="-120"/>
              <a:ea typeface="微軟正黑體" panose="020B0604030504040204" pitchFamily="34" charset="-120"/>
            </a:endParaRPr>
          </a:p>
          <a:p>
            <a:pPr marL="457200" indent="-457200" eaLnBrk="1" hangingPunct="1">
              <a:buFont typeface="Arial" panose="020B0604020202020204" pitchFamily="34" charset="0"/>
              <a:buChar char="•"/>
            </a:pPr>
            <a:endParaRPr kumimoji="0" lang="zh-TW" altLang="en-US" sz="3200" dirty="0">
              <a:latin typeface="微軟正黑體" panose="020B0604030504040204" pitchFamily="34" charset="-120"/>
              <a:ea typeface="微軟正黑體" panose="020B0604030504040204" pitchFamily="34" charset="-120"/>
            </a:endParaRPr>
          </a:p>
        </p:txBody>
      </p:sp>
      <p:sp>
        <p:nvSpPr>
          <p:cNvPr id="4" name="Rectangle 2">
            <a:extLst>
              <a:ext uri="{FF2B5EF4-FFF2-40B4-BE49-F238E27FC236}">
                <a16:creationId xmlns:a16="http://schemas.microsoft.com/office/drawing/2014/main" id="{3A4A7589-26EC-4EEB-88B6-89AC57A23152}"/>
              </a:ext>
            </a:extLst>
          </p:cNvPr>
          <p:cNvSpPr txBox="1">
            <a:spLocks/>
          </p:cNvSpPr>
          <p:nvPr/>
        </p:nvSpPr>
        <p:spPr bwMode="auto">
          <a:xfrm>
            <a:off x="7890827" y="5646762"/>
            <a:ext cx="4301173" cy="13303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3000" b="1" i="1" dirty="0">
                <a:solidFill>
                  <a:srgbClr val="660066"/>
                </a:solidFill>
                <a:effectLst>
                  <a:outerShdw blurRad="38100" dist="38100" dir="2700000" algn="tl">
                    <a:srgbClr val="C0C0C0"/>
                  </a:outerShdw>
                </a:effectLst>
                <a:latin typeface="標楷體" panose="03000509000000000000" pitchFamily="65" charset="-120"/>
                <a:ea typeface="標楷體" panose="03000509000000000000" pitchFamily="65" charset="-120"/>
              </a:rPr>
              <a:t>開</a:t>
            </a:r>
            <a:r>
              <a:rPr lang="zh-TW" altLang="en-US" sz="3000" b="1" i="1" dirty="0">
                <a:solidFill>
                  <a:srgbClr val="0066FF"/>
                </a:solidFill>
                <a:effectLst>
                  <a:outerShdw blurRad="38100" dist="38100" dir="2700000" algn="tl">
                    <a:srgbClr val="C0C0C0"/>
                  </a:outerShdw>
                </a:effectLst>
                <a:latin typeface="標楷體" panose="03000509000000000000" pitchFamily="65" charset="-120"/>
                <a:ea typeface="標楷體" panose="03000509000000000000" pitchFamily="65" charset="-120"/>
              </a:rPr>
              <a:t>啟</a:t>
            </a:r>
            <a:r>
              <a:rPr lang="zh-TW" altLang="en-US" sz="3000" b="1" i="1" dirty="0">
                <a:solidFill>
                  <a:srgbClr val="009900"/>
                </a:solidFill>
                <a:effectLst>
                  <a:outerShdw blurRad="38100" dist="38100" dir="2700000" algn="tl">
                    <a:srgbClr val="C0C0C0"/>
                  </a:outerShdw>
                </a:effectLst>
                <a:latin typeface="標楷體" panose="03000509000000000000" pitchFamily="65" charset="-120"/>
                <a:ea typeface="標楷體" panose="03000509000000000000" pitchFamily="65" charset="-120"/>
              </a:rPr>
              <a:t>孩</a:t>
            </a:r>
            <a:r>
              <a:rPr lang="zh-TW" altLang="en-US" sz="3000" b="1" i="1"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子</a:t>
            </a:r>
            <a:r>
              <a:rPr lang="zh-TW" altLang="en-US" sz="3000" b="1" i="1" dirty="0">
                <a:solidFill>
                  <a:srgbClr val="FF9900"/>
                </a:solidFill>
                <a:effectLst>
                  <a:outerShdw blurRad="38100" dist="38100" dir="2700000" algn="tl">
                    <a:srgbClr val="C0C0C0"/>
                  </a:outerShdw>
                </a:effectLst>
                <a:latin typeface="標楷體" panose="03000509000000000000" pitchFamily="65" charset="-120"/>
                <a:ea typeface="標楷體" panose="03000509000000000000" pitchFamily="65" charset="-120"/>
              </a:rPr>
              <a:t>的</a:t>
            </a:r>
            <a:r>
              <a:rPr lang="zh-TW" altLang="en-US" sz="3000" b="1" i="1" dirty="0">
                <a:solidFill>
                  <a:srgbClr val="CC3300"/>
                </a:solidFill>
                <a:effectLst>
                  <a:outerShdw blurRad="38100" dist="38100" dir="2700000" algn="tl">
                    <a:srgbClr val="C0C0C0"/>
                  </a:outerShdw>
                </a:effectLst>
                <a:latin typeface="標楷體" panose="03000509000000000000" pitchFamily="65" charset="-120"/>
                <a:ea typeface="標楷體" panose="03000509000000000000" pitchFamily="65" charset="-120"/>
              </a:rPr>
              <a:t>無限可能</a:t>
            </a:r>
            <a:endParaRPr kumimoji="0" lang="en-US" altLang="zh-TW" sz="3000" b="1" i="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5873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BAD58D3-6628-4ACB-9B5C-4B4771A08BF4}"/>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教學正常化</a:t>
            </a:r>
          </a:p>
        </p:txBody>
      </p:sp>
      <p:sp>
        <p:nvSpPr>
          <p:cNvPr id="3" name="Rectangle 3">
            <a:extLst>
              <a:ext uri="{FF2B5EF4-FFF2-40B4-BE49-F238E27FC236}">
                <a16:creationId xmlns:a16="http://schemas.microsoft.com/office/drawing/2014/main" id="{094D6D18-5208-4F3D-80D5-233BBC892CF2}"/>
              </a:ext>
            </a:extLst>
          </p:cNvPr>
          <p:cNvSpPr>
            <a:spLocks/>
          </p:cNvSpPr>
          <p:nvPr/>
        </p:nvSpPr>
        <p:spPr bwMode="auto">
          <a:xfrm>
            <a:off x="1512843" y="490452"/>
            <a:ext cx="9701026" cy="491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ts val="4500"/>
              </a:lnSpc>
              <a:spcBef>
                <a:spcPct val="0"/>
              </a:spcBef>
              <a:buFontTx/>
              <a:buNone/>
            </a:pPr>
            <a:r>
              <a:rPr lang="zh-TW" altLang="en-US" sz="3600" b="1" dirty="0">
                <a:latin typeface="微軟正黑體 Light" panose="020B0304030504040204" pitchFamily="34" charset="-120"/>
                <a:ea typeface="微軟正黑體 Light" panose="020B0304030504040204" pitchFamily="34" charset="-120"/>
              </a:rPr>
              <a:t>臺南市國民小學生成績評量補充規定 </a:t>
            </a:r>
            <a:r>
              <a:rPr lang="en-US" altLang="zh-TW" sz="2400" b="1" dirty="0">
                <a:latin typeface="微軟正黑體 Light" panose="020B0304030504040204" pitchFamily="34" charset="-120"/>
                <a:ea typeface="微軟正黑體 Light" panose="020B0304030504040204" pitchFamily="34" charset="-120"/>
              </a:rPr>
              <a:t>2018.12.18</a:t>
            </a:r>
          </a:p>
          <a:p>
            <a:pPr>
              <a:lnSpc>
                <a:spcPts val="4500"/>
              </a:lnSpc>
              <a:buFont typeface="Arial" panose="020B0604020202020204" pitchFamily="34" charset="0"/>
              <a:buNone/>
            </a:pPr>
            <a:endParaRPr lang="en-US" altLang="zh-TW" sz="2800" dirty="0" smtClean="0">
              <a:latin typeface="微軟正黑體 Light" panose="020B0304030504040204" pitchFamily="34" charset="-120"/>
              <a:ea typeface="微軟正黑體 Light" panose="020B0304030504040204" pitchFamily="34" charset="-120"/>
            </a:endParaRPr>
          </a:p>
          <a:p>
            <a:pPr>
              <a:lnSpc>
                <a:spcPts val="4500"/>
              </a:lnSpc>
              <a:buFont typeface="Arial" panose="020B0604020202020204" pitchFamily="34" charset="0"/>
              <a:buNone/>
            </a:pPr>
            <a:r>
              <a:rPr lang="zh-TW" altLang="en-US" sz="2800" dirty="0" smtClean="0">
                <a:latin typeface="微軟正黑體 Light" panose="020B0304030504040204" pitchFamily="34" charset="-120"/>
                <a:ea typeface="微軟正黑體 Light" panose="020B0304030504040204" pitchFamily="34" charset="-120"/>
              </a:rPr>
              <a:t>學生</a:t>
            </a:r>
            <a:r>
              <a:rPr lang="zh-TW" altLang="en-US" sz="2800" dirty="0">
                <a:latin typeface="微軟正黑體 Light" panose="020B0304030504040204" pitchFamily="34" charset="-120"/>
                <a:ea typeface="微軟正黑體 Light" panose="020B0304030504040204" pitchFamily="34" charset="-120"/>
              </a:rPr>
              <a:t>成績計算，依下列規定辦理：</a:t>
            </a:r>
          </a:p>
          <a:p>
            <a:pPr>
              <a:lnSpc>
                <a:spcPts val="4500"/>
              </a:lnSpc>
              <a:buFont typeface="Arial" panose="020B0604020202020204" pitchFamily="34" charset="0"/>
              <a:buNone/>
            </a:pPr>
            <a:r>
              <a:rPr lang="en-US" altLang="zh-TW" sz="2800" dirty="0">
                <a:latin typeface="微軟正黑體 Light" panose="020B0304030504040204" pitchFamily="34" charset="-120"/>
                <a:ea typeface="微軟正黑體 Light" panose="020B0304030504040204" pitchFamily="34" charset="-120"/>
              </a:rPr>
              <a:t>(</a:t>
            </a:r>
            <a:r>
              <a:rPr lang="zh-TW" altLang="en-US" sz="2800" dirty="0">
                <a:latin typeface="微軟正黑體 Light" panose="020B0304030504040204" pitchFamily="34" charset="-120"/>
                <a:ea typeface="微軟正黑體 Light" panose="020B0304030504040204" pitchFamily="34" charset="-120"/>
              </a:rPr>
              <a:t>一</a:t>
            </a:r>
            <a:r>
              <a:rPr lang="en-US" altLang="zh-TW" sz="2800" dirty="0">
                <a:latin typeface="微軟正黑體 Light" panose="020B0304030504040204" pitchFamily="34" charset="-120"/>
                <a:ea typeface="微軟正黑體 Light" panose="020B0304030504040204" pitchFamily="34" charset="-120"/>
              </a:rPr>
              <a:t>)</a:t>
            </a:r>
            <a:r>
              <a:rPr lang="zh-TW" altLang="en-US" sz="2800" dirty="0">
                <a:latin typeface="微軟正黑體 Light" panose="020B0304030504040204" pitchFamily="34" charset="-120"/>
                <a:ea typeface="微軟正黑體 Light" panose="020B0304030504040204" pitchFamily="34" charset="-120"/>
              </a:rPr>
              <a:t>學期總成績：以各學習領域學期成績乘以各該學習</a:t>
            </a:r>
            <a:r>
              <a:rPr lang="zh-TW" altLang="en-US" sz="2800" dirty="0" smtClean="0">
                <a:latin typeface="微軟正黑體 Light" panose="020B0304030504040204" pitchFamily="34" charset="-120"/>
                <a:ea typeface="微軟正黑體 Light" panose="020B0304030504040204" pitchFamily="34" charset="-120"/>
              </a:rPr>
              <a:t>領域  </a:t>
            </a:r>
            <a:r>
              <a:rPr lang="en-US" altLang="zh-TW" sz="2800" dirty="0" smtClean="0">
                <a:latin typeface="微軟正黑體 Light" panose="020B0304030504040204" pitchFamily="34" charset="-120"/>
                <a:ea typeface="微軟正黑體 Light" panose="020B0304030504040204" pitchFamily="34" charset="-120"/>
              </a:rPr>
              <a:t/>
            </a:r>
            <a:br>
              <a:rPr lang="en-US" altLang="zh-TW" sz="2800" dirty="0" smtClean="0">
                <a:latin typeface="微軟正黑體 Light" panose="020B0304030504040204" pitchFamily="34" charset="-120"/>
                <a:ea typeface="微軟正黑體 Light" panose="020B0304030504040204" pitchFamily="34" charset="-120"/>
              </a:rPr>
            </a:br>
            <a:r>
              <a:rPr lang="en-US" altLang="zh-TW" sz="2800" dirty="0" smtClean="0">
                <a:latin typeface="微軟正黑體 Light" panose="020B0304030504040204" pitchFamily="34" charset="-120"/>
                <a:ea typeface="微軟正黑體 Light" panose="020B0304030504040204" pitchFamily="34" charset="-120"/>
              </a:rPr>
              <a:t>    </a:t>
            </a:r>
            <a:r>
              <a:rPr lang="zh-TW" altLang="en-US" sz="2800" dirty="0" smtClean="0">
                <a:latin typeface="微軟正黑體 Light" panose="020B0304030504040204" pitchFamily="34" charset="-120"/>
                <a:ea typeface="微軟正黑體 Light" panose="020B0304030504040204" pitchFamily="34" charset="-120"/>
              </a:rPr>
              <a:t>教學</a:t>
            </a:r>
            <a:r>
              <a:rPr lang="zh-TW" altLang="en-US" sz="2800" dirty="0">
                <a:latin typeface="微軟正黑體 Light" panose="020B0304030504040204" pitchFamily="34" charset="-120"/>
                <a:ea typeface="微軟正黑體 Light" panose="020B0304030504040204" pitchFamily="34" charset="-120"/>
              </a:rPr>
              <a:t>節數之百分比之總和計算。</a:t>
            </a:r>
          </a:p>
          <a:p>
            <a:pPr>
              <a:lnSpc>
                <a:spcPts val="4500"/>
              </a:lnSpc>
              <a:buFont typeface="Arial" panose="020B0604020202020204" pitchFamily="34" charset="0"/>
              <a:buNone/>
            </a:pPr>
            <a:r>
              <a:rPr lang="en-US" altLang="zh-TW" sz="2800" dirty="0" smtClean="0">
                <a:latin typeface="微軟正黑體 Light" panose="020B0304030504040204" pitchFamily="34" charset="-120"/>
                <a:ea typeface="微軟正黑體 Light" panose="020B0304030504040204" pitchFamily="34" charset="-120"/>
              </a:rPr>
              <a:t>(</a:t>
            </a:r>
            <a:r>
              <a:rPr lang="zh-TW" altLang="en-US" sz="2800" dirty="0">
                <a:latin typeface="微軟正黑體 Light" panose="020B0304030504040204" pitchFamily="34" charset="-120"/>
                <a:ea typeface="微軟正黑體 Light" panose="020B0304030504040204" pitchFamily="34" charset="-120"/>
              </a:rPr>
              <a:t>二</a:t>
            </a:r>
            <a:r>
              <a:rPr lang="en-US" altLang="zh-TW" sz="2800" dirty="0" smtClean="0">
                <a:latin typeface="微軟正黑體 Light" panose="020B0304030504040204" pitchFamily="34" charset="-120"/>
                <a:ea typeface="微軟正黑體 Light" panose="020B0304030504040204" pitchFamily="34" charset="-120"/>
              </a:rPr>
              <a:t>)</a:t>
            </a:r>
            <a:r>
              <a:rPr lang="zh-TW" altLang="en-US" sz="2800" dirty="0">
                <a:latin typeface="微軟正黑體 Light" panose="020B0304030504040204" pitchFamily="34" charset="-120"/>
                <a:ea typeface="微軟正黑體 Light" panose="020B0304030504040204" pitchFamily="34" charset="-120"/>
              </a:rPr>
              <a:t>畢業總成績：以各學期總成績合併計算，</a:t>
            </a:r>
            <a:r>
              <a:rPr lang="zh-TW" altLang="en-US" sz="2800" dirty="0" smtClean="0">
                <a:latin typeface="微軟正黑體 Light" panose="020B0304030504040204" pitchFamily="34" charset="-120"/>
                <a:ea typeface="微軟正黑體 Light" panose="020B0304030504040204" pitchFamily="34" charset="-120"/>
              </a:rPr>
              <a:t>其中</a:t>
            </a:r>
            <a:endParaRPr lang="en-US" altLang="zh-TW" sz="2800" dirty="0" smtClean="0">
              <a:latin typeface="微軟正黑體 Light" panose="020B0304030504040204" pitchFamily="34" charset="-120"/>
              <a:ea typeface="微軟正黑體 Light" panose="020B0304030504040204" pitchFamily="34" charset="-120"/>
            </a:endParaRPr>
          </a:p>
          <a:p>
            <a:pPr>
              <a:lnSpc>
                <a:spcPts val="4500"/>
              </a:lnSpc>
              <a:buFont typeface="Arial" panose="020B0604020202020204" pitchFamily="34" charset="0"/>
              <a:buNone/>
            </a:pPr>
            <a:r>
              <a:rPr lang="en-US" altLang="zh-TW" sz="2800" dirty="0">
                <a:latin typeface="微軟正黑體 Light" panose="020B0304030504040204" pitchFamily="34" charset="-120"/>
                <a:ea typeface="微軟正黑體 Light" panose="020B0304030504040204" pitchFamily="34" charset="-120"/>
              </a:rPr>
              <a:t> </a:t>
            </a:r>
            <a:r>
              <a:rPr lang="en-US" altLang="zh-TW" sz="2800" dirty="0" smtClean="0">
                <a:latin typeface="微軟正黑體 Light" panose="020B0304030504040204" pitchFamily="34" charset="-120"/>
                <a:ea typeface="微軟正黑體 Light" panose="020B0304030504040204" pitchFamily="34" charset="-120"/>
              </a:rPr>
              <a:t>   </a:t>
            </a:r>
            <a:r>
              <a:rPr lang="zh-TW" altLang="en-US" sz="2800" dirty="0" smtClean="0">
                <a:latin typeface="微軟正黑體 Light" panose="020B0304030504040204" pitchFamily="34" charset="-120"/>
                <a:ea typeface="微軟正黑體 Light" panose="020B0304030504040204" pitchFamily="34" charset="-120"/>
              </a:rPr>
              <a:t>一</a:t>
            </a:r>
            <a:r>
              <a:rPr lang="zh-TW" altLang="en-US" sz="2800" dirty="0">
                <a:latin typeface="微軟正黑體 Light" panose="020B0304030504040204" pitchFamily="34" charset="-120"/>
                <a:ea typeface="微軟正黑體 Light" panose="020B0304030504040204" pitchFamily="34" charset="-120"/>
              </a:rPr>
              <a:t>、</a:t>
            </a:r>
            <a:r>
              <a:rPr lang="zh-TW" altLang="en-US" sz="2800" dirty="0" smtClean="0">
                <a:latin typeface="微軟正黑體 Light" panose="020B0304030504040204" pitchFamily="34" charset="-120"/>
                <a:ea typeface="微軟正黑體 Light" panose="020B0304030504040204" pitchFamily="34" charset="-120"/>
              </a:rPr>
              <a:t>二年級</a:t>
            </a:r>
            <a:r>
              <a:rPr lang="zh-TW" altLang="en-US" sz="2800" dirty="0">
                <a:latin typeface="微軟正黑體 Light" panose="020B0304030504040204" pitchFamily="34" charset="-120"/>
                <a:ea typeface="微軟正黑體 Light" panose="020B0304030504040204" pitchFamily="34" charset="-120"/>
              </a:rPr>
              <a:t>各佔百分之十</a:t>
            </a:r>
            <a:r>
              <a:rPr lang="zh-TW" altLang="en-US" sz="2800" dirty="0" smtClean="0">
                <a:latin typeface="微軟正黑體 Light" panose="020B0304030504040204" pitchFamily="34" charset="-120"/>
                <a:ea typeface="微軟正黑體 Light" panose="020B0304030504040204" pitchFamily="34" charset="-120"/>
              </a:rPr>
              <a:t>；</a:t>
            </a:r>
            <a:r>
              <a:rPr lang="en-US" altLang="zh-TW" sz="2800" dirty="0" smtClean="0">
                <a:latin typeface="微軟正黑體 Light" panose="020B0304030504040204" pitchFamily="34" charset="-120"/>
                <a:ea typeface="微軟正黑體 Light" panose="020B0304030504040204" pitchFamily="34" charset="-120"/>
              </a:rPr>
              <a:t/>
            </a:r>
            <a:br>
              <a:rPr lang="en-US" altLang="zh-TW" sz="2800" dirty="0" smtClean="0">
                <a:latin typeface="微軟正黑體 Light" panose="020B0304030504040204" pitchFamily="34" charset="-120"/>
                <a:ea typeface="微軟正黑體 Light" panose="020B0304030504040204" pitchFamily="34" charset="-120"/>
              </a:rPr>
            </a:br>
            <a:r>
              <a:rPr lang="en-US" altLang="zh-TW" sz="2800" dirty="0" smtClean="0">
                <a:latin typeface="微軟正黑體 Light" panose="020B0304030504040204" pitchFamily="34" charset="-120"/>
                <a:ea typeface="微軟正黑體 Light" panose="020B0304030504040204" pitchFamily="34" charset="-120"/>
              </a:rPr>
              <a:t>    </a:t>
            </a:r>
            <a:r>
              <a:rPr lang="zh-TW" altLang="en-US" sz="2800" dirty="0" smtClean="0">
                <a:latin typeface="微軟正黑體 Light" panose="020B0304030504040204" pitchFamily="34" charset="-120"/>
                <a:ea typeface="微軟正黑體 Light" panose="020B0304030504040204" pitchFamily="34" charset="-120"/>
              </a:rPr>
              <a:t>三</a:t>
            </a:r>
            <a:r>
              <a:rPr lang="zh-TW" altLang="en-US" sz="2800" dirty="0">
                <a:latin typeface="微軟正黑體 Light" panose="020B0304030504040204" pitchFamily="34" charset="-120"/>
                <a:ea typeface="微軟正黑體 Light" panose="020B0304030504040204" pitchFamily="34" charset="-120"/>
              </a:rPr>
              <a:t>、四年級各佔百分之十五</a:t>
            </a:r>
            <a:r>
              <a:rPr lang="zh-TW" altLang="en-US" sz="2800" dirty="0" smtClean="0">
                <a:latin typeface="微軟正黑體 Light" panose="020B0304030504040204" pitchFamily="34" charset="-120"/>
                <a:ea typeface="微軟正黑體 Light" panose="020B0304030504040204" pitchFamily="34" charset="-120"/>
              </a:rPr>
              <a:t>；</a:t>
            </a:r>
            <a:endParaRPr lang="en-US" altLang="zh-TW" sz="2800" dirty="0" smtClean="0">
              <a:latin typeface="微軟正黑體 Light" panose="020B0304030504040204" pitchFamily="34" charset="-120"/>
              <a:ea typeface="微軟正黑體 Light" panose="020B0304030504040204" pitchFamily="34" charset="-120"/>
            </a:endParaRPr>
          </a:p>
          <a:p>
            <a:pPr>
              <a:lnSpc>
                <a:spcPts val="4500"/>
              </a:lnSpc>
              <a:buFont typeface="Arial" panose="020B0604020202020204" pitchFamily="34" charset="0"/>
              <a:buNone/>
            </a:pPr>
            <a:r>
              <a:rPr lang="en-US" altLang="zh-TW" sz="2800" dirty="0">
                <a:latin typeface="微軟正黑體 Light" panose="020B0304030504040204" pitchFamily="34" charset="-120"/>
                <a:ea typeface="微軟正黑體 Light" panose="020B0304030504040204" pitchFamily="34" charset="-120"/>
              </a:rPr>
              <a:t> </a:t>
            </a:r>
            <a:r>
              <a:rPr lang="en-US" altLang="zh-TW" sz="2800" dirty="0" smtClean="0">
                <a:latin typeface="微軟正黑體 Light" panose="020B0304030504040204" pitchFamily="34" charset="-120"/>
                <a:ea typeface="微軟正黑體 Light" panose="020B0304030504040204" pitchFamily="34" charset="-120"/>
              </a:rPr>
              <a:t>   </a:t>
            </a:r>
            <a:r>
              <a:rPr lang="zh-TW" altLang="en-US" sz="2800" dirty="0" smtClean="0">
                <a:latin typeface="微軟正黑體 Light" panose="020B0304030504040204" pitchFamily="34" charset="-120"/>
                <a:ea typeface="微軟正黑體 Light" panose="020B0304030504040204" pitchFamily="34" charset="-120"/>
              </a:rPr>
              <a:t>五</a:t>
            </a:r>
            <a:r>
              <a:rPr lang="zh-TW" altLang="en-US" sz="2800" dirty="0">
                <a:latin typeface="微軟正黑體 Light" panose="020B0304030504040204" pitchFamily="34" charset="-120"/>
                <a:ea typeface="微軟正黑體 Light" panose="020B0304030504040204" pitchFamily="34" charset="-120"/>
              </a:rPr>
              <a:t>、</a:t>
            </a:r>
            <a:r>
              <a:rPr lang="zh-TW" altLang="en-US" sz="2800" dirty="0" smtClean="0">
                <a:latin typeface="微軟正黑體 Light" panose="020B0304030504040204" pitchFamily="34" charset="-120"/>
                <a:ea typeface="微軟正黑體 Light" panose="020B0304030504040204" pitchFamily="34" charset="-120"/>
              </a:rPr>
              <a:t>六年級</a:t>
            </a:r>
            <a:r>
              <a:rPr lang="zh-TW" altLang="en-US" sz="2800" dirty="0">
                <a:latin typeface="微軟正黑體 Light" panose="020B0304030504040204" pitchFamily="34" charset="-120"/>
                <a:ea typeface="微軟正黑體 Light" panose="020B0304030504040204" pitchFamily="34" charset="-120"/>
              </a:rPr>
              <a:t>各佔百分之二十五。</a:t>
            </a:r>
          </a:p>
          <a:p>
            <a:pPr marL="457200" indent="-457200" eaLnBrk="1" hangingPunct="1">
              <a:lnSpc>
                <a:spcPts val="4500"/>
              </a:lnSpc>
              <a:buFont typeface="Arial" panose="020B0604020202020204" pitchFamily="34" charset="0"/>
              <a:buChar char="•"/>
            </a:pPr>
            <a:endParaRPr kumimoji="0" lang="zh-TW" altLang="en-US" sz="3200" dirty="0">
              <a:latin typeface="微軟正黑體 Light" panose="020B0304030504040204" pitchFamily="34" charset="-120"/>
              <a:ea typeface="微軟正黑體 Light" panose="020B0304030504040204" pitchFamily="34" charset="-120"/>
            </a:endParaRPr>
          </a:p>
        </p:txBody>
      </p:sp>
      <p:sp>
        <p:nvSpPr>
          <p:cNvPr id="4" name="Rectangle 2">
            <a:extLst>
              <a:ext uri="{FF2B5EF4-FFF2-40B4-BE49-F238E27FC236}">
                <a16:creationId xmlns:a16="http://schemas.microsoft.com/office/drawing/2014/main" id="{3A4A7589-26EC-4EEB-88B6-89AC57A23152}"/>
              </a:ext>
            </a:extLst>
          </p:cNvPr>
          <p:cNvSpPr txBox="1">
            <a:spLocks/>
          </p:cNvSpPr>
          <p:nvPr/>
        </p:nvSpPr>
        <p:spPr bwMode="auto">
          <a:xfrm>
            <a:off x="7890827" y="5646762"/>
            <a:ext cx="4301173" cy="13303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3000" b="1" i="1" dirty="0">
                <a:solidFill>
                  <a:srgbClr val="660066"/>
                </a:solidFill>
                <a:effectLst>
                  <a:outerShdw blurRad="38100" dist="38100" dir="2700000" algn="tl">
                    <a:srgbClr val="C0C0C0"/>
                  </a:outerShdw>
                </a:effectLst>
                <a:latin typeface="標楷體" panose="03000509000000000000" pitchFamily="65" charset="-120"/>
                <a:ea typeface="標楷體" panose="03000509000000000000" pitchFamily="65" charset="-120"/>
              </a:rPr>
              <a:t>開</a:t>
            </a:r>
            <a:r>
              <a:rPr lang="zh-TW" altLang="en-US" sz="3000" b="1" i="1" dirty="0">
                <a:solidFill>
                  <a:srgbClr val="0066FF"/>
                </a:solidFill>
                <a:effectLst>
                  <a:outerShdw blurRad="38100" dist="38100" dir="2700000" algn="tl">
                    <a:srgbClr val="C0C0C0"/>
                  </a:outerShdw>
                </a:effectLst>
                <a:latin typeface="標楷體" panose="03000509000000000000" pitchFamily="65" charset="-120"/>
                <a:ea typeface="標楷體" panose="03000509000000000000" pitchFamily="65" charset="-120"/>
              </a:rPr>
              <a:t>啟</a:t>
            </a:r>
            <a:r>
              <a:rPr lang="zh-TW" altLang="en-US" sz="3000" b="1" i="1" dirty="0">
                <a:solidFill>
                  <a:srgbClr val="009900"/>
                </a:solidFill>
                <a:effectLst>
                  <a:outerShdw blurRad="38100" dist="38100" dir="2700000" algn="tl">
                    <a:srgbClr val="C0C0C0"/>
                  </a:outerShdw>
                </a:effectLst>
                <a:latin typeface="標楷體" panose="03000509000000000000" pitchFamily="65" charset="-120"/>
                <a:ea typeface="標楷體" panose="03000509000000000000" pitchFamily="65" charset="-120"/>
              </a:rPr>
              <a:t>孩</a:t>
            </a:r>
            <a:r>
              <a:rPr lang="zh-TW" altLang="en-US" sz="3000" b="1" i="1"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子</a:t>
            </a:r>
            <a:r>
              <a:rPr lang="zh-TW" altLang="en-US" sz="3000" b="1" i="1" dirty="0">
                <a:solidFill>
                  <a:srgbClr val="FF9900"/>
                </a:solidFill>
                <a:effectLst>
                  <a:outerShdw blurRad="38100" dist="38100" dir="2700000" algn="tl">
                    <a:srgbClr val="C0C0C0"/>
                  </a:outerShdw>
                </a:effectLst>
                <a:latin typeface="標楷體" panose="03000509000000000000" pitchFamily="65" charset="-120"/>
                <a:ea typeface="標楷體" panose="03000509000000000000" pitchFamily="65" charset="-120"/>
              </a:rPr>
              <a:t>的</a:t>
            </a:r>
            <a:r>
              <a:rPr lang="zh-TW" altLang="en-US" sz="3000" b="1" i="1" dirty="0">
                <a:solidFill>
                  <a:srgbClr val="CC3300"/>
                </a:solidFill>
                <a:effectLst>
                  <a:outerShdw blurRad="38100" dist="38100" dir="2700000" algn="tl">
                    <a:srgbClr val="C0C0C0"/>
                  </a:outerShdw>
                </a:effectLst>
                <a:latin typeface="標楷體" panose="03000509000000000000" pitchFamily="65" charset="-120"/>
                <a:ea typeface="標楷體" panose="03000509000000000000" pitchFamily="65" charset="-120"/>
              </a:rPr>
              <a:t>無限可能</a:t>
            </a:r>
            <a:endParaRPr kumimoji="0" lang="en-US" altLang="zh-TW" sz="3000" b="1" i="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2853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BAD58D3-6628-4ACB-9B5C-4B4771A08BF4}"/>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教學正常化</a:t>
            </a:r>
          </a:p>
        </p:txBody>
      </p:sp>
      <p:sp>
        <p:nvSpPr>
          <p:cNvPr id="3" name="Rectangle 3">
            <a:extLst>
              <a:ext uri="{FF2B5EF4-FFF2-40B4-BE49-F238E27FC236}">
                <a16:creationId xmlns:a16="http://schemas.microsoft.com/office/drawing/2014/main" id="{094D6D18-5208-4F3D-80D5-233BBC892CF2}"/>
              </a:ext>
            </a:extLst>
          </p:cNvPr>
          <p:cNvSpPr>
            <a:spLocks/>
          </p:cNvSpPr>
          <p:nvPr/>
        </p:nvSpPr>
        <p:spPr bwMode="auto">
          <a:xfrm>
            <a:off x="1753912" y="623455"/>
            <a:ext cx="9701026" cy="491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ts val="4500"/>
              </a:lnSpc>
              <a:spcBef>
                <a:spcPct val="0"/>
              </a:spcBef>
              <a:buFontTx/>
              <a:buNone/>
            </a:pPr>
            <a:r>
              <a:rPr lang="zh-TW" altLang="en-US" sz="3600" b="1" dirty="0">
                <a:latin typeface="微軟正黑體 Light" panose="020B0304030504040204" pitchFamily="34" charset="-120"/>
                <a:ea typeface="微軟正黑體 Light" panose="020B0304030504040204" pitchFamily="34" charset="-120"/>
              </a:rPr>
              <a:t>臺南市國民小學生成績評量補充規定 </a:t>
            </a:r>
            <a:r>
              <a:rPr lang="en-US" altLang="zh-TW" sz="2400" b="1" dirty="0">
                <a:latin typeface="微軟正黑體 Light" panose="020B0304030504040204" pitchFamily="34" charset="-120"/>
                <a:ea typeface="微軟正黑體 Light" panose="020B0304030504040204" pitchFamily="34" charset="-120"/>
              </a:rPr>
              <a:t>2018.12.18</a:t>
            </a:r>
          </a:p>
          <a:p>
            <a:pPr>
              <a:lnSpc>
                <a:spcPts val="4500"/>
              </a:lnSpc>
              <a:buFont typeface="Arial" panose="020B0604020202020204" pitchFamily="34" charset="0"/>
              <a:buNone/>
            </a:pPr>
            <a:endParaRPr lang="en-US" altLang="zh-TW" sz="2800" dirty="0" smtClean="0">
              <a:latin typeface="微軟正黑體 Light" panose="020B0304030504040204" pitchFamily="34" charset="-120"/>
              <a:ea typeface="微軟正黑體 Light" panose="020B0304030504040204" pitchFamily="34" charset="-120"/>
            </a:endParaRPr>
          </a:p>
          <a:p>
            <a:pPr>
              <a:lnSpc>
                <a:spcPts val="4500"/>
              </a:lnSpc>
              <a:buFont typeface="Arial" panose="020B0604020202020204" pitchFamily="34" charset="0"/>
              <a:buNone/>
            </a:pPr>
            <a:r>
              <a:rPr lang="zh-TW" altLang="en-US" sz="2800" dirty="0">
                <a:latin typeface="微軟正黑體 Light" panose="020B0304030504040204" pitchFamily="34" charset="-120"/>
                <a:ea typeface="微軟正黑體 Light" panose="020B0304030504040204" pitchFamily="34" charset="-120"/>
              </a:rPr>
              <a:t>學生於學校辦理定期評量時，因故請假缺考者，應於該學期結束前補考。學生定期評量無故缺考時，除不得補考外，學生缺考之定期評量成績應以零分計算。</a:t>
            </a:r>
          </a:p>
          <a:p>
            <a:pPr>
              <a:lnSpc>
                <a:spcPts val="4500"/>
              </a:lnSpc>
              <a:buFont typeface="Arial" panose="020B0604020202020204" pitchFamily="34" charset="0"/>
              <a:buNone/>
            </a:pPr>
            <a:r>
              <a:rPr lang="zh-TW" altLang="en-US" sz="2800" dirty="0">
                <a:latin typeface="微軟正黑體 Light" panose="020B0304030504040204" pitchFamily="34" charset="-120"/>
                <a:ea typeface="微軟正黑體 Light" panose="020B0304030504040204" pitchFamily="34" charset="-120"/>
              </a:rPr>
              <a:t>前項補考應另行命題，其成績計算方式 </a:t>
            </a:r>
            <a:r>
              <a:rPr lang="en-US" altLang="zh-TW" sz="2800" dirty="0">
                <a:latin typeface="微軟正黑體 Light" panose="020B0304030504040204" pitchFamily="34" charset="-120"/>
                <a:ea typeface="微軟正黑體 Light" panose="020B0304030504040204" pitchFamily="34" charset="-120"/>
              </a:rPr>
              <a:t>…… </a:t>
            </a:r>
            <a:r>
              <a:rPr lang="zh-TW" altLang="en-US" sz="2800" dirty="0">
                <a:latin typeface="微軟正黑體 Light" panose="020B0304030504040204" pitchFamily="34" charset="-120"/>
                <a:ea typeface="微軟正黑體 Light" panose="020B0304030504040204" pitchFamily="34" charset="-120"/>
              </a:rPr>
              <a:t>因事、病假缺考者，其補考成績在六十分以下者，依實得分數計算；超過六十分者，超過部分之分數以百分之八十計算。但</a:t>
            </a:r>
            <a:r>
              <a:rPr lang="en-US" altLang="zh-TW" sz="2800" dirty="0">
                <a:latin typeface="微軟正黑體 Light" panose="020B0304030504040204" pitchFamily="34" charset="-120"/>
                <a:ea typeface="微軟正黑體 Light" panose="020B0304030504040204" pitchFamily="34" charset="-120"/>
              </a:rPr>
              <a:t>……</a:t>
            </a:r>
            <a:r>
              <a:rPr lang="zh-TW" altLang="en-US" sz="2800" dirty="0">
                <a:latin typeface="微軟正黑體 Light" panose="020B0304030504040204" pitchFamily="34" charset="-120"/>
                <a:ea typeface="微軟正黑體 Light" panose="020B0304030504040204" pitchFamily="34" charset="-120"/>
              </a:rPr>
              <a:t>經醫院確診為衛生福利部疾病管制署傳染病者，不在此限。</a:t>
            </a:r>
          </a:p>
          <a:p>
            <a:pPr marL="457200" indent="-457200" eaLnBrk="1" hangingPunct="1">
              <a:lnSpc>
                <a:spcPts val="4500"/>
              </a:lnSpc>
              <a:buFont typeface="Arial" panose="020B0604020202020204" pitchFamily="34" charset="0"/>
              <a:buChar char="•"/>
            </a:pPr>
            <a:endParaRPr kumimoji="0" lang="zh-TW" altLang="en-US" sz="3200" dirty="0">
              <a:latin typeface="微軟正黑體 Light" panose="020B0304030504040204" pitchFamily="34" charset="-120"/>
              <a:ea typeface="微軟正黑體 Light" panose="020B0304030504040204" pitchFamily="34" charset="-120"/>
            </a:endParaRPr>
          </a:p>
        </p:txBody>
      </p:sp>
      <p:sp>
        <p:nvSpPr>
          <p:cNvPr id="4" name="Rectangle 2">
            <a:extLst>
              <a:ext uri="{FF2B5EF4-FFF2-40B4-BE49-F238E27FC236}">
                <a16:creationId xmlns:a16="http://schemas.microsoft.com/office/drawing/2014/main" id="{3A4A7589-26EC-4EEB-88B6-89AC57A23152}"/>
              </a:ext>
            </a:extLst>
          </p:cNvPr>
          <p:cNvSpPr txBox="1">
            <a:spLocks/>
          </p:cNvSpPr>
          <p:nvPr/>
        </p:nvSpPr>
        <p:spPr bwMode="auto">
          <a:xfrm>
            <a:off x="7890827" y="5646762"/>
            <a:ext cx="4301173" cy="1330325"/>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3000" b="1" i="1" dirty="0">
                <a:solidFill>
                  <a:srgbClr val="660066"/>
                </a:solidFill>
                <a:effectLst>
                  <a:outerShdw blurRad="38100" dist="38100" dir="2700000" algn="tl">
                    <a:srgbClr val="C0C0C0"/>
                  </a:outerShdw>
                </a:effectLst>
                <a:latin typeface="標楷體" panose="03000509000000000000" pitchFamily="65" charset="-120"/>
                <a:ea typeface="標楷體" panose="03000509000000000000" pitchFamily="65" charset="-120"/>
              </a:rPr>
              <a:t>開</a:t>
            </a:r>
            <a:r>
              <a:rPr lang="zh-TW" altLang="en-US" sz="3000" b="1" i="1" dirty="0">
                <a:solidFill>
                  <a:srgbClr val="0066FF"/>
                </a:solidFill>
                <a:effectLst>
                  <a:outerShdw blurRad="38100" dist="38100" dir="2700000" algn="tl">
                    <a:srgbClr val="C0C0C0"/>
                  </a:outerShdw>
                </a:effectLst>
                <a:latin typeface="標楷體" panose="03000509000000000000" pitchFamily="65" charset="-120"/>
                <a:ea typeface="標楷體" panose="03000509000000000000" pitchFamily="65" charset="-120"/>
              </a:rPr>
              <a:t>啟</a:t>
            </a:r>
            <a:r>
              <a:rPr lang="zh-TW" altLang="en-US" sz="3000" b="1" i="1" dirty="0">
                <a:solidFill>
                  <a:srgbClr val="009900"/>
                </a:solidFill>
                <a:effectLst>
                  <a:outerShdw blurRad="38100" dist="38100" dir="2700000" algn="tl">
                    <a:srgbClr val="C0C0C0"/>
                  </a:outerShdw>
                </a:effectLst>
                <a:latin typeface="標楷體" panose="03000509000000000000" pitchFamily="65" charset="-120"/>
                <a:ea typeface="標楷體" panose="03000509000000000000" pitchFamily="65" charset="-120"/>
              </a:rPr>
              <a:t>孩</a:t>
            </a:r>
            <a:r>
              <a:rPr lang="zh-TW" altLang="en-US" sz="3000" b="1" i="1"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子</a:t>
            </a:r>
            <a:r>
              <a:rPr lang="zh-TW" altLang="en-US" sz="3000" b="1" i="1" dirty="0">
                <a:solidFill>
                  <a:srgbClr val="FF9900"/>
                </a:solidFill>
                <a:effectLst>
                  <a:outerShdw blurRad="38100" dist="38100" dir="2700000" algn="tl">
                    <a:srgbClr val="C0C0C0"/>
                  </a:outerShdw>
                </a:effectLst>
                <a:latin typeface="標楷體" panose="03000509000000000000" pitchFamily="65" charset="-120"/>
                <a:ea typeface="標楷體" panose="03000509000000000000" pitchFamily="65" charset="-120"/>
              </a:rPr>
              <a:t>的</a:t>
            </a:r>
            <a:r>
              <a:rPr lang="zh-TW" altLang="en-US" sz="3000" b="1" i="1" dirty="0">
                <a:solidFill>
                  <a:srgbClr val="CC3300"/>
                </a:solidFill>
                <a:effectLst>
                  <a:outerShdw blurRad="38100" dist="38100" dir="2700000" algn="tl">
                    <a:srgbClr val="C0C0C0"/>
                  </a:outerShdw>
                </a:effectLst>
                <a:latin typeface="標楷體" panose="03000509000000000000" pitchFamily="65" charset="-120"/>
                <a:ea typeface="標楷體" panose="03000509000000000000" pitchFamily="65" charset="-120"/>
              </a:rPr>
              <a:t>無限可能</a:t>
            </a:r>
            <a:endParaRPr kumimoji="0" lang="en-US" altLang="zh-TW" sz="3000" b="1" i="1"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09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C2D37A0-0026-415E-85B0-0FDFD08A39AB}"/>
              </a:ext>
            </a:extLst>
          </p:cNvPr>
          <p:cNvSpPr/>
          <p:nvPr/>
        </p:nvSpPr>
        <p:spPr>
          <a:xfrm>
            <a:off x="-1" y="0"/>
            <a:ext cx="914399"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家長接送區</a:t>
            </a:r>
            <a:endParaRPr lang="en-US" altLang="zh-TW" sz="3600" dirty="0">
              <a:latin typeface="微軟正黑體" panose="020B0604030504040204" pitchFamily="34" charset="-120"/>
              <a:ea typeface="微軟正黑體" panose="020B0604030504040204" pitchFamily="34" charset="-120"/>
            </a:endParaRPr>
          </a:p>
          <a:p>
            <a:pPr algn="ctr"/>
            <a:endParaRPr lang="en-US" altLang="zh-TW" sz="3600" dirty="0">
              <a:latin typeface="微軟正黑體" panose="020B0604030504040204" pitchFamily="34" charset="-120"/>
              <a:ea typeface="微軟正黑體" panose="020B0604030504040204" pitchFamily="34" charset="-120"/>
            </a:endParaRPr>
          </a:p>
          <a:p>
            <a:pPr algn="ctr"/>
            <a:r>
              <a:rPr lang="zh-TW" altLang="en-US" sz="3600" dirty="0">
                <a:latin typeface="微軟正黑體" panose="020B0604030504040204" pitchFamily="34" charset="-120"/>
                <a:ea typeface="微軟正黑體" panose="020B0604030504040204" pitchFamily="34" charset="-120"/>
              </a:rPr>
              <a:t>前門</a:t>
            </a:r>
          </a:p>
        </p:txBody>
      </p:sp>
      <p:grpSp>
        <p:nvGrpSpPr>
          <p:cNvPr id="43" name="群組 42">
            <a:extLst>
              <a:ext uri="{FF2B5EF4-FFF2-40B4-BE49-F238E27FC236}">
                <a16:creationId xmlns:a16="http://schemas.microsoft.com/office/drawing/2014/main" id="{A75D3C7D-A7A5-4A73-964E-731D790A03D7}"/>
              </a:ext>
            </a:extLst>
          </p:cNvPr>
          <p:cNvGrpSpPr/>
          <p:nvPr/>
        </p:nvGrpSpPr>
        <p:grpSpPr>
          <a:xfrm>
            <a:off x="1219200" y="131511"/>
            <a:ext cx="10535478" cy="3930376"/>
            <a:chOff x="1219200" y="754363"/>
            <a:chExt cx="10535478" cy="3930376"/>
          </a:xfrm>
        </p:grpSpPr>
        <p:sp>
          <p:nvSpPr>
            <p:cNvPr id="30" name="文字方塊 29">
              <a:extLst>
                <a:ext uri="{FF2B5EF4-FFF2-40B4-BE49-F238E27FC236}">
                  <a16:creationId xmlns:a16="http://schemas.microsoft.com/office/drawing/2014/main" id="{9EFE317E-58BF-4BE3-992B-4FF044F0F155}"/>
                </a:ext>
              </a:extLst>
            </p:cNvPr>
            <p:cNvSpPr txBox="1"/>
            <p:nvPr/>
          </p:nvSpPr>
          <p:spPr>
            <a:xfrm>
              <a:off x="1239070" y="1695721"/>
              <a:ext cx="1736034" cy="461665"/>
            </a:xfrm>
            <a:prstGeom prst="rect">
              <a:avLst/>
            </a:prstGeom>
            <a:solidFill>
              <a:schemeClr val="accent2"/>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汽車接送區</a:t>
              </a:r>
            </a:p>
          </p:txBody>
        </p:sp>
        <p:grpSp>
          <p:nvGrpSpPr>
            <p:cNvPr id="42" name="群組 41">
              <a:extLst>
                <a:ext uri="{FF2B5EF4-FFF2-40B4-BE49-F238E27FC236}">
                  <a16:creationId xmlns:a16="http://schemas.microsoft.com/office/drawing/2014/main" id="{F504D07E-BF15-4E4F-8179-5654629CBD00}"/>
                </a:ext>
              </a:extLst>
            </p:cNvPr>
            <p:cNvGrpSpPr/>
            <p:nvPr/>
          </p:nvGrpSpPr>
          <p:grpSpPr>
            <a:xfrm>
              <a:off x="1219200" y="754363"/>
              <a:ext cx="10535478" cy="3930376"/>
              <a:chOff x="1219200" y="754363"/>
              <a:chExt cx="10535478" cy="3930376"/>
            </a:xfrm>
          </p:grpSpPr>
          <p:cxnSp>
            <p:nvCxnSpPr>
              <p:cNvPr id="7" name="直線接點 6">
                <a:extLst>
                  <a:ext uri="{FF2B5EF4-FFF2-40B4-BE49-F238E27FC236}">
                    <a16:creationId xmlns:a16="http://schemas.microsoft.com/office/drawing/2014/main" id="{85669F64-6031-4855-AC7A-79F56E0D9A40}"/>
                  </a:ext>
                </a:extLst>
              </p:cNvPr>
              <p:cNvCxnSpPr>
                <a:cxnSpLocks/>
              </p:cNvCxnSpPr>
              <p:nvPr/>
            </p:nvCxnSpPr>
            <p:spPr>
              <a:xfrm>
                <a:off x="1219200" y="1563757"/>
                <a:ext cx="10296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06DB188F-0FE4-4D43-8F22-6B6F9D209D5B}"/>
                  </a:ext>
                </a:extLst>
              </p:cNvPr>
              <p:cNvCxnSpPr>
                <a:cxnSpLocks/>
              </p:cNvCxnSpPr>
              <p:nvPr/>
            </p:nvCxnSpPr>
            <p:spPr>
              <a:xfrm>
                <a:off x="1219200" y="4129779"/>
                <a:ext cx="10535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群組 20">
                <a:extLst>
                  <a:ext uri="{FF2B5EF4-FFF2-40B4-BE49-F238E27FC236}">
                    <a16:creationId xmlns:a16="http://schemas.microsoft.com/office/drawing/2014/main" id="{91E21897-F949-422E-A388-4D661D67B862}"/>
                  </a:ext>
                </a:extLst>
              </p:cNvPr>
              <p:cNvGrpSpPr/>
              <p:nvPr/>
            </p:nvGrpSpPr>
            <p:grpSpPr>
              <a:xfrm>
                <a:off x="3462129" y="754363"/>
                <a:ext cx="5297549" cy="3102667"/>
                <a:chOff x="2398643" y="766968"/>
                <a:chExt cx="5297549" cy="3102667"/>
              </a:xfrm>
            </p:grpSpPr>
            <p:sp>
              <p:nvSpPr>
                <p:cNvPr id="14" name="矩形 13">
                  <a:extLst>
                    <a:ext uri="{FF2B5EF4-FFF2-40B4-BE49-F238E27FC236}">
                      <a16:creationId xmlns:a16="http://schemas.microsoft.com/office/drawing/2014/main" id="{B8F0560C-5A31-437F-870F-409A2CB8C99C}"/>
                    </a:ext>
                  </a:extLst>
                </p:cNvPr>
                <p:cNvSpPr/>
                <p:nvPr/>
              </p:nvSpPr>
              <p:spPr>
                <a:xfrm>
                  <a:off x="6583009" y="1729408"/>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4488228A-48B4-4A16-9BFD-E20DE1B2D586}"/>
                    </a:ext>
                  </a:extLst>
                </p:cNvPr>
                <p:cNvSpPr/>
                <p:nvPr/>
              </p:nvSpPr>
              <p:spPr>
                <a:xfrm>
                  <a:off x="6583009" y="2105439"/>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E245A740-F487-462C-BF7B-40FEBAA22E53}"/>
                    </a:ext>
                  </a:extLst>
                </p:cNvPr>
                <p:cNvSpPr/>
                <p:nvPr/>
              </p:nvSpPr>
              <p:spPr>
                <a:xfrm>
                  <a:off x="6583007" y="2556013"/>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5720B81E-CF29-4ADD-BA5A-F2A758C244E4}"/>
                    </a:ext>
                  </a:extLst>
                </p:cNvPr>
                <p:cNvSpPr/>
                <p:nvPr/>
              </p:nvSpPr>
              <p:spPr>
                <a:xfrm>
                  <a:off x="6583007" y="3097694"/>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ãç´ç¶ çãçåçæå°çµæ">
                  <a:extLst>
                    <a:ext uri="{FF2B5EF4-FFF2-40B4-BE49-F238E27FC236}">
                      <a16:creationId xmlns:a16="http://schemas.microsoft.com/office/drawing/2014/main" id="{99D226CC-543E-4367-81B8-D51E9BFBA09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69361" y="766968"/>
                  <a:ext cx="1113184" cy="1113184"/>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395C38C0-AE08-4280-ADBE-12B14CBF9582}"/>
                    </a:ext>
                  </a:extLst>
                </p:cNvPr>
                <p:cNvSpPr/>
                <p:nvPr/>
              </p:nvSpPr>
              <p:spPr>
                <a:xfrm>
                  <a:off x="2398643" y="1729408"/>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457E86E5-F48F-4222-9518-EB2F392785DC}"/>
                    </a:ext>
                  </a:extLst>
                </p:cNvPr>
                <p:cNvSpPr/>
                <p:nvPr/>
              </p:nvSpPr>
              <p:spPr>
                <a:xfrm>
                  <a:off x="2398643" y="2126971"/>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21AE91A2-EB0C-4FAB-B95F-31AE8DBD9CB2}"/>
                    </a:ext>
                  </a:extLst>
                </p:cNvPr>
                <p:cNvSpPr/>
                <p:nvPr/>
              </p:nvSpPr>
              <p:spPr>
                <a:xfrm>
                  <a:off x="2398643" y="2590797"/>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61DB0372-4C44-4FB6-A434-AA446C30EA54}"/>
                    </a:ext>
                  </a:extLst>
                </p:cNvPr>
                <p:cNvSpPr/>
                <p:nvPr/>
              </p:nvSpPr>
              <p:spPr>
                <a:xfrm>
                  <a:off x="2398643" y="3117573"/>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6E4DBEF7-04A4-4849-B42F-8DFEEBA34E00}"/>
                    </a:ext>
                  </a:extLst>
                </p:cNvPr>
                <p:cNvSpPr/>
                <p:nvPr/>
              </p:nvSpPr>
              <p:spPr>
                <a:xfrm>
                  <a:off x="2398643" y="3644348"/>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5755EA01-3BCD-474E-B6FA-42365779069A}"/>
                    </a:ext>
                  </a:extLst>
                </p:cNvPr>
                <p:cNvSpPr/>
                <p:nvPr/>
              </p:nvSpPr>
              <p:spPr>
                <a:xfrm>
                  <a:off x="6583007" y="3644348"/>
                  <a:ext cx="1113183" cy="2252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8" name="文字方塊 27">
                <a:extLst>
                  <a:ext uri="{FF2B5EF4-FFF2-40B4-BE49-F238E27FC236}">
                    <a16:creationId xmlns:a16="http://schemas.microsoft.com/office/drawing/2014/main" id="{6818BC87-CBE4-4192-A5D7-366632E20EAC}"/>
                  </a:ext>
                </a:extLst>
              </p:cNvPr>
              <p:cNvSpPr txBox="1"/>
              <p:nvPr/>
            </p:nvSpPr>
            <p:spPr>
              <a:xfrm>
                <a:off x="3240153" y="4312046"/>
                <a:ext cx="1351722" cy="369332"/>
              </a:xfrm>
              <a:prstGeom prst="rect">
                <a:avLst/>
              </a:prstGeom>
              <a:noFill/>
              <a:ln w="38100">
                <a:solidFill>
                  <a:schemeClr val="tx1"/>
                </a:solidFill>
              </a:ln>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警衛室</a:t>
                </a:r>
              </a:p>
            </p:txBody>
          </p:sp>
          <p:sp>
            <p:nvSpPr>
              <p:cNvPr id="29" name="文字方塊 28">
                <a:extLst>
                  <a:ext uri="{FF2B5EF4-FFF2-40B4-BE49-F238E27FC236}">
                    <a16:creationId xmlns:a16="http://schemas.microsoft.com/office/drawing/2014/main" id="{00E24C40-40FB-4712-94D7-A6CCB3D3B682}"/>
                  </a:ext>
                </a:extLst>
              </p:cNvPr>
              <p:cNvSpPr txBox="1"/>
              <p:nvPr/>
            </p:nvSpPr>
            <p:spPr>
              <a:xfrm>
                <a:off x="1709531" y="2200222"/>
                <a:ext cx="619541" cy="1200329"/>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大</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興</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街</a:t>
                </a:r>
              </a:p>
            </p:txBody>
          </p:sp>
          <p:sp>
            <p:nvSpPr>
              <p:cNvPr id="32" name="文字方塊 31">
                <a:extLst>
                  <a:ext uri="{FF2B5EF4-FFF2-40B4-BE49-F238E27FC236}">
                    <a16:creationId xmlns:a16="http://schemas.microsoft.com/office/drawing/2014/main" id="{670A6A32-1B03-4756-A1B5-C26656273CB1}"/>
                  </a:ext>
                </a:extLst>
              </p:cNvPr>
              <p:cNvSpPr txBox="1"/>
              <p:nvPr/>
            </p:nvSpPr>
            <p:spPr>
              <a:xfrm>
                <a:off x="1295395" y="3582443"/>
                <a:ext cx="1736034" cy="461665"/>
              </a:xfrm>
              <a:prstGeom prst="rect">
                <a:avLst/>
              </a:prstGeom>
              <a:solidFill>
                <a:schemeClr val="accent2"/>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汽車接送區</a:t>
                </a:r>
              </a:p>
            </p:txBody>
          </p:sp>
          <p:sp>
            <p:nvSpPr>
              <p:cNvPr id="35" name="文字方塊 34">
                <a:extLst>
                  <a:ext uri="{FF2B5EF4-FFF2-40B4-BE49-F238E27FC236}">
                    <a16:creationId xmlns:a16="http://schemas.microsoft.com/office/drawing/2014/main" id="{9E906BC7-48CF-4A3E-817E-860EC9727A2E}"/>
                  </a:ext>
                </a:extLst>
              </p:cNvPr>
              <p:cNvSpPr txBox="1"/>
              <p:nvPr/>
            </p:nvSpPr>
            <p:spPr>
              <a:xfrm>
                <a:off x="1709531" y="4315407"/>
                <a:ext cx="1351722" cy="369332"/>
              </a:xfrm>
              <a:prstGeom prst="rect">
                <a:avLst/>
              </a:prstGeom>
              <a:noFill/>
              <a:ln w="38100">
                <a:solidFill>
                  <a:schemeClr val="tx1"/>
                </a:solidFill>
              </a:ln>
            </p:spPr>
            <p:txBody>
              <a:bodyPr wrap="square" rtlCol="0">
                <a:spAutoFit/>
              </a:bodyPr>
              <a:lstStyle/>
              <a:p>
                <a:pPr algn="ctr"/>
                <a:r>
                  <a:rPr lang="zh-TW" altLang="en-US" dirty="0">
                    <a:latin typeface="微軟正黑體" panose="020B0604030504040204" pitchFamily="34" charset="-120"/>
                    <a:ea typeface="微軟正黑體" panose="020B0604030504040204" pitchFamily="34" charset="-120"/>
                  </a:rPr>
                  <a:t>正門</a:t>
                </a:r>
              </a:p>
            </p:txBody>
          </p:sp>
          <p:sp>
            <p:nvSpPr>
              <p:cNvPr id="39" name="文字方塊 38">
                <a:extLst>
                  <a:ext uri="{FF2B5EF4-FFF2-40B4-BE49-F238E27FC236}">
                    <a16:creationId xmlns:a16="http://schemas.microsoft.com/office/drawing/2014/main" id="{6037C61A-C9DC-4A51-BE02-C2053DDE2D3B}"/>
                  </a:ext>
                </a:extLst>
              </p:cNvPr>
              <p:cNvSpPr txBox="1"/>
              <p:nvPr/>
            </p:nvSpPr>
            <p:spPr>
              <a:xfrm>
                <a:off x="5618922" y="3540659"/>
                <a:ext cx="1736034" cy="461665"/>
              </a:xfrm>
              <a:prstGeom prst="rect">
                <a:avLst/>
              </a:prstGeom>
              <a:solidFill>
                <a:schemeClr val="accent5">
                  <a:lumMod val="60000"/>
                  <a:lumOff val="40000"/>
                </a:schemeClr>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機車接送區</a:t>
                </a:r>
              </a:p>
            </p:txBody>
          </p:sp>
          <p:sp>
            <p:nvSpPr>
              <p:cNvPr id="40" name="文字方塊 39">
                <a:extLst>
                  <a:ext uri="{FF2B5EF4-FFF2-40B4-BE49-F238E27FC236}">
                    <a16:creationId xmlns:a16="http://schemas.microsoft.com/office/drawing/2014/main" id="{FDFC875E-93CB-4C83-992C-8A997A3982C5}"/>
                  </a:ext>
                </a:extLst>
              </p:cNvPr>
              <p:cNvSpPr txBox="1"/>
              <p:nvPr/>
            </p:nvSpPr>
            <p:spPr>
              <a:xfrm>
                <a:off x="9740347" y="1716803"/>
                <a:ext cx="1736034" cy="461665"/>
              </a:xfrm>
              <a:prstGeom prst="rect">
                <a:avLst/>
              </a:prstGeom>
              <a:solidFill>
                <a:schemeClr val="accent5">
                  <a:lumMod val="60000"/>
                  <a:lumOff val="40000"/>
                </a:schemeClr>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機車接送區</a:t>
                </a:r>
              </a:p>
            </p:txBody>
          </p:sp>
          <p:sp>
            <p:nvSpPr>
              <p:cNvPr id="41" name="文字方塊 40">
                <a:extLst>
                  <a:ext uri="{FF2B5EF4-FFF2-40B4-BE49-F238E27FC236}">
                    <a16:creationId xmlns:a16="http://schemas.microsoft.com/office/drawing/2014/main" id="{7145A398-CB51-4378-AAD1-48D9C9A96EEF}"/>
                  </a:ext>
                </a:extLst>
              </p:cNvPr>
              <p:cNvSpPr txBox="1"/>
              <p:nvPr/>
            </p:nvSpPr>
            <p:spPr>
              <a:xfrm>
                <a:off x="9740347" y="3536151"/>
                <a:ext cx="1736034" cy="461665"/>
              </a:xfrm>
              <a:prstGeom prst="rect">
                <a:avLst/>
              </a:prstGeom>
              <a:solidFill>
                <a:schemeClr val="accent5">
                  <a:lumMod val="60000"/>
                  <a:lumOff val="40000"/>
                </a:schemeClr>
              </a:solid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機車接送區</a:t>
                </a:r>
              </a:p>
            </p:txBody>
          </p:sp>
        </p:grpSp>
      </p:grpSp>
      <p:sp>
        <p:nvSpPr>
          <p:cNvPr id="37" name="文字方塊 36">
            <a:extLst>
              <a:ext uri="{FF2B5EF4-FFF2-40B4-BE49-F238E27FC236}">
                <a16:creationId xmlns:a16="http://schemas.microsoft.com/office/drawing/2014/main" id="{9B0B9E3D-D818-4FC2-8CE2-60232523F751}"/>
              </a:ext>
            </a:extLst>
          </p:cNvPr>
          <p:cNvSpPr txBox="1"/>
          <p:nvPr/>
        </p:nvSpPr>
        <p:spPr>
          <a:xfrm>
            <a:off x="1099930" y="4675707"/>
            <a:ext cx="10535477" cy="279448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機車、汽車接送區，只讓家長暫時停靠，讓貴子弟下車，駕駛請勿離開，以確保交通順暢。</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家長車輛請勿駛入校園內</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endParaRPr>
          </a:p>
          <a:p>
            <a:pPr marL="457200" indent="-457200">
              <a:lnSpc>
                <a:spcPct val="150000"/>
              </a:lnSpc>
              <a:buFont typeface="Arial" panose="020B0604020202020204" pitchFamily="34" charset="0"/>
              <a:buChar char="•"/>
            </a:pPr>
            <a:endParaRPr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1541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1551</Words>
  <Application>Microsoft Office PowerPoint</Application>
  <PresentationFormat>寬螢幕</PresentationFormat>
  <Paragraphs>178</Paragraphs>
  <Slides>26</Slides>
  <Notes>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26</vt:i4>
      </vt:variant>
    </vt:vector>
  </HeadingPairs>
  <TitlesOfParts>
    <vt:vector size="39" baseType="lpstr">
      <vt:lpstr>文鼎粗隸</vt:lpstr>
      <vt:lpstr>華康儷粗圓</vt:lpstr>
      <vt:lpstr>超研澤粗鋼筆行楷</vt:lpstr>
      <vt:lpstr>微軟正黑體</vt:lpstr>
      <vt:lpstr>微軟正黑體 Light</vt:lpstr>
      <vt:lpstr>新細明體</vt:lpstr>
      <vt:lpstr>標楷體</vt:lpstr>
      <vt:lpstr>Arial</vt:lpstr>
      <vt:lpstr>Calibri</vt:lpstr>
      <vt:lpstr>Calibri Light</vt:lpstr>
      <vt:lpstr>Times New Roman</vt:lpstr>
      <vt:lpstr>Wingdings</vt:lpstr>
      <vt:lpstr>Office 佈景主題</vt:lpstr>
      <vt:lpstr>學校宣導事項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學校宣導事項</dc:title>
  <dc:creator>user3569</dc:creator>
  <cp:lastModifiedBy>5a88</cp:lastModifiedBy>
  <cp:revision>32</cp:revision>
  <dcterms:created xsi:type="dcterms:W3CDTF">2019-08-31T03:15:41Z</dcterms:created>
  <dcterms:modified xsi:type="dcterms:W3CDTF">2019-09-03T04:25:38Z</dcterms:modified>
</cp:coreProperties>
</file>