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3" r:id="rId3"/>
    <p:sldId id="260" r:id="rId4"/>
    <p:sldId id="266" r:id="rId5"/>
    <p:sldId id="265" r:id="rId6"/>
    <p:sldId id="275" r:id="rId7"/>
    <p:sldId id="276" r:id="rId8"/>
    <p:sldId id="277" r:id="rId9"/>
    <p:sldId id="267" r:id="rId10"/>
    <p:sldId id="261" r:id="rId11"/>
    <p:sldId id="270" r:id="rId12"/>
    <p:sldId id="274" r:id="rId13"/>
    <p:sldId id="264" r:id="rId14"/>
    <p:sldId id="268" r:id="rId15"/>
    <p:sldId id="271" r:id="rId16"/>
    <p:sldId id="272" r:id="rId17"/>
    <p:sldId id="258" r:id="rId18"/>
    <p:sldId id="273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0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00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1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63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00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88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68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17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31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2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8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41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FAD6C5-EBBA-4DE1-A603-6A8A45A8124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1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TToL4_6i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oe.gov.taipei/News_Content.aspx?n=CF964BE841683164&amp;sms=69B4E6B26379EE4E&amp;s=C2BF72C8D689E24E&amp;ccms_cs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08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親師座談會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感謝各位家長抽空參加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與老師一同關心孩子們的校園生活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52974" y="56865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導師：謝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伶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9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、營造和樂的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氛圍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二、培養獨立思考及自己解決生活或學習問題的能力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三、創造亦師亦友的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四、建立親師間良好的溝通管道，攜手陪伴孩子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、獎勵章制度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六、銜接國中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66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07123" y="788744"/>
            <a:ext cx="9601200" cy="79375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作業及考試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078523" y="1775924"/>
            <a:ext cx="10058400" cy="4254500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作業：課本預習、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甲乙本生字造詞、習作、國文隨堂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演練、國語作業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考試：國語作業簿、單元卷、生字句子及句型修辭聽寫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格子簿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、複習卷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作業：課本題目、習作、數學重點複習、練習卷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考試：課本練習百分百、單元卷、複習卷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7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成績計算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u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課堂參與、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上課態度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小考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期中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　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8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10054" y="648433"/>
            <a:ext cx="9601200" cy="130333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教學計劃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464835" y="1458363"/>
            <a:ext cx="9291638" cy="49248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生字：著重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理解及應用每個字、詞、語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課文：理解大綱、文章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結構、課文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重點及句型修辭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：練習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抒發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，修辭、成語使用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：一學期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課堂中亦利用關鍵字「快問快答」讓孩子集中注意並腦力激盪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每天習寫兩個成語，漸漸留下印象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記累積基礎語感，並連絡師生感情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畫畫也可以喔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!)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6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18847" y="499086"/>
            <a:ext cx="9601200" cy="130333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教學計劃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318847" y="1125415"/>
            <a:ext cx="9601200" cy="4862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運用在生活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練習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當課堂小測驗，讓孩子簡單拿滿分給予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習作：每日回家練習課堂所學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重點複習：針對應用題練習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練習簿：針對較難或孩子不熟的單元重點練習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指導孩子在敘述長的問題中尋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找關鍵字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注意陷阱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小口訣，快速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懂類題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溫故知新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不時會出六上數學複習卷當作業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與五年級相關單元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40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u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時事教學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、班務討論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一周大小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配合節慶及學校舉辦相關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如何面對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1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認識台灣醫療資源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安全網路應用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食品安全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外在壓力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心理壓力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93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1150455"/>
            <a:ext cx="9601196" cy="1135544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365130"/>
            <a:ext cx="6578405" cy="3503963"/>
          </a:xfrm>
        </p:spPr>
        <p:txBody>
          <a:bodyPr>
            <a:normAutofit/>
          </a:bodyPr>
          <a:lstStyle/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語林秘笈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高年級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晨讀從故事閱讀中學習文章結構與成語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僅供練習使用，不列入成績計算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星期一至四每日兩句成語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語林秘笈：高年級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59" y="2410550"/>
            <a:ext cx="2563139" cy="38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25880" y="396637"/>
            <a:ext cx="9601200" cy="130333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班費細項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93976" y="893293"/>
            <a:ext cx="4838700" cy="46082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影印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張，先購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補充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 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本：國作、社作、自作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本：國隨、數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3/30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中山堂音樂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欣賞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遊覽車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4670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54617" y="1212238"/>
            <a:ext cx="49062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4/20~22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畢旅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畢冊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四聯單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六上六福村餐費退費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元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上學期沒訂餐的同學</a:t>
            </a:r>
            <a:r>
              <a:rPr lang="en-US" altLang="zh-TW" sz="1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五年級班費結餘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總務媽媽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3630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導師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3247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共結餘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6877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82155" y="4694819"/>
            <a:ext cx="93449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算式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(400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2)/27+40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3+50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2+4670/27=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423/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人，收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254978"/>
            <a:ext cx="9601196" cy="203102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親師交流時間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5027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導師手機：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0916-107-641		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教室分機：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#608</a:t>
            </a: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導師信箱：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a22607@mqes.tp.edu.tw   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有寄東西麻煩聯絡簿提醒一下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親師交流群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(NEW)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33" y="3685339"/>
            <a:ext cx="2277533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今日流程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303433"/>
              </p:ext>
            </p:extLst>
          </p:nvPr>
        </p:nvGraphicFramePr>
        <p:xfrm>
          <a:off x="1967651" y="2632364"/>
          <a:ext cx="7993064" cy="3805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6532">
                  <a:extLst>
                    <a:ext uri="{9D8B030D-6E8A-4147-A177-3AD203B41FA5}">
                      <a16:colId xmlns:a16="http://schemas.microsoft.com/office/drawing/2014/main" val="1325988809"/>
                    </a:ext>
                  </a:extLst>
                </a:gridCol>
                <a:gridCol w="3996532">
                  <a:extLst>
                    <a:ext uri="{9D8B030D-6E8A-4147-A177-3AD203B41FA5}">
                      <a16:colId xmlns:a16="http://schemas.microsoft.com/office/drawing/2014/main" val="3186103744"/>
                    </a:ext>
                  </a:extLst>
                </a:gridCol>
              </a:tblGrid>
              <a:tr h="658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活動內容</a:t>
                      </a:r>
                      <a:endParaRPr lang="en-US" altLang="zh-TW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extLst>
                  <a:ext uri="{0D108BD9-81ED-4DB2-BD59-A6C34878D82A}">
                    <a16:rowId xmlns:a16="http://schemas.microsoft.com/office/drawing/2014/main" val="3606484434"/>
                  </a:ext>
                </a:extLst>
              </a:tr>
              <a:tr h="851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18:30-18:50</a:t>
                      </a:r>
                      <a:endParaRPr lang="zh-TW" altLang="en-US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學校校務</a:t>
                      </a: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報告</a:t>
                      </a:r>
                      <a:endParaRPr lang="en-US" altLang="zh-TW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https://</a:t>
                      </a:r>
                      <a:r>
                        <a:rPr lang="en-US" altLang="zh-TW" sz="1800" b="1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youtu.be</a:t>
                      </a:r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/</a:t>
                      </a:r>
                      <a:r>
                        <a:rPr lang="en-US" altLang="zh-TW" sz="1800" b="1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bTToL4_6itE</a:t>
                      </a:r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extLst>
                  <a:ext uri="{0D108BD9-81ED-4DB2-BD59-A6C34878D82A}">
                    <a16:rowId xmlns:a16="http://schemas.microsoft.com/office/drawing/2014/main" val="1681731083"/>
                  </a:ext>
                </a:extLst>
              </a:tr>
              <a:tr h="658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18:50-21:00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級任</a:t>
                      </a:r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科任老師報告</a:t>
                      </a:r>
                      <a:endParaRPr lang="en-US" altLang="zh-TW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extLst>
                  <a:ext uri="{0D108BD9-81ED-4DB2-BD59-A6C34878D82A}">
                    <a16:rowId xmlns:a16="http://schemas.microsoft.com/office/drawing/2014/main" val="605992598"/>
                  </a:ext>
                </a:extLst>
              </a:tr>
              <a:tr h="925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extLst>
                  <a:ext uri="{0D108BD9-81ED-4DB2-BD59-A6C34878D82A}">
                    <a16:rowId xmlns:a16="http://schemas.microsoft.com/office/drawing/2014/main" val="152629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3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本學期班親會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145323"/>
            <a:ext cx="9601196" cy="37305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主席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：謝依伶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家長委員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陳威劭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邵丞佑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/28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謝維珊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管理班費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紀沛岑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各大活動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吳宇澤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/31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徐愛婷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96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學校重要事項宣導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206869"/>
            <a:ext cx="9601196" cy="34817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校園內請全程配戴口罩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7:30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後，才能進入校園，下午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4:00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後，沒有參加社團或課後班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的同學請盡速離校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生病／防疫假，請記得請假避免老師找不到孩子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請協助孩子配戴防身警報器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請掛在手拉的到的地方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請善用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親子綁定系統及校園繳費系統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 descr="http://s04.calm9.com/qrcode/2020-09/2CWV32XJO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78" y="3590831"/>
            <a:ext cx="2395808" cy="26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03485" y="754063"/>
            <a:ext cx="9601200" cy="89889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25415" y="1652954"/>
            <a:ext cx="9601200" cy="44577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班級服裝 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  制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便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班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2/11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五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 </a:t>
            </a:r>
            <a:r>
              <a:rPr lang="zh-TW" altLang="zh-TW" b="1" dirty="0" smtClean="0"/>
              <a:t>開學</a:t>
            </a:r>
            <a:endParaRPr lang="en-US" altLang="zh-TW" b="1" dirty="0" smtClean="0"/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2/14~18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校內樂樂棒比賽</a:t>
            </a:r>
            <a:endParaRPr lang="zh-TW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2/18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/>
              <a:t>五</a:t>
            </a:r>
            <a:r>
              <a:rPr lang="en-US" altLang="zh-TW" b="1" dirty="0"/>
              <a:t>)</a:t>
            </a:r>
            <a:r>
              <a:rPr lang="zh-TW" altLang="en-US" b="1" dirty="0"/>
              <a:t> 線上學校日</a:t>
            </a:r>
            <a:endParaRPr lang="en-US" altLang="zh-TW" b="1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2/21~25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羽球青年盃</a:t>
            </a:r>
            <a:endParaRPr lang="zh-TW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2/28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一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 和平紀念日放假一天</a:t>
            </a:r>
            <a:endParaRPr lang="en-US" altLang="zh-TW" b="1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3/8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二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全國音樂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比賽</a:t>
            </a:r>
            <a:endParaRPr lang="zh-TW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3/5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/>
              <a:t>六</a:t>
            </a:r>
            <a:r>
              <a:rPr lang="en-US" altLang="zh-TW" b="1" dirty="0"/>
              <a:t>)</a:t>
            </a:r>
            <a:r>
              <a:rPr lang="zh-TW" altLang="en-US" b="1" dirty="0"/>
              <a:t> 線上居家</a:t>
            </a:r>
            <a:r>
              <a:rPr lang="zh-TW" altLang="en-US" b="1" dirty="0" smtClean="0"/>
              <a:t>演練，時間尚未公佈</a:t>
            </a:r>
            <a:endParaRPr lang="en-US" altLang="zh-TW" b="1" dirty="0"/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3/8~15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交通服務隊</a:t>
            </a:r>
            <a:endParaRPr lang="zh-TW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/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03485" y="754063"/>
            <a:ext cx="9601200" cy="89889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25415" y="1652954"/>
            <a:ext cx="9601200" cy="4457700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smtClean="0"/>
              <a:t>3/15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二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 小小說書人比賽</a:t>
            </a:r>
            <a:endParaRPr lang="zh-TW" altLang="zh-TW" b="1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3/15~20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羽球教育盃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/>
              <a:t>3/15~18</a:t>
            </a:r>
            <a:r>
              <a:rPr lang="zh-TW" altLang="en-US" b="1" dirty="0"/>
              <a:t> 桌球教育盃</a:t>
            </a:r>
            <a:endParaRPr lang="en-US" altLang="zh-TW" b="1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3/24~25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四五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兒童才藝競賽</a:t>
            </a:r>
            <a:endParaRPr lang="zh-TW" altLang="zh-TW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altLang="zh-TW" b="1" dirty="0" smtClean="0"/>
              <a:t>3/30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/>
              <a:t>二</a:t>
            </a:r>
            <a:r>
              <a:rPr lang="en-US" altLang="zh-TW" b="1" dirty="0"/>
              <a:t>)</a:t>
            </a:r>
            <a:r>
              <a:rPr lang="zh-TW" altLang="en-US" b="1" dirty="0"/>
              <a:t> 中山堂音樂欣賞</a:t>
            </a:r>
            <a:r>
              <a:rPr lang="en-US" altLang="zh-TW" b="1" dirty="0" smtClean="0"/>
              <a:t>----</a:t>
            </a:r>
            <a:r>
              <a:rPr lang="zh-TW" altLang="en-US" b="1" dirty="0" smtClean="0"/>
              <a:t>門票政府出</a:t>
            </a:r>
            <a:r>
              <a:rPr lang="en-US" altLang="zh-TW" sz="1100" b="1" dirty="0"/>
              <a:t>(</a:t>
            </a:r>
            <a:r>
              <a:rPr lang="zh-TW" altLang="en-US" sz="1100" b="1" dirty="0"/>
              <a:t>家長</a:t>
            </a:r>
            <a:r>
              <a:rPr lang="zh-TW" altLang="en-US" sz="1100" b="1" dirty="0" smtClean="0"/>
              <a:t>不能跟</a:t>
            </a:r>
            <a:r>
              <a:rPr lang="en-US" altLang="zh-TW" sz="1100" b="1" dirty="0" smtClean="0"/>
              <a:t>)</a:t>
            </a:r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4/4~5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一二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兒童節、清明節放假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4/14~15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/>
              <a:t>四五</a:t>
            </a:r>
            <a:r>
              <a:rPr lang="en-US" altLang="zh-TW" b="1" dirty="0"/>
              <a:t>)</a:t>
            </a:r>
            <a:r>
              <a:rPr lang="zh-TW" altLang="en-US" b="1" dirty="0"/>
              <a:t> 期中</a:t>
            </a:r>
            <a:r>
              <a:rPr lang="zh-TW" altLang="en-US" b="1" dirty="0" smtClean="0"/>
              <a:t>評量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國</a:t>
            </a:r>
            <a:r>
              <a:rPr lang="en-US" altLang="zh-TW" b="1" dirty="0" err="1" smtClean="0"/>
              <a:t>Ch1</a:t>
            </a:r>
            <a:r>
              <a:rPr lang="en-US" altLang="zh-TW" b="1" dirty="0" smtClean="0"/>
              <a:t>-6+</a:t>
            </a:r>
            <a:r>
              <a:rPr lang="zh-TW" altLang="en-US" b="1" dirty="0" smtClean="0"/>
              <a:t>語文</a:t>
            </a:r>
            <a:r>
              <a:rPr lang="zh-TW" altLang="en-US" b="1" dirty="0" smtClean="0"/>
              <a:t>天地一，</a:t>
            </a:r>
            <a:r>
              <a:rPr lang="zh-TW" altLang="en-US" b="1" dirty="0" smtClean="0"/>
              <a:t>數</a:t>
            </a:r>
            <a:r>
              <a:rPr lang="en-US" altLang="zh-TW" b="1" dirty="0" err="1" smtClean="0"/>
              <a:t>Ch1</a:t>
            </a:r>
            <a:r>
              <a:rPr lang="en-US" altLang="zh-TW" b="1" dirty="0" smtClean="0"/>
              <a:t>-3)</a:t>
            </a:r>
            <a:endParaRPr lang="zh-TW" altLang="zh-TW" b="1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4/15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五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 國中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升學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輔導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第五節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4/20~22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三四五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 畢旅</a:t>
            </a:r>
            <a:r>
              <a:rPr lang="zh-TW" altLang="en-US" b="1" dirty="0"/>
              <a:t> </a:t>
            </a:r>
            <a:r>
              <a:rPr lang="en-US" altLang="zh-TW" sz="1100" b="1" dirty="0" smtClean="0"/>
              <a:t>(</a:t>
            </a:r>
            <a:r>
              <a:rPr lang="zh-TW" altLang="en-US" sz="1100" b="1" dirty="0" smtClean="0"/>
              <a:t>家長不能跟</a:t>
            </a:r>
            <a:r>
              <a:rPr lang="en-US" altLang="zh-TW" sz="1100" b="1" dirty="0" smtClean="0"/>
              <a:t>)</a:t>
            </a:r>
            <a:endParaRPr lang="zh-TW" altLang="zh-TW" sz="1100" b="1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665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03485" y="754063"/>
            <a:ext cx="9601200" cy="89889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25415" y="1652954"/>
            <a:ext cx="9601200" cy="44577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4/29</a:t>
            </a:r>
            <a:r>
              <a:rPr lang="zh-TW" altLang="en-US" b="1" dirty="0"/>
              <a:t>（五）與作家有約（</a:t>
            </a:r>
            <a:r>
              <a:rPr lang="zh-TW" altLang="en-US" b="1" dirty="0" smtClean="0"/>
              <a:t>王文華）</a:t>
            </a:r>
            <a:endParaRPr lang="en-US" altLang="zh-TW" b="1" dirty="0" smtClean="0"/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5/7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（六）母親節活動（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5/9(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一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補假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）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5/13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五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 特殊</a:t>
            </a:r>
            <a:r>
              <a:rPr lang="zh-TW" altLang="en-US" b="1" dirty="0"/>
              <a:t>優良市長獎收件</a:t>
            </a:r>
            <a:r>
              <a:rPr lang="zh-TW" altLang="en-US" b="1" dirty="0" smtClean="0"/>
              <a:t>截止 </a:t>
            </a:r>
            <a:r>
              <a:rPr lang="en-US" altLang="zh-TW" sz="1200" b="1" dirty="0" smtClean="0"/>
              <a:t>(</a:t>
            </a:r>
            <a:r>
              <a:rPr lang="zh-TW" altLang="en-US" sz="1200" b="1" dirty="0" smtClean="0"/>
              <a:t>校內外比賽獎狀或</a:t>
            </a:r>
            <a:r>
              <a:rPr lang="zh-TW" altLang="en-US" sz="1200" b="1" dirty="0"/>
              <a:t>證明</a:t>
            </a:r>
            <a:r>
              <a:rPr lang="en-US" altLang="zh-TW" sz="1200" b="1" dirty="0" smtClean="0"/>
              <a:t>)(</a:t>
            </a:r>
            <a:r>
              <a:rPr lang="zh-TW" altLang="en-US" sz="1200" b="1" dirty="0" smtClean="0"/>
              <a:t>全六年級名額共</a:t>
            </a:r>
            <a:r>
              <a:rPr lang="en-US" altLang="zh-TW" sz="1200" b="1" dirty="0" smtClean="0"/>
              <a:t>3</a:t>
            </a:r>
            <a:r>
              <a:rPr lang="zh-TW" altLang="en-US" sz="1200" b="1" dirty="0" smtClean="0"/>
              <a:t>位</a:t>
            </a:r>
            <a:r>
              <a:rPr lang="en-US" altLang="zh-TW" sz="1200" b="1" dirty="0" smtClean="0"/>
              <a:t>)(</a:t>
            </a:r>
            <a:r>
              <a:rPr lang="zh-TW" altLang="en-US" sz="1200" b="1" dirty="0" smtClean="0"/>
              <a:t>規章尚未公佈</a:t>
            </a:r>
            <a:r>
              <a:rPr lang="en-US" altLang="zh-TW" sz="1200" b="1" dirty="0" smtClean="0"/>
              <a:t>)</a:t>
            </a:r>
            <a:endParaRPr lang="en-US" altLang="zh-TW" sz="1200" b="1" dirty="0"/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6/1~2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（三四）畢業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考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國</a:t>
            </a:r>
            <a:r>
              <a:rPr lang="en-US" altLang="zh-TW" b="1" dirty="0" err="1" smtClean="0">
                <a:solidFill>
                  <a:schemeClr val="accent1">
                    <a:lumMod val="75000"/>
                  </a:schemeClr>
                </a:solidFill>
              </a:rPr>
              <a:t>Ch7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-11+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語文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天地二三，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數</a:t>
            </a:r>
            <a:r>
              <a:rPr lang="en-US" altLang="zh-TW" b="1" dirty="0" err="1" smtClean="0">
                <a:solidFill>
                  <a:schemeClr val="accent1">
                    <a:lumMod val="75000"/>
                  </a:schemeClr>
                </a:solidFill>
              </a:rPr>
              <a:t>Ch4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-6)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/>
              <a:t>6/3</a:t>
            </a:r>
            <a:r>
              <a:rPr lang="zh-TW" altLang="en-US" b="1" dirty="0"/>
              <a:t> </a:t>
            </a:r>
            <a:r>
              <a:rPr lang="en-US" altLang="zh-TW" b="1" dirty="0"/>
              <a:t>(</a:t>
            </a:r>
            <a:r>
              <a:rPr lang="zh-TW" altLang="en-US" b="1" dirty="0"/>
              <a:t>五</a:t>
            </a:r>
            <a:r>
              <a:rPr lang="en-US" altLang="zh-TW" b="1" dirty="0"/>
              <a:t>)</a:t>
            </a:r>
            <a:r>
              <a:rPr lang="zh-TW" altLang="en-US" b="1" dirty="0"/>
              <a:t> 端午節放假</a:t>
            </a:r>
            <a:endParaRPr lang="en-US" altLang="zh-TW" b="1" dirty="0"/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6/6~7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（一二）六年級急救訓練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/>
              <a:t>6/8</a:t>
            </a:r>
            <a:r>
              <a:rPr lang="zh-TW" altLang="en-US" b="1" dirty="0"/>
              <a:t>（三）籃球比賽</a:t>
            </a:r>
            <a:endParaRPr lang="en-US" altLang="zh-TW" b="1" dirty="0"/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6/10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（五）游泳比賽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03485" y="754063"/>
            <a:ext cx="9601200" cy="89889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25415" y="1652954"/>
            <a:ext cx="9601200" cy="44577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6/20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（一）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畢業典禮 </a:t>
            </a:r>
            <a:r>
              <a:rPr lang="en-US" altLang="zh-TW" sz="1200" b="1" dirty="0">
                <a:solidFill>
                  <a:srgbClr val="FF0000"/>
                </a:solidFill>
              </a:rPr>
              <a:t>(</a:t>
            </a:r>
            <a:r>
              <a:rPr lang="zh-TW" altLang="en-US" sz="1200" b="1" dirty="0">
                <a:solidFill>
                  <a:srgbClr val="FF0000"/>
                </a:solidFill>
              </a:rPr>
              <a:t>家長請盡量撥空參加</a:t>
            </a:r>
            <a:r>
              <a:rPr lang="en-US" altLang="zh-TW" sz="1200" b="1" dirty="0">
                <a:solidFill>
                  <a:srgbClr val="FF0000"/>
                </a:solidFill>
              </a:rPr>
              <a:t>)</a:t>
            </a:r>
            <a:r>
              <a:rPr lang="zh-TW" altLang="en-US" sz="1200" b="1" dirty="0">
                <a:solidFill>
                  <a:srgbClr val="FF0000"/>
                </a:solidFill>
              </a:rPr>
              <a:t> </a:t>
            </a:r>
            <a:endParaRPr lang="en-US" altLang="zh-TW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800" b="1" dirty="0" smtClean="0"/>
              <a:t>     </a:t>
            </a:r>
            <a:r>
              <a:rPr lang="en-US" altLang="zh-TW" sz="1800" b="1" dirty="0" smtClean="0"/>
              <a:t>A:</a:t>
            </a:r>
            <a:r>
              <a:rPr lang="zh-TW" altLang="en-US" sz="1800" b="1" dirty="0" smtClean="0"/>
              <a:t>傳統畢典</a:t>
            </a:r>
            <a:r>
              <a:rPr lang="zh-TW" altLang="en-US" sz="1800" b="1" dirty="0" smtClean="0"/>
              <a:t>，</a:t>
            </a:r>
            <a:r>
              <a:rPr lang="zh-TW" altLang="en-US" sz="1800" b="1" dirty="0" smtClean="0"/>
              <a:t>全六年</a:t>
            </a:r>
            <a:r>
              <a:rPr lang="zh-TW" altLang="en-US" sz="1800" b="1" dirty="0"/>
              <a:t>級</a:t>
            </a:r>
            <a:r>
              <a:rPr lang="zh-TW" altLang="en-US" sz="1800" b="1" dirty="0" smtClean="0"/>
              <a:t>在</a:t>
            </a:r>
            <a:r>
              <a:rPr lang="zh-TW" altLang="en-US" sz="1800" b="1" dirty="0" smtClean="0"/>
              <a:t>活動</a:t>
            </a:r>
            <a:r>
              <a:rPr lang="zh-TW" altLang="en-US" sz="1800" b="1" dirty="0" smtClean="0"/>
              <a:t>中心</a:t>
            </a:r>
            <a:endParaRPr lang="en-US" altLang="zh-TW" sz="1800" b="1" dirty="0" smtClean="0"/>
          </a:p>
          <a:p>
            <a:pPr marL="0" indent="0">
              <a:buNone/>
            </a:pPr>
            <a:r>
              <a:rPr lang="zh-TW" altLang="en-US" sz="1800" b="1" dirty="0" smtClean="0"/>
              <a:t>     </a:t>
            </a:r>
            <a:r>
              <a:rPr lang="en-US" altLang="zh-TW" sz="1800" b="1" dirty="0" smtClean="0"/>
              <a:t>B:</a:t>
            </a:r>
            <a:r>
              <a:rPr lang="zh-TW" altLang="en-US" sz="1800" b="1" dirty="0" smtClean="0"/>
              <a:t>分組畢典，一次一個班，活動中心畢</a:t>
            </a:r>
            <a:r>
              <a:rPr lang="zh-TW" altLang="en-US" sz="1800" b="1" dirty="0" smtClean="0"/>
              <a:t>典</a:t>
            </a:r>
            <a:endParaRPr lang="en-US" altLang="zh-TW" sz="1800" b="1" dirty="0" smtClean="0"/>
          </a:p>
          <a:p>
            <a:pPr marL="0" indent="0">
              <a:buNone/>
            </a:pPr>
            <a:r>
              <a:rPr lang="zh-TW" altLang="en-US" sz="1800" b="1" dirty="0" smtClean="0"/>
              <a:t>     </a:t>
            </a:r>
            <a:r>
              <a:rPr lang="en-US" altLang="zh-TW" sz="1800" b="1" dirty="0" smtClean="0"/>
              <a:t>C:</a:t>
            </a:r>
            <a:r>
              <a:rPr lang="zh-TW" altLang="en-US" sz="1800" b="1" dirty="0" smtClean="0"/>
              <a:t>線上畢典</a:t>
            </a:r>
            <a:endParaRPr lang="en-US" altLang="zh-TW" sz="1800" b="1" dirty="0" smtClean="0"/>
          </a:p>
          <a:p>
            <a:pPr marL="0" indent="0">
              <a:buNone/>
            </a:pPr>
            <a:endParaRPr lang="en-US" altLang="zh-TW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6/30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（四）休業式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一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五年級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zh-TW" altLang="zh-TW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各科教學重點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827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1372</TotalTime>
  <Words>982</Words>
  <Application>Microsoft Office PowerPoint</Application>
  <PresentationFormat>寬螢幕</PresentationFormat>
  <Paragraphs>146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微軟正黑體</vt:lpstr>
      <vt:lpstr>新細明體</vt:lpstr>
      <vt:lpstr>Arial</vt:lpstr>
      <vt:lpstr>Garamond</vt:lpstr>
      <vt:lpstr>Wingdings</vt:lpstr>
      <vt:lpstr>有機</vt:lpstr>
      <vt:lpstr>608親師座談會</vt:lpstr>
      <vt:lpstr>今日流程</vt:lpstr>
      <vt:lpstr>本學期班親會</vt:lpstr>
      <vt:lpstr>學校重要事項宣導</vt:lpstr>
      <vt:lpstr>本學期重要行事曆</vt:lpstr>
      <vt:lpstr>本學期重要行事曆</vt:lpstr>
      <vt:lpstr>本學期重要行事曆</vt:lpstr>
      <vt:lpstr>本學期重要行事曆</vt:lpstr>
      <vt:lpstr>各科教學重點報告</vt:lpstr>
      <vt:lpstr>班級經營</vt:lpstr>
      <vt:lpstr>作業及考試</vt:lpstr>
      <vt:lpstr>成績計算</vt:lpstr>
      <vt:lpstr>教學計劃-國語</vt:lpstr>
      <vt:lpstr>教學計劃-數學</vt:lpstr>
      <vt:lpstr>教學重點-綜合</vt:lpstr>
      <vt:lpstr>教學重點-健康</vt:lpstr>
      <vt:lpstr>補充教材</vt:lpstr>
      <vt:lpstr>班費細項</vt:lpstr>
      <vt:lpstr>親師交流時間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502親師座談會</dc:title>
  <dc:creator>謝佳伶</dc:creator>
  <cp:lastModifiedBy>謝依伶</cp:lastModifiedBy>
  <cp:revision>114</cp:revision>
  <dcterms:created xsi:type="dcterms:W3CDTF">2020-09-04T08:24:13Z</dcterms:created>
  <dcterms:modified xsi:type="dcterms:W3CDTF">2022-02-18T11:13:22Z</dcterms:modified>
</cp:coreProperties>
</file>