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63" r:id="rId18"/>
    <p:sldId id="285" r:id="rId19"/>
  </p:sldIdLst>
  <p:sldSz cx="12192000" cy="6858000"/>
  <p:notesSz cx="9945688" cy="6858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399299F-14AA-4882-91B9-FE565EFD268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54AAB6C-DEB9-433A-ABF8-03CD79FD8041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r" rtl="0"/>
            <a:fld id="{2860F63E-040D-4615-81FE-397B99A1E773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 rtl="0"/>
            <a:fld id="{20787A77-D14D-45DD-976F-664247067599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r" rtl="0"/>
            <a:fld id="{8D2A18D7-1A3D-4178-9876-A8AADD5B20A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60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r" rtl="0"/>
            <a:fld id="{ABA3466F-D6C5-41C3-AA31-08A5FA85B693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2019/9/25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C1697-B876-4C90-8444-4BEB5556E34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1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32EA3-10D9-4F5E-9E08-EF901C92FA7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56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3FECC-A573-404C-882A-4AF34D522DA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5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58829-75BF-4314-9618-4152B3CCA4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2663-3748-4B3B-8FFE-1EB0D7B55C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7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E6F3C-3F16-49C0-A016-30D159EF2FD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92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49AAD-327A-4A68-8591-64A8F735D5F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8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5F0D-495D-4D5D-A87F-9A75F5EF210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5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015CE-2419-4135-A17B-E84F1793705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A9ED0-A2CE-4CA5-B9AA-3FFD2AC2D4B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65A8-A61B-4DAE-BA80-8B7641C1D04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8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mtClean="0"/>
              <a:t>2019/9/20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mtClean="0">
                <a:solidFill>
                  <a:srgbClr val="000000"/>
                </a:solidFill>
              </a:rPr>
              <a:t>2019/9/20</a:t>
            </a: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96F7E9-0108-42B2-B871-2035F772AC39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amily.ntpc.edu.t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05352" y="935854"/>
            <a:ext cx="8786648" cy="1828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108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學年度上學期家長日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54565" y="3956538"/>
            <a:ext cx="4580769" cy="914400"/>
          </a:xfrm>
        </p:spPr>
        <p:txBody>
          <a:bodyPr rtlCol="0">
            <a:noAutofit/>
          </a:bodyPr>
          <a:lstStyle/>
          <a:p>
            <a:pPr algn="r" rtl="0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109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班導師：王曉芬老師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11948" y="942434"/>
            <a:ext cx="10058400" cy="54406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2" pitchFamily="18" charset="2"/>
              <a:buChar char="ß"/>
            </a:pPr>
            <a:r>
              <a:rPr lang="zh-TW" altLang="en-US" dirty="0"/>
              <a:t>若孩子需要吃點心的話，請準備麵包、蘇打餅乾或堅果，不帶巧克力、糖果。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 smtClean="0"/>
              <a:t>若</a:t>
            </a:r>
            <a:r>
              <a:rPr lang="zh-TW" altLang="en-US" dirty="0"/>
              <a:t>孩子想要慶生，請以可攜帶回家的單包裝慶生小物，方便在校處理，謝謝。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在校協助用藥僅限醫師處方，並請註明用藥時間</a:t>
            </a:r>
            <a:r>
              <a:rPr lang="zh-TW" altLang="en-US" dirty="0" smtClean="0"/>
              <a:t>及份量</a:t>
            </a:r>
            <a:r>
              <a:rPr lang="zh-TW" altLang="en-US" dirty="0"/>
              <a:t>，謝謝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不帶手機上學，需要聯繫家長時，會使用學校電話。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雨天請帶雨衣，不帶雨傘。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 smtClean="0"/>
              <a:t>有</a:t>
            </a:r>
            <a:r>
              <a:rPr lang="zh-TW" altLang="en-US" dirty="0"/>
              <a:t>疑問也麻煩您直接與導師詢問或求證，避免不必要的誤會。欲聯繫，可撥打教室電話或聯絡簿留言、</a:t>
            </a:r>
            <a:r>
              <a:rPr lang="en-US" altLang="zh-TW" dirty="0"/>
              <a:t>Line</a:t>
            </a:r>
            <a:r>
              <a:rPr lang="zh-TW" altLang="en-US" dirty="0"/>
              <a:t>留言</a:t>
            </a:r>
            <a:r>
              <a:rPr lang="en-US" altLang="zh-TW" dirty="0"/>
              <a:t>(</a:t>
            </a:r>
            <a:r>
              <a:rPr lang="zh-TW" altLang="en-US" dirty="0"/>
              <a:t>但老師無法立即回覆，若緊急，請盡量聯絡留言或打教室電話</a:t>
            </a:r>
            <a:r>
              <a:rPr lang="en-US" altLang="zh-TW" dirty="0"/>
              <a:t>)</a:t>
            </a:r>
            <a:r>
              <a:rPr lang="zh-TW" altLang="en-US" dirty="0"/>
              <a:t>，打電話請盡量利用下課時間，謝謝。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endParaRPr lang="en-US" altLang="zh-TW" dirty="0" smtClean="0"/>
          </a:p>
          <a:p>
            <a:pPr>
              <a:buFont typeface="Wingdings 2" pitchFamily="18" charset="2"/>
              <a:buChar char="ß"/>
            </a:pPr>
            <a:endParaRPr lang="en-US" altLang="zh-TW" dirty="0"/>
          </a:p>
          <a:p>
            <a:pPr>
              <a:buFont typeface="Wingdings 2" pitchFamily="18" charset="2"/>
              <a:buChar char="ß"/>
            </a:pP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40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 typeface="Wingdings 2" pitchFamily="18" charset="2"/>
              <a:buChar char="ß"/>
            </a:pPr>
            <a:r>
              <a:rPr lang="zh-TW" altLang="en-US" dirty="0"/>
              <a:t>一年級需上完首冊</a:t>
            </a:r>
            <a:r>
              <a:rPr lang="en-US" altLang="zh-TW" dirty="0"/>
              <a:t>(10</a:t>
            </a:r>
            <a:r>
              <a:rPr lang="zh-TW" altLang="en-US" dirty="0"/>
              <a:t>課</a:t>
            </a:r>
            <a:r>
              <a:rPr lang="en-US" altLang="zh-TW" dirty="0"/>
              <a:t>)</a:t>
            </a:r>
            <a:r>
              <a:rPr lang="zh-TW" altLang="en-US" dirty="0"/>
              <a:t>及第一冊</a:t>
            </a:r>
            <a:r>
              <a:rPr lang="en-US" altLang="zh-TW" dirty="0"/>
              <a:t>(7</a:t>
            </a:r>
            <a:r>
              <a:rPr lang="zh-TW" altLang="en-US" dirty="0"/>
              <a:t>課及統整活動</a:t>
            </a:r>
            <a:r>
              <a:rPr lang="en-US" altLang="zh-TW" dirty="0"/>
              <a:t>)</a:t>
            </a:r>
            <a:r>
              <a:rPr lang="zh-TW" altLang="en-US" dirty="0"/>
              <a:t>課本，國語上課進度非常緊湊。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注音拼讀練習及指</a:t>
            </a:r>
            <a:r>
              <a:rPr lang="zh-TW" altLang="en-US" dirty="0" smtClean="0"/>
              <a:t>讀。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課本後面附件，請協助孩子撕下整理好，在家隨進度複習使用。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作業簿</a:t>
            </a:r>
            <a:r>
              <a:rPr lang="en-US" altLang="zh-TW" dirty="0"/>
              <a:t>:</a:t>
            </a:r>
            <a:r>
              <a:rPr lang="zh-TW" altLang="en-US" dirty="0"/>
              <a:t>格</a:t>
            </a:r>
            <a:r>
              <a:rPr lang="en-US" altLang="zh-TW" dirty="0"/>
              <a:t>1(</a:t>
            </a:r>
            <a:r>
              <a:rPr lang="zh-TW" altLang="en-US" dirty="0"/>
              <a:t>生字</a:t>
            </a:r>
            <a:r>
              <a:rPr lang="en-US" altLang="zh-TW" dirty="0"/>
              <a:t>)</a:t>
            </a:r>
            <a:r>
              <a:rPr lang="zh-TW" altLang="en-US" dirty="0"/>
              <a:t>、格</a:t>
            </a:r>
            <a:r>
              <a:rPr lang="en-US" altLang="zh-TW" dirty="0"/>
              <a:t>2(</a:t>
            </a:r>
            <a:r>
              <a:rPr lang="zh-TW" altLang="en-US" dirty="0"/>
              <a:t>圈詞、語詞練習</a:t>
            </a:r>
            <a:r>
              <a:rPr lang="en-US" altLang="zh-TW" dirty="0"/>
              <a:t>)</a:t>
            </a:r>
            <a:r>
              <a:rPr lang="zh-TW" altLang="en-US" dirty="0"/>
              <a:t>、格</a:t>
            </a:r>
            <a:r>
              <a:rPr lang="en-US" altLang="zh-TW" dirty="0"/>
              <a:t>3(</a:t>
            </a:r>
            <a:r>
              <a:rPr lang="zh-TW" altLang="en-US" dirty="0"/>
              <a:t>聽寫</a:t>
            </a:r>
            <a:r>
              <a:rPr lang="en-US" altLang="zh-TW" dirty="0"/>
              <a:t>)</a:t>
            </a:r>
            <a:r>
              <a:rPr lang="zh-TW" altLang="en-US" dirty="0"/>
              <a:t>、國習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每月背一首詩，詩在聯絡簿封底。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一上國習將用來考試，回家複習請勿寫在習作上。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000" dirty="0">
                <a:latin typeface="華康海報體W9" pitchFamily="81" charset="-120"/>
                <a:ea typeface="華康海報體W9" pitchFamily="81" charset="-120"/>
              </a:rPr>
              <a:t>國語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1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 typeface="Wingdings 2" pitchFamily="18" charset="2"/>
              <a:buChar char="ß"/>
            </a:pPr>
            <a:r>
              <a:rPr lang="zh-TW" altLang="en-US" dirty="0"/>
              <a:t>一上數學內容簡單，學生易輕敵，但此階段養成上課習慣很重要，且除了上課內容，同時也有指導題型，孩子仍需聽課，避免日後趕不上。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en-US" altLang="zh-TW" dirty="0"/>
              <a:t>10/8(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數網開始，原始</a:t>
            </a:r>
            <a:r>
              <a:rPr lang="zh-TW" altLang="en-US" dirty="0" smtClean="0"/>
              <a:t>帳號密碼皆為</a:t>
            </a:r>
            <a:r>
              <a:rPr lang="zh-TW" altLang="en-US" dirty="0"/>
              <a:t>學號，如：</a:t>
            </a:r>
            <a:r>
              <a:rPr lang="en-US" altLang="zh-TW" dirty="0" smtClean="0"/>
              <a:t>10901</a:t>
            </a:r>
            <a:r>
              <a:rPr lang="zh-TW" altLang="en-US" dirty="0"/>
              <a:t>。請務必登入變更密碼，因有心人士可利用原始帳密登入</a:t>
            </a:r>
            <a:r>
              <a:rPr lang="zh-TW" altLang="en-US" dirty="0" smtClean="0"/>
              <a:t>，隨意亂做影響成績。數網的練習可增進孩子數學能力，請配合進度。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000" dirty="0">
                <a:latin typeface="華康海報體W9" pitchFamily="81" charset="-120"/>
                <a:ea typeface="華康海報體W9" pitchFamily="81" charset="-120"/>
              </a:rPr>
              <a:t>數學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79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 typeface="Wingdings 2" pitchFamily="18" charset="2"/>
              <a:buChar char="ß"/>
            </a:pPr>
            <a:r>
              <a:rPr lang="zh-TW" altLang="en-US" dirty="0"/>
              <a:t>一年</a:t>
            </a:r>
            <a:r>
              <a:rPr lang="en-US" altLang="zh-TW" dirty="0"/>
              <a:t>2</a:t>
            </a:r>
            <a:r>
              <a:rPr lang="zh-TW" altLang="en-US" dirty="0"/>
              <a:t>次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上學期暫定</a:t>
            </a:r>
            <a:r>
              <a:rPr lang="en-US" altLang="zh-TW" dirty="0"/>
              <a:t>109/1/14(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還需招標，確定日期及繳費金額，屆時請家長簽家長同意書及繳費。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校外教學有意陪同前往之家長，需協助照顧其他學生，若因超過遊覽車人數上限，將抽籤決定。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000" dirty="0">
                <a:latin typeface="華康海報體W9" pitchFamily="81" charset="-120"/>
                <a:ea typeface="華康海報體W9" pitchFamily="81" charset="-120"/>
              </a:rPr>
              <a:t>校外教學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4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000" dirty="0">
                <a:latin typeface="華康海報體W9" pitchFamily="81" charset="-120"/>
                <a:ea typeface="華康海報體W9" pitchFamily="81" charset="-120"/>
              </a:rPr>
              <a:t>成績評量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國語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習作、聽寫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格</a:t>
            </a:r>
            <a:r>
              <a:rPr lang="en-US" altLang="zh-TW" sz="2800" dirty="0" smtClean="0"/>
              <a:t>3)</a:t>
            </a:r>
            <a:r>
              <a:rPr lang="zh-TW" altLang="en-US" sz="2800" dirty="0" smtClean="0"/>
              <a:t>、小考、上課態度</a:t>
            </a:r>
            <a:r>
              <a:rPr lang="en-US" altLang="zh-TW" sz="2800" dirty="0" smtClean="0"/>
              <a:t>50%</a:t>
            </a:r>
          </a:p>
          <a:p>
            <a:r>
              <a:rPr lang="zh-TW" altLang="en-US" sz="2800" dirty="0" smtClean="0"/>
              <a:t>定期評量</a:t>
            </a:r>
            <a:r>
              <a:rPr lang="en-US" altLang="zh-TW" sz="2800" dirty="0" smtClean="0"/>
              <a:t>50%</a:t>
            </a:r>
          </a:p>
          <a:p>
            <a:r>
              <a:rPr lang="zh-TW" altLang="en-US" sz="2800" dirty="0"/>
              <a:t>練習卷不列入成績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200" dirty="0"/>
              <a:t>數學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習作</a:t>
            </a:r>
            <a:r>
              <a:rPr lang="zh-TW" altLang="en-US" sz="2800" dirty="0" smtClean="0"/>
              <a:t>、小考</a:t>
            </a:r>
            <a:r>
              <a:rPr lang="zh-TW" altLang="en-US" sz="2800" dirty="0"/>
              <a:t>、上課態度</a:t>
            </a:r>
            <a:r>
              <a:rPr lang="en-US" altLang="zh-TW" sz="2800" dirty="0"/>
              <a:t>50%</a:t>
            </a:r>
          </a:p>
          <a:p>
            <a:r>
              <a:rPr lang="zh-TW" altLang="en-US" sz="2800" dirty="0" smtClean="0"/>
              <a:t>定期</a:t>
            </a:r>
            <a:r>
              <a:rPr lang="zh-TW" altLang="en-US" sz="2800" dirty="0"/>
              <a:t>評量</a:t>
            </a:r>
            <a:r>
              <a:rPr lang="en-US" altLang="zh-TW" sz="2800" dirty="0"/>
              <a:t>50</a:t>
            </a:r>
            <a:r>
              <a:rPr lang="en-US" altLang="zh-TW" sz="2800" dirty="0" smtClean="0"/>
              <a:t>%</a:t>
            </a:r>
          </a:p>
          <a:p>
            <a:r>
              <a:rPr lang="zh-TW" altLang="en-US" sz="2800" dirty="0"/>
              <a:t>練習卷不列入成績</a:t>
            </a:r>
          </a:p>
          <a:p>
            <a:endParaRPr lang="zh-TW" altLang="en-US" sz="2800" dirty="0"/>
          </a:p>
          <a:p>
            <a:endParaRPr lang="zh-TW" altLang="en-US" sz="2800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72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000" dirty="0">
                <a:latin typeface="華康海報體W9" pitchFamily="81" charset="-120"/>
                <a:ea typeface="華康海報體W9" pitchFamily="81" charset="-120"/>
              </a:rPr>
              <a:t>成績評量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本土語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1069848" y="2815389"/>
            <a:ext cx="4956048" cy="3166311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選修客語、原民語由授課教師打成績及評語。</a:t>
            </a:r>
            <a:endParaRPr lang="en-US" altLang="zh-TW" sz="2800" dirty="0" smtClean="0"/>
          </a:p>
          <a:p>
            <a:r>
              <a:rPr lang="zh-TW" altLang="en-US" sz="2800" dirty="0" smtClean="0"/>
              <a:t>每課唸讀、上課隨堂考</a:t>
            </a:r>
            <a:r>
              <a:rPr lang="en-US" altLang="zh-TW" sz="2800" dirty="0" smtClean="0"/>
              <a:t>90%</a:t>
            </a:r>
          </a:p>
          <a:p>
            <a:r>
              <a:rPr lang="zh-TW" altLang="en-US" sz="2800" dirty="0" smtClean="0"/>
              <a:t>上課態度</a:t>
            </a:r>
            <a:r>
              <a:rPr lang="en-US" altLang="zh-TW" sz="2800" dirty="0" smtClean="0"/>
              <a:t>10%</a:t>
            </a:r>
          </a:p>
          <a:p>
            <a:endParaRPr lang="zh-TW" altLang="en-US" sz="28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200" dirty="0"/>
              <a:t>生活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6172200" y="2887578"/>
            <a:ext cx="4956048" cy="30941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2800" dirty="0"/>
              <a:t>習作、操作、上課操作</a:t>
            </a:r>
            <a:r>
              <a:rPr lang="en-US" altLang="zh-TW" sz="2800" dirty="0"/>
              <a:t>50%</a:t>
            </a:r>
          </a:p>
          <a:p>
            <a:r>
              <a:rPr lang="zh-TW" altLang="en-US" sz="2800" dirty="0"/>
              <a:t>美勞</a:t>
            </a:r>
            <a:r>
              <a:rPr lang="en-US" altLang="zh-TW" sz="2800" dirty="0"/>
              <a:t>(</a:t>
            </a:r>
            <a:r>
              <a:rPr lang="zh-TW" altLang="en-US" sz="2800" dirty="0"/>
              <a:t>由科任老師評分</a:t>
            </a:r>
            <a:r>
              <a:rPr lang="en-US" altLang="zh-TW" sz="2800" dirty="0"/>
              <a:t>)50%</a:t>
            </a:r>
            <a:endParaRPr lang="zh-TW" altLang="en-US" sz="2800" dirty="0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40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07894" y="1214423"/>
            <a:ext cx="81092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4000" dirty="0"/>
          </a:p>
          <a:p>
            <a:pPr marL="1082675" indent="-1082675"/>
            <a:r>
              <a:rPr lang="zh-TW" altLang="en-US" sz="4000" dirty="0">
                <a:ea typeface="標楷體" pitchFamily="65" charset="-120"/>
              </a:rPr>
              <a:t>洪</a:t>
            </a:r>
            <a:r>
              <a:rPr lang="zh-TW" altLang="en-US" sz="4000" dirty="0" smtClean="0">
                <a:ea typeface="標楷體" pitchFamily="65" charset="-120"/>
              </a:rPr>
              <a:t>蘭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/>
              <a:t>國立中央大學認知神經科學研究所</a:t>
            </a:r>
            <a:r>
              <a:rPr lang="zh-TW" altLang="en-US" sz="2400" dirty="0" smtClean="0"/>
              <a:t>教授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4000" dirty="0" smtClean="0">
                <a:ea typeface="標楷體" pitchFamily="65" charset="-120"/>
              </a:rPr>
              <a:t>：</a:t>
            </a:r>
            <a:r>
              <a:rPr lang="en-US" altLang="zh-TW" sz="4000" dirty="0" smtClean="0">
                <a:ea typeface="標楷體" pitchFamily="65" charset="-120"/>
              </a:rPr>
              <a:t/>
            </a:r>
            <a:br>
              <a:rPr lang="en-US" altLang="zh-TW" sz="4000" dirty="0" smtClean="0"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0000CC"/>
                </a:solidFill>
                <a:ea typeface="標楷體" pitchFamily="65" charset="-120"/>
              </a:rPr>
              <a:t>習慣</a:t>
            </a:r>
            <a:r>
              <a:rPr lang="zh-TW" altLang="en-US" sz="4000" dirty="0">
                <a:solidFill>
                  <a:srgbClr val="0000CC"/>
                </a:solidFill>
                <a:ea typeface="標楷體" pitchFamily="65" charset="-120"/>
              </a:rPr>
              <a:t>決定機會　品格決定命運</a:t>
            </a:r>
            <a:endParaRPr lang="en-US" altLang="zh-TW" sz="4000" dirty="0">
              <a:solidFill>
                <a:srgbClr val="0000CC"/>
              </a:solidFill>
              <a:ea typeface="標楷體" pitchFamily="65" charset="-120"/>
            </a:endParaRPr>
          </a:p>
          <a:p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家長的用心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是孩子</a:t>
            </a: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的成長養分</a:t>
            </a:r>
            <a:endParaRPr lang="en-US" altLang="zh-TW" sz="4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968500" y="1412875"/>
            <a:ext cx="7586133" cy="3168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全真勘亭流"/>
                <a:ea typeface="標楷體" pitchFamily="65" charset="-120"/>
              </a:rPr>
              <a:t>晚  安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2019/9/20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EA3-10D9-4F5E-9E08-EF901C92FA7B}" type="slidenum">
              <a:rPr lang="en-US" altLang="zh-TW" smtClean="0">
                <a:solidFill>
                  <a:srgbClr val="000000"/>
                </a:solidFill>
              </a:rPr>
              <a:pPr/>
              <a:t>17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24126" y="217715"/>
            <a:ext cx="10058402" cy="1262742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5400" dirty="0" smtClean="0">
                <a:latin typeface="華康海報體W9" pitchFamily="81" charset="-120"/>
                <a:ea typeface="華康海報體W9" pitchFamily="81" charset="-120"/>
                <a:sym typeface="Salesforce Sans"/>
              </a:rPr>
              <a:t>報告事項</a:t>
            </a:r>
            <a:endParaRPr lang="zh-TW" altLang="en-US" sz="5400" dirty="0">
              <a:latin typeface="華康海報體W9" pitchFamily="81" charset="-120"/>
              <a:ea typeface="華康海報體W9" pitchFamily="81" charset="-120"/>
              <a:sym typeface="Salesforce Sans"/>
            </a:endParaRPr>
          </a:p>
        </p:txBody>
      </p:sp>
      <p:sp>
        <p:nvSpPr>
          <p:cNvPr id="4" name="內容版面配置區 4"/>
          <p:cNvSpPr txBox="1">
            <a:spLocks/>
          </p:cNvSpPr>
          <p:nvPr/>
        </p:nvSpPr>
        <p:spPr>
          <a:xfrm>
            <a:off x="1830540" y="1612392"/>
            <a:ext cx="8445574" cy="446183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Char char=""/>
            </a:pPr>
            <a:r>
              <a:rPr lang="zh-TW" altLang="en-US" sz="3600" dirty="0" smtClean="0"/>
              <a:t> 校務宣導</a:t>
            </a:r>
            <a:endParaRPr lang="en-US" altLang="zh-TW" sz="3600" dirty="0" smtClean="0"/>
          </a:p>
          <a:p>
            <a:pPr>
              <a:buFont typeface="Wingdings 2" pitchFamily="18" charset="2"/>
              <a:buChar char=""/>
            </a:pPr>
            <a:r>
              <a:rPr lang="zh-TW" altLang="en-US" sz="3600" dirty="0" smtClean="0"/>
              <a:t> 本學期重要行事</a:t>
            </a:r>
            <a:endParaRPr lang="en-US" altLang="zh-TW" sz="3600" dirty="0" smtClean="0"/>
          </a:p>
          <a:p>
            <a:pPr>
              <a:buFont typeface="Wingdings 2" pitchFamily="18" charset="2"/>
              <a:buChar char=""/>
            </a:pPr>
            <a:r>
              <a:rPr lang="zh-TW" altLang="en-US" sz="3600" dirty="0" smtClean="0"/>
              <a:t> 一年級作息</a:t>
            </a:r>
            <a:endParaRPr lang="en-US" altLang="zh-TW" sz="3600" dirty="0" smtClean="0"/>
          </a:p>
          <a:p>
            <a:pPr>
              <a:buFont typeface="Wingdings 2" pitchFamily="18" charset="2"/>
              <a:buChar char=""/>
            </a:pPr>
            <a:r>
              <a:rPr lang="zh-TW" altLang="en-US" sz="3600" dirty="0" smtClean="0"/>
              <a:t> 家長配合事項</a:t>
            </a:r>
            <a:endParaRPr lang="en-US" altLang="zh-TW" sz="3600" dirty="0" smtClean="0"/>
          </a:p>
          <a:p>
            <a:pPr>
              <a:buFont typeface="Wingdings 2" pitchFamily="18" charset="2"/>
              <a:buChar char=""/>
            </a:pPr>
            <a:r>
              <a:rPr lang="zh-TW" altLang="en-US" sz="3600" dirty="0" smtClean="0"/>
              <a:t> 各科教學活動</a:t>
            </a:r>
            <a:endParaRPr lang="en-US" altLang="zh-TW" sz="3600" dirty="0" smtClean="0"/>
          </a:p>
          <a:p>
            <a:pPr>
              <a:buFont typeface="Wingdings 2" pitchFamily="18" charset="2"/>
              <a:buChar char=""/>
            </a:pPr>
            <a:r>
              <a:rPr lang="zh-TW" altLang="en-US" sz="3600" dirty="0" smtClean="0"/>
              <a:t> 成績評量方式</a:t>
            </a:r>
            <a:endParaRPr lang="en-US" altLang="zh-TW" sz="3600" dirty="0" smtClean="0"/>
          </a:p>
          <a:p>
            <a:endParaRPr lang="en-US" altLang="zh-TW" sz="3600" dirty="0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" y="1042035"/>
            <a:ext cx="11300460" cy="5381625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zh-TW" sz="4600" dirty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4600" b="1" dirty="0">
                <a:latin typeface="標楷體" pitchFamily="65" charset="-120"/>
                <a:ea typeface="標楷體" pitchFamily="65" charset="-120"/>
              </a:rPr>
              <a:t>全校召募志工</a:t>
            </a:r>
          </a:p>
          <a:p>
            <a:pPr marL="803275" indent="-346075">
              <a:buFontTx/>
              <a:buNone/>
            </a:pP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教務處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圖書館</a:t>
            </a:r>
          </a:p>
          <a:p>
            <a:pPr marL="803275" indent="-346075">
              <a:buFontTx/>
              <a:buNone/>
            </a:pP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＊學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務處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導護、環保</a:t>
            </a:r>
          </a:p>
          <a:p>
            <a:pPr marL="803275" indent="-346075">
              <a:buFontTx/>
              <a:buNone/>
            </a:pP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輔導室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晨間補救</a:t>
            </a:r>
            <a:endParaRPr lang="zh-TW" altLang="en-US" sz="3900" b="1" dirty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5400" b="1" dirty="0" smtClean="0">
                <a:ea typeface="標楷體" pitchFamily="65" charset="-120"/>
              </a:rPr>
              <a:t>教務處</a:t>
            </a:r>
            <a:endParaRPr lang="zh-TW" altLang="en-US" sz="5400" b="1" dirty="0">
              <a:ea typeface="標楷體" pitchFamily="65" charset="-120"/>
            </a:endParaRPr>
          </a:p>
          <a:p>
            <a:pPr marL="803275" indent="-346075">
              <a:buNone/>
            </a:pP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4600" dirty="0" smtClean="0">
                <a:latin typeface="標楷體" pitchFamily="65" charset="-120"/>
                <a:ea typeface="標楷體" pitchFamily="65" charset="-120"/>
              </a:rPr>
              <a:t>學費</a:t>
            </a:r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符合減免者</a:t>
            </a:r>
            <a:r>
              <a:rPr lang="en-US" altLang="zh-TW" sz="4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四對象</a:t>
            </a:r>
            <a:r>
              <a:rPr lang="en-US" altLang="zh-TW" sz="4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，由社會局直接進入系統</a:t>
            </a:r>
          </a:p>
          <a:p>
            <a:pPr marL="803275" indent="-346075">
              <a:buNone/>
            </a:pPr>
            <a:r>
              <a:rPr lang="zh-TW" altLang="en-US" sz="4600" dirty="0" smtClean="0">
                <a:latin typeface="標楷體" pitchFamily="65" charset="-120"/>
                <a:ea typeface="標楷體" pitchFamily="65" charset="-120"/>
              </a:rPr>
              <a:t>★ </a:t>
            </a:r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閱讀護照</a:t>
            </a:r>
          </a:p>
          <a:p>
            <a:pPr marL="803275" indent="-346075">
              <a:buNone/>
            </a:pPr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★ 文林詩情背誦</a:t>
            </a:r>
          </a:p>
          <a:p>
            <a:endParaRPr lang="en-US" altLang="zh-TW" dirty="0"/>
          </a:p>
        </p:txBody>
      </p:sp>
      <p:sp>
        <p:nvSpPr>
          <p:cNvPr id="4" name="標題 12"/>
          <p:cNvSpPr>
            <a:spLocks noGrp="1"/>
          </p:cNvSpPr>
          <p:nvPr>
            <p:ph type="title"/>
          </p:nvPr>
        </p:nvSpPr>
        <p:spPr>
          <a:xfrm>
            <a:off x="1024126" y="0"/>
            <a:ext cx="10058402" cy="1011282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5000" dirty="0" smtClean="0">
                <a:latin typeface="華康海報體W9" pitchFamily="81" charset="-120"/>
                <a:ea typeface="華康海報體W9" pitchFamily="81" charset="-120"/>
                <a:sym typeface="Salesforce Sans"/>
              </a:rPr>
              <a:t>校務宣導</a:t>
            </a:r>
            <a:endParaRPr lang="zh-TW" altLang="en-US" sz="5000" dirty="0">
              <a:latin typeface="華康海報體W9" pitchFamily="81" charset="-120"/>
              <a:ea typeface="華康海報體W9" pitchFamily="81" charset="-120"/>
              <a:sym typeface="Salesforce Sans"/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4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260350"/>
            <a:ext cx="10972800" cy="589438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zh-TW" altLang="en-US" sz="4200" b="1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4200" b="1" dirty="0">
                <a:ea typeface="標楷體" pitchFamily="65" charset="-120"/>
              </a:rPr>
              <a:t>務處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7:20~7:50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為上學時間，勿早到或遲到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不撐雨傘上學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每天戴小黃帽上下課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鼓勵在家用餐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車輛不停在文心樓彩虹道旁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禁止學生放學後回學校教室拿作業或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任何物品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學生不攜帶手機到校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如果真需要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填申請單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44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0351"/>
            <a:ext cx="10972800" cy="58658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TW" altLang="en-US" sz="4200" b="1" dirty="0">
                <a:ea typeface="標楷體" pitchFamily="65" charset="-120"/>
              </a:rPr>
              <a:t>輔導室</a:t>
            </a:r>
          </a:p>
          <a:p>
            <a:pPr marL="1074738" indent="-709613">
              <a:spcBef>
                <a:spcPts val="240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新北市新家庭運動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幸福家庭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123</a:t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solidFill>
                  <a:srgbClr val="0000CC"/>
                </a:solidFill>
              </a:rPr>
              <a:t>1</a:t>
            </a:r>
            <a:r>
              <a:rPr lang="zh-TW" altLang="en-US" dirty="0">
                <a:solidFill>
                  <a:srgbClr val="0000CC"/>
                </a:solidFill>
              </a:rPr>
              <a:t>是每</a:t>
            </a:r>
            <a:r>
              <a:rPr lang="en-US" altLang="zh-TW" dirty="0">
                <a:solidFill>
                  <a:srgbClr val="0000CC"/>
                </a:solidFill>
              </a:rPr>
              <a:t>1</a:t>
            </a:r>
            <a:r>
              <a:rPr lang="zh-TW" altLang="en-US" dirty="0">
                <a:solidFill>
                  <a:srgbClr val="0000CC"/>
                </a:solidFill>
              </a:rPr>
              <a:t>天，</a:t>
            </a:r>
            <a:r>
              <a:rPr lang="en-US" altLang="zh-TW" dirty="0">
                <a:solidFill>
                  <a:srgbClr val="0000CC"/>
                </a:solidFill>
              </a:rPr>
              <a:t>2</a:t>
            </a:r>
            <a:r>
              <a:rPr lang="zh-TW" altLang="en-US" dirty="0">
                <a:solidFill>
                  <a:srgbClr val="0000CC"/>
                </a:solidFill>
              </a:rPr>
              <a:t>是</a:t>
            </a:r>
            <a:r>
              <a:rPr lang="en-US" altLang="zh-TW" dirty="0">
                <a:solidFill>
                  <a:srgbClr val="0000CC"/>
                </a:solidFill>
              </a:rPr>
              <a:t>20</a:t>
            </a:r>
            <a:r>
              <a:rPr lang="zh-TW" altLang="en-US" dirty="0">
                <a:solidFill>
                  <a:srgbClr val="0000CC"/>
                </a:solidFill>
              </a:rPr>
              <a:t>分鐘，</a:t>
            </a:r>
            <a:r>
              <a:rPr lang="en-US" altLang="zh-TW" dirty="0">
                <a:solidFill>
                  <a:srgbClr val="0000CC"/>
                </a:solidFill>
              </a:rPr>
              <a:t>3</a:t>
            </a:r>
            <a:r>
              <a:rPr lang="zh-TW" altLang="en-US" dirty="0">
                <a:solidFill>
                  <a:srgbClr val="0000CC"/>
                </a:solidFill>
              </a:rPr>
              <a:t>是</a:t>
            </a:r>
            <a:r>
              <a:rPr lang="en-US" altLang="zh-TW" dirty="0">
                <a:solidFill>
                  <a:srgbClr val="0000CC"/>
                </a:solidFill>
              </a:rPr>
              <a:t>3</a:t>
            </a:r>
            <a:r>
              <a:rPr lang="zh-TW" altLang="en-US" dirty="0">
                <a:solidFill>
                  <a:srgbClr val="0000CC"/>
                </a:solidFill>
              </a:rPr>
              <a:t>件事。每一天至少陪伴孩子</a:t>
            </a:r>
            <a:r>
              <a:rPr lang="en-US" altLang="zh-TW" dirty="0">
                <a:solidFill>
                  <a:srgbClr val="0000CC"/>
                </a:solidFill>
              </a:rPr>
              <a:t>20</a:t>
            </a:r>
            <a:r>
              <a:rPr lang="zh-TW" altLang="en-US" dirty="0">
                <a:solidFill>
                  <a:srgbClr val="0000CC"/>
                </a:solidFill>
              </a:rPr>
              <a:t>分鐘一起做</a:t>
            </a:r>
            <a:r>
              <a:rPr lang="en-US" altLang="zh-TW" dirty="0">
                <a:solidFill>
                  <a:srgbClr val="0000CC"/>
                </a:solidFill>
              </a:rPr>
              <a:t>3</a:t>
            </a:r>
            <a:r>
              <a:rPr lang="zh-TW" altLang="en-US" dirty="0">
                <a:solidFill>
                  <a:srgbClr val="0000CC"/>
                </a:solidFill>
              </a:rPr>
              <a:t>件事（閱讀、分享、遊戲）。</a:t>
            </a:r>
            <a:endParaRPr lang="en-US" altLang="zh-TW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711200" indent="-346075">
              <a:buFontTx/>
              <a:buNone/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★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家庭教育中心網站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  <a:hlinkClick r:id="rId2"/>
              </a:rPr>
              <a:t>http://family.ntpc.edu.tw/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marL="711200" indent="-346075">
              <a:buFontTx/>
              <a:buNone/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★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親職教育講座歡迎大家參與</a:t>
            </a:r>
          </a:p>
          <a:p>
            <a:pPr marL="711200" indent="-346075"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親師通訊每月發刊一次，校網上也有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3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10972800" cy="4914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4200" b="1" dirty="0">
                <a:ea typeface="標楷體" pitchFamily="65" charset="-120"/>
              </a:rPr>
              <a:t>健康中心</a:t>
            </a:r>
          </a:p>
          <a:p>
            <a:pPr marL="1165225" indent="-708025">
              <a:lnSpc>
                <a:spcPct val="90000"/>
              </a:lnSpc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視力不良通知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每學期初量視力，收到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通知單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務必就診交回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1165225" indent="-708025">
              <a:lnSpc>
                <a:spcPct val="90000"/>
              </a:lnSpc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★ 牙齒檢查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1165225" indent="-708025">
              <a:lnSpc>
                <a:spcPct val="90000"/>
              </a:lnSpc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預防注射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同意書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要用原子筆簽全名</a:t>
            </a:r>
          </a:p>
          <a:p>
            <a:pPr marL="1165225" indent="-708025">
              <a:lnSpc>
                <a:spcPct val="90000"/>
              </a:lnSpc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★ 健康檢查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同意書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男生多一生殖器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檢查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80060" y="1805940"/>
            <a:ext cx="5573267" cy="4343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>
                <a:solidFill>
                  <a:srgbClr val="FF0000"/>
                </a:solidFill>
              </a:rPr>
              <a:t>10/05(</a:t>
            </a:r>
            <a:r>
              <a:rPr lang="zh-TW" altLang="en-US" sz="2200" dirty="0">
                <a:solidFill>
                  <a:srgbClr val="FF0000"/>
                </a:solidFill>
              </a:rPr>
              <a:t>六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  <a:r>
              <a:rPr lang="zh-TW" altLang="en-US" sz="2200" dirty="0">
                <a:solidFill>
                  <a:srgbClr val="FF0000"/>
                </a:solidFill>
              </a:rPr>
              <a:t>補上班上課</a:t>
            </a:r>
            <a:r>
              <a:rPr lang="zh-TW" altLang="en-US" sz="2200" dirty="0"/>
              <a:t>，補 </a:t>
            </a:r>
            <a:r>
              <a:rPr lang="en-US" altLang="zh-TW" sz="2200" dirty="0"/>
              <a:t>10/11(</a:t>
            </a:r>
            <a:r>
              <a:rPr lang="zh-TW" altLang="en-US" sz="2200" dirty="0"/>
              <a:t>五</a:t>
            </a:r>
            <a:r>
              <a:rPr lang="en-US" altLang="zh-TW" sz="2200" dirty="0"/>
              <a:t>)</a:t>
            </a:r>
            <a:r>
              <a:rPr lang="zh-TW" altLang="en-US" sz="2200" dirty="0"/>
              <a:t>課務</a:t>
            </a:r>
            <a:endParaRPr lang="en-US" altLang="zh-TW" sz="2200" dirty="0"/>
          </a:p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/>
              <a:t>10/10(</a:t>
            </a:r>
            <a:r>
              <a:rPr lang="zh-TW" altLang="en-US" sz="2200" dirty="0"/>
              <a:t>四</a:t>
            </a:r>
            <a:r>
              <a:rPr lang="en-US" altLang="zh-TW" sz="2200" dirty="0"/>
              <a:t>)</a:t>
            </a:r>
            <a:r>
              <a:rPr lang="zh-TW" altLang="en-US" sz="2200" dirty="0"/>
              <a:t>國慶日放假一日 </a:t>
            </a:r>
            <a:endParaRPr lang="en-US" altLang="zh-TW" sz="2200" dirty="0"/>
          </a:p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/>
              <a:t>10/11(</a:t>
            </a:r>
            <a:r>
              <a:rPr lang="zh-TW" altLang="en-US" sz="2200" dirty="0"/>
              <a:t>五</a:t>
            </a:r>
            <a:r>
              <a:rPr lang="en-US" altLang="zh-TW" sz="2200" dirty="0"/>
              <a:t>)</a:t>
            </a:r>
            <a:r>
              <a:rPr lang="zh-TW" altLang="en-US" sz="2200" dirty="0"/>
              <a:t>國慶日調整放假 </a:t>
            </a:r>
            <a:endParaRPr lang="en-US" altLang="zh-TW" sz="2200" dirty="0"/>
          </a:p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/>
              <a:t>10/15(</a:t>
            </a:r>
            <a:r>
              <a:rPr lang="zh-TW" altLang="en-US" sz="2200" dirty="0"/>
              <a:t>二</a:t>
            </a:r>
            <a:r>
              <a:rPr lang="en-US" altLang="zh-TW" sz="2200" dirty="0"/>
              <a:t>)</a:t>
            </a:r>
            <a:r>
              <a:rPr lang="zh-TW" altLang="en-US" sz="2200" dirty="0"/>
              <a:t>一年級</a:t>
            </a:r>
            <a:r>
              <a:rPr lang="zh-TW" altLang="en-US" sz="2200" dirty="0">
                <a:solidFill>
                  <a:srgbClr val="00B050"/>
                </a:solidFill>
              </a:rPr>
              <a:t>健康檢查</a:t>
            </a:r>
            <a:endParaRPr lang="en-US" altLang="zh-TW" sz="2200" dirty="0">
              <a:solidFill>
                <a:srgbClr val="00B050"/>
              </a:solidFill>
            </a:endParaRPr>
          </a:p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/>
              <a:t>10/17(</a:t>
            </a:r>
            <a:r>
              <a:rPr lang="zh-TW" altLang="en-US" sz="2200" dirty="0"/>
              <a:t>四</a:t>
            </a:r>
            <a:r>
              <a:rPr lang="en-US" altLang="zh-TW" sz="2200" dirty="0"/>
              <a:t>)</a:t>
            </a:r>
            <a:r>
              <a:rPr lang="zh-TW" altLang="en-US" sz="2200" dirty="0"/>
              <a:t>一年級班級抽樣口腔健康檢查</a:t>
            </a:r>
            <a:endParaRPr lang="en-US" altLang="zh-TW" sz="2200" dirty="0"/>
          </a:p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>
                <a:solidFill>
                  <a:srgbClr val="FF0000"/>
                </a:solidFill>
              </a:rPr>
              <a:t>11/05(</a:t>
            </a:r>
            <a:r>
              <a:rPr lang="zh-TW" altLang="en-US" sz="2200" dirty="0">
                <a:solidFill>
                  <a:srgbClr val="FF0000"/>
                </a:solidFill>
              </a:rPr>
              <a:t>二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  <a:r>
              <a:rPr lang="zh-TW" altLang="en-US" sz="2200" dirty="0">
                <a:solidFill>
                  <a:srgbClr val="FF0000"/>
                </a:solidFill>
              </a:rPr>
              <a:t>第一次定期評量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zh-TW" altLang="en-US" sz="2200" dirty="0">
                <a:solidFill>
                  <a:srgbClr val="FF0000"/>
                </a:solidFill>
              </a:rPr>
              <a:t>注音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/>
              <a:t>11/25(</a:t>
            </a:r>
            <a:r>
              <a:rPr lang="zh-TW" altLang="en-US" sz="2200" dirty="0"/>
              <a:t>一</a:t>
            </a:r>
            <a:r>
              <a:rPr lang="en-US" altLang="zh-TW" sz="2200" dirty="0"/>
              <a:t>)</a:t>
            </a:r>
            <a:r>
              <a:rPr lang="zh-TW" altLang="en-US" sz="2200" dirty="0"/>
              <a:t>一年級學生</a:t>
            </a:r>
            <a:r>
              <a:rPr lang="zh-TW" altLang="en-US" sz="2200" dirty="0">
                <a:solidFill>
                  <a:srgbClr val="00B050"/>
                </a:solidFill>
              </a:rPr>
              <a:t>流感疫苗接種</a:t>
            </a:r>
            <a:endParaRPr lang="en-US" altLang="zh-TW" sz="2200" dirty="0">
              <a:solidFill>
                <a:srgbClr val="00B050"/>
              </a:solidFill>
            </a:endParaRPr>
          </a:p>
          <a:p>
            <a:pPr marL="342900" indent="-342900">
              <a:spcBef>
                <a:spcPts val="1800"/>
              </a:spcBef>
              <a:buFont typeface="Wingdings 2" pitchFamily="18" charset="2"/>
              <a:buChar char="ß"/>
            </a:pPr>
            <a:r>
              <a:rPr lang="en-US" altLang="zh-TW" sz="2200" dirty="0"/>
              <a:t>12/27(</a:t>
            </a:r>
            <a:r>
              <a:rPr lang="zh-TW" altLang="en-US" sz="2200" dirty="0"/>
              <a:t>五</a:t>
            </a:r>
            <a:r>
              <a:rPr lang="en-US" altLang="zh-TW" sz="2200" dirty="0"/>
              <a:t>)</a:t>
            </a:r>
            <a:r>
              <a:rPr lang="zh-TW" altLang="en-US" sz="2200" dirty="0"/>
              <a:t>一年級文林詩情評量</a:t>
            </a:r>
            <a:endParaRPr lang="en-US" altLang="zh-TW" sz="22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6578546" y="1868161"/>
            <a:ext cx="5096256" cy="39936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ß"/>
            </a:pPr>
            <a:r>
              <a:rPr lang="en-US" altLang="zh-TW" sz="2200" dirty="0"/>
              <a:t>01/01(</a:t>
            </a:r>
            <a:r>
              <a:rPr lang="zh-TW" altLang="en-US" sz="2200" dirty="0"/>
              <a:t>三</a:t>
            </a:r>
            <a:r>
              <a:rPr lang="en-US" altLang="zh-TW" sz="2200" dirty="0"/>
              <a:t>)</a:t>
            </a:r>
            <a:r>
              <a:rPr lang="zh-TW" altLang="en-US" sz="2200" dirty="0"/>
              <a:t>元旦放假一日</a:t>
            </a:r>
            <a:endParaRPr lang="en-US" altLang="zh-TW" sz="2200" dirty="0"/>
          </a:p>
          <a:p>
            <a:pPr>
              <a:buFont typeface="Wingdings 2" pitchFamily="18" charset="2"/>
              <a:buChar char="ß"/>
            </a:pPr>
            <a:r>
              <a:rPr lang="en-US" altLang="zh-TW" sz="2200" dirty="0">
                <a:solidFill>
                  <a:srgbClr val="FF0000"/>
                </a:solidFill>
              </a:rPr>
              <a:t>01/09(</a:t>
            </a:r>
            <a:r>
              <a:rPr lang="zh-TW" altLang="en-US" sz="2200" dirty="0">
                <a:solidFill>
                  <a:srgbClr val="FF0000"/>
                </a:solidFill>
              </a:rPr>
              <a:t>四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  <a:r>
              <a:rPr lang="zh-TW" altLang="en-US" sz="2200" dirty="0">
                <a:solidFill>
                  <a:srgbClr val="FF0000"/>
                </a:solidFill>
              </a:rPr>
              <a:t>第二次定期評量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zh-TW" altLang="en-US" sz="2200" dirty="0">
                <a:solidFill>
                  <a:srgbClr val="FF0000"/>
                </a:solidFill>
              </a:rPr>
              <a:t>國語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 2" pitchFamily="18" charset="2"/>
              <a:buChar char="ß"/>
            </a:pPr>
            <a:r>
              <a:rPr lang="en-US" altLang="zh-TW" sz="2200" dirty="0">
                <a:solidFill>
                  <a:srgbClr val="FF0000"/>
                </a:solidFill>
              </a:rPr>
              <a:t>01/10(</a:t>
            </a:r>
            <a:r>
              <a:rPr lang="zh-TW" altLang="en-US" sz="2200" dirty="0">
                <a:solidFill>
                  <a:srgbClr val="FF0000"/>
                </a:solidFill>
              </a:rPr>
              <a:t>五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  <a:r>
              <a:rPr lang="zh-TW" altLang="en-US" sz="2200" dirty="0">
                <a:solidFill>
                  <a:srgbClr val="FF0000"/>
                </a:solidFill>
              </a:rPr>
              <a:t>第二次定期評量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zh-TW" altLang="en-US" sz="2200" dirty="0">
                <a:solidFill>
                  <a:srgbClr val="FF0000"/>
                </a:solidFill>
              </a:rPr>
              <a:t>數學</a:t>
            </a:r>
            <a:r>
              <a:rPr lang="en-US" altLang="zh-TW" sz="2200" dirty="0">
                <a:solidFill>
                  <a:srgbClr val="FF0000"/>
                </a:solidFill>
              </a:rPr>
              <a:t>) </a:t>
            </a:r>
          </a:p>
          <a:p>
            <a:pPr>
              <a:buFont typeface="Wingdings 2" pitchFamily="18" charset="2"/>
              <a:buChar char="ß"/>
            </a:pPr>
            <a:r>
              <a:rPr lang="en-US" altLang="zh-TW" sz="2200" dirty="0"/>
              <a:t>01/13(</a:t>
            </a:r>
            <a:r>
              <a:rPr lang="zh-TW" altLang="en-US" sz="2200" dirty="0"/>
              <a:t>一</a:t>
            </a:r>
            <a:r>
              <a:rPr lang="en-US" altLang="zh-TW" sz="2200" dirty="0"/>
              <a:t>)</a:t>
            </a:r>
            <a:r>
              <a:rPr lang="zh-TW" altLang="en-US" sz="2200" dirty="0"/>
              <a:t>星光才藝表演會</a:t>
            </a:r>
            <a:r>
              <a:rPr lang="en-US" altLang="zh-TW" sz="2200" dirty="0"/>
              <a:t>(</a:t>
            </a:r>
            <a:r>
              <a:rPr lang="zh-TW" altLang="en-US" sz="2200" dirty="0"/>
              <a:t>低年級</a:t>
            </a:r>
            <a:r>
              <a:rPr lang="en-US" altLang="zh-TW" sz="2200" dirty="0"/>
              <a:t>)</a:t>
            </a:r>
          </a:p>
          <a:p>
            <a:pPr>
              <a:buFont typeface="Wingdings 2" pitchFamily="18" charset="2"/>
              <a:buChar char="ß"/>
            </a:pPr>
            <a:r>
              <a:rPr lang="en-US" altLang="zh-TW" sz="2200" dirty="0">
                <a:solidFill>
                  <a:srgbClr val="FF0000"/>
                </a:solidFill>
              </a:rPr>
              <a:t>01/20(</a:t>
            </a:r>
            <a:r>
              <a:rPr lang="zh-TW" altLang="en-US" sz="2200" dirty="0">
                <a:solidFill>
                  <a:srgbClr val="FF0000"/>
                </a:solidFill>
              </a:rPr>
              <a:t>一</a:t>
            </a:r>
            <a:r>
              <a:rPr lang="en-US" altLang="zh-TW" sz="2200" dirty="0">
                <a:solidFill>
                  <a:srgbClr val="FF0000"/>
                </a:solidFill>
              </a:rPr>
              <a:t>)</a:t>
            </a:r>
            <a:r>
              <a:rPr lang="zh-TW" altLang="en-US" sz="2200" dirty="0">
                <a:solidFill>
                  <a:srgbClr val="FF0000"/>
                </a:solidFill>
              </a:rPr>
              <a:t>休業式</a:t>
            </a:r>
            <a:r>
              <a:rPr lang="en-US" altLang="zh-TW" sz="2200" dirty="0"/>
              <a:t>(12:00 </a:t>
            </a:r>
            <a:r>
              <a:rPr lang="zh-TW" altLang="en-US" sz="2200" dirty="0"/>
              <a:t>放學</a:t>
            </a:r>
            <a:r>
              <a:rPr lang="en-US" altLang="zh-TW" sz="2200" dirty="0"/>
              <a:t>) </a:t>
            </a:r>
          </a:p>
          <a:p>
            <a:pPr>
              <a:buFont typeface="Wingdings 2" pitchFamily="18" charset="2"/>
              <a:buChar char="ß"/>
            </a:pPr>
            <a:r>
              <a:rPr lang="en-US" altLang="zh-TW" sz="2200" dirty="0"/>
              <a:t>01/21(</a:t>
            </a:r>
            <a:r>
              <a:rPr lang="zh-TW" altLang="en-US" sz="2200" dirty="0"/>
              <a:t>二</a:t>
            </a:r>
            <a:r>
              <a:rPr lang="en-US" altLang="zh-TW" sz="2200" dirty="0"/>
              <a:t>)</a:t>
            </a:r>
            <a:r>
              <a:rPr lang="zh-TW" altLang="en-US" sz="2200" dirty="0"/>
              <a:t>寒假開始 </a:t>
            </a:r>
            <a:endParaRPr lang="en-US" altLang="zh-TW" sz="2200" dirty="0"/>
          </a:p>
          <a:p>
            <a:pPr>
              <a:buFont typeface="Wingdings 2" pitchFamily="18" charset="2"/>
              <a:buChar char="ß"/>
            </a:pPr>
            <a:r>
              <a:rPr lang="zh-TW" altLang="en-US" sz="2200" dirty="0"/>
              <a:t>下學期開學日 </a:t>
            </a:r>
            <a:r>
              <a:rPr lang="en-US" altLang="zh-TW" sz="2200" dirty="0"/>
              <a:t>02/11(</a:t>
            </a:r>
            <a:r>
              <a:rPr lang="zh-TW" altLang="en-US" sz="2200" dirty="0"/>
              <a:t>二</a:t>
            </a:r>
            <a:r>
              <a:rPr lang="en-US" altLang="zh-TW" sz="2200" dirty="0"/>
              <a:t>)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2"/>
          <p:cNvSpPr txBox="1">
            <a:spLocks/>
          </p:cNvSpPr>
          <p:nvPr/>
        </p:nvSpPr>
        <p:spPr>
          <a:xfrm>
            <a:off x="1024126" y="310785"/>
            <a:ext cx="10058402" cy="101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5000" dirty="0" smtClean="0">
                <a:latin typeface="華康海報體W9" pitchFamily="81" charset="-120"/>
                <a:ea typeface="華康海報體W9" pitchFamily="81" charset="-120"/>
                <a:sym typeface="Salesforce Sans"/>
              </a:rPr>
              <a:t>本學期重要行事曆</a:t>
            </a:r>
            <a:endParaRPr lang="zh-TW" altLang="en-US" sz="5000" dirty="0">
              <a:latin typeface="華康海報體W9" pitchFamily="81" charset="-120"/>
              <a:ea typeface="華康海報體W9" pitchFamily="81" charset="-120"/>
              <a:sym typeface="Salesforce Sans"/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8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ß"/>
            </a:pPr>
            <a:r>
              <a:rPr lang="zh-TW" altLang="en-US" sz="2800" dirty="0" smtClean="0"/>
              <a:t>放學時間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半天</a:t>
            </a:r>
            <a:r>
              <a:rPr lang="en-US" altLang="zh-TW" sz="2800" dirty="0" smtClean="0"/>
              <a:t>12:00</a:t>
            </a:r>
            <a:r>
              <a:rPr lang="zh-TW" altLang="en-US" sz="2800" dirty="0" smtClean="0"/>
              <a:t>、整天</a:t>
            </a:r>
            <a:r>
              <a:rPr lang="en-US" altLang="zh-TW" sz="2800" dirty="0" smtClean="0"/>
              <a:t>16:00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 2" pitchFamily="18" charset="2"/>
              <a:buChar char="ß"/>
            </a:pPr>
            <a:r>
              <a:rPr lang="zh-TW" altLang="en-US" sz="2800" dirty="0" smtClean="0"/>
              <a:t>每週二要帶餐盒，在校</a:t>
            </a:r>
            <a:r>
              <a:rPr lang="zh-TW" altLang="en-US" sz="2800" dirty="0" smtClean="0">
                <a:solidFill>
                  <a:srgbClr val="FF0000"/>
                </a:solidFill>
              </a:rPr>
              <a:t>不能洗餐盒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 2" pitchFamily="18" charset="2"/>
              <a:buChar char="ß"/>
            </a:pPr>
            <a:r>
              <a:rPr lang="zh-TW" altLang="en-US" sz="2800" dirty="0"/>
              <a:t>每週</a:t>
            </a:r>
            <a:r>
              <a:rPr lang="zh-TW" altLang="en-US" sz="2800" dirty="0" smtClean="0"/>
              <a:t>三</a:t>
            </a:r>
            <a:r>
              <a:rPr lang="zh-TW" altLang="en-US" sz="2800" dirty="0" smtClean="0">
                <a:solidFill>
                  <a:srgbClr val="FF0000"/>
                </a:solidFill>
              </a:rPr>
              <a:t>穿便服，請佩戴名牌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 2" pitchFamily="18" charset="2"/>
              <a:buChar char="ß"/>
            </a:pPr>
            <a:r>
              <a:rPr lang="zh-TW" altLang="en-US" sz="2800" dirty="0" smtClean="0">
                <a:solidFill>
                  <a:srgbClr val="FF0000"/>
                </a:solidFill>
              </a:rPr>
              <a:t>換季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學校不會</a:t>
            </a:r>
            <a:r>
              <a:rPr lang="zh-TW" altLang="en-US" sz="2800" dirty="0" smtClean="0">
                <a:solidFill>
                  <a:srgbClr val="FF0000"/>
                </a:solidFill>
              </a:rPr>
              <a:t>另發通知</a:t>
            </a:r>
            <a:r>
              <a:rPr lang="zh-TW" altLang="en-US" sz="2800" dirty="0" smtClean="0"/>
              <a:t>，家長可隨天氣自行變換。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000" dirty="0">
                <a:latin typeface="華康海報體W9" pitchFamily="81" charset="-120"/>
                <a:ea typeface="華康海報體W9" pitchFamily="81" charset="-120"/>
              </a:rPr>
              <a:t>一年級作息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0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0568" y="1628255"/>
            <a:ext cx="9877777" cy="522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2" pitchFamily="18" charset="2"/>
              <a:buChar char="ß"/>
            </a:pPr>
            <a:r>
              <a:rPr lang="zh-TW" altLang="en-US" dirty="0"/>
              <a:t>每天簽、看聯絡簿及孩子作業。訂正很重要，請提醒孩子確實完成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叮嚀孩子每天檢查文具</a:t>
            </a:r>
            <a:r>
              <a:rPr lang="zh-TW" altLang="en-US" dirty="0" smtClean="0"/>
              <a:t>、功課是否收好。</a:t>
            </a:r>
            <a:endParaRPr lang="en-US" altLang="zh-TW" dirty="0" smtClean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提醒</a:t>
            </a:r>
            <a:r>
              <a:rPr lang="zh-TW" altLang="en-US" dirty="0" smtClean="0"/>
              <a:t>孩子在家寫完</a:t>
            </a:r>
            <a:r>
              <a:rPr lang="zh-TW" altLang="en-US" dirty="0"/>
              <a:t>功課</a:t>
            </a:r>
            <a:r>
              <a:rPr lang="zh-TW" altLang="en-US" dirty="0" smtClean="0"/>
              <a:t>先削好鉛筆，再收好。</a:t>
            </a:r>
            <a:endParaRPr lang="en-US" altLang="zh-TW" dirty="0" smtClean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孩子若忘了帶作業回家，依照校方規定，隔日到校再補。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 smtClean="0">
                <a:solidFill>
                  <a:srgbClr val="FF0000"/>
                </a:solidFill>
              </a:rPr>
              <a:t>請盡量在家吃早餐，</a:t>
            </a:r>
            <a:r>
              <a:rPr lang="zh-TW" altLang="en-US" dirty="0"/>
              <a:t>若因其他因素帶早餐到校，請提醒孩子利用早自習和第一節下課時間吃完早餐，並依照規定進行資源回收。</a:t>
            </a:r>
            <a:endParaRPr lang="en-US" altLang="zh-TW" dirty="0"/>
          </a:p>
          <a:p>
            <a:pPr>
              <a:buFont typeface="Wingdings 2" pitchFamily="18" charset="2"/>
              <a:buChar char="ß"/>
            </a:pPr>
            <a:r>
              <a:rPr lang="zh-TW" altLang="en-US" dirty="0"/>
              <a:t>孩子</a:t>
            </a:r>
            <a:r>
              <a:rPr lang="zh-TW" altLang="en-US" dirty="0" smtClean="0"/>
              <a:t>身上盡量不帶零用錢。如果需要帶錢請以</a:t>
            </a:r>
            <a:r>
              <a:rPr lang="en-US" altLang="zh-TW" dirty="0" smtClean="0"/>
              <a:t>20</a:t>
            </a:r>
            <a:r>
              <a:rPr lang="zh-TW" altLang="en-US" dirty="0" smtClean="0"/>
              <a:t>元為限，提醒孩子到合作社買東西，以</a:t>
            </a:r>
            <a:r>
              <a:rPr lang="zh-TW" altLang="en-US" dirty="0"/>
              <a:t>麵包、 </a:t>
            </a:r>
            <a:r>
              <a:rPr lang="zh-TW" altLang="en-US" dirty="0" smtClean="0"/>
              <a:t>包子等為主，不要買零食和果汁。</a:t>
            </a:r>
            <a:endParaRPr lang="en-US" altLang="zh-TW" dirty="0" smtClean="0"/>
          </a:p>
          <a:p>
            <a:pPr>
              <a:buFont typeface="Wingdings 2" pitchFamily="18" charset="2"/>
              <a:buChar char="ß"/>
            </a:pPr>
            <a:endParaRPr lang="en-US" altLang="zh-TW" dirty="0"/>
          </a:p>
          <a:p>
            <a:pPr>
              <a:buFont typeface="Wingdings 2" pitchFamily="18" charset="2"/>
              <a:buChar char="ß"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000" dirty="0" smtClean="0">
                <a:latin typeface="華康海報體W9" pitchFamily="81" charset="-120"/>
                <a:ea typeface="華康海報體W9" pitchFamily="81" charset="-120"/>
              </a:rPr>
              <a:t>家長協助事項</a:t>
            </a:r>
            <a:endParaRPr lang="zh-TW" altLang="en-US" sz="5000" dirty="0">
              <a:latin typeface="華康海報體W9" pitchFamily="81" charset="-120"/>
              <a:ea typeface="華康海報體W9" pitchFamily="81" charset="-120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smtClean="0"/>
              <a:t>2019/9/20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7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289</TotalTime>
  <Words>1116</Words>
  <Application>Microsoft Office PowerPoint</Application>
  <PresentationFormat>寬螢幕</PresentationFormat>
  <Paragraphs>147</Paragraphs>
  <Slides>17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Salesforce Sans</vt:lpstr>
      <vt:lpstr>全真勘亭流</vt:lpstr>
      <vt:lpstr>華康海報體W9</vt:lpstr>
      <vt:lpstr>微軟正黑體</vt:lpstr>
      <vt:lpstr>新細明體</vt:lpstr>
      <vt:lpstr>標楷體</vt:lpstr>
      <vt:lpstr>Arial</vt:lpstr>
      <vt:lpstr>Segoe Print</vt:lpstr>
      <vt:lpstr>Wingdings 2</vt:lpstr>
      <vt:lpstr>大自然插畫 16X9</vt:lpstr>
      <vt:lpstr>預設簡報設計</vt:lpstr>
      <vt:lpstr>108學年度上學期家長日</vt:lpstr>
      <vt:lpstr>報告事項</vt:lpstr>
      <vt:lpstr>校務宣導</vt:lpstr>
      <vt:lpstr>PowerPoint 簡報</vt:lpstr>
      <vt:lpstr>PowerPoint 簡報</vt:lpstr>
      <vt:lpstr>PowerPoint 簡報</vt:lpstr>
      <vt:lpstr>PowerPoint 簡報</vt:lpstr>
      <vt:lpstr>一年級作息</vt:lpstr>
      <vt:lpstr>家長協助事項</vt:lpstr>
      <vt:lpstr>PowerPoint 簡報</vt:lpstr>
      <vt:lpstr>國語</vt:lpstr>
      <vt:lpstr>數學</vt:lpstr>
      <vt:lpstr>校外教學</vt:lpstr>
      <vt:lpstr>成績評量</vt:lpstr>
      <vt:lpstr>成績評量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108學年度上學期家長日</dc:title>
  <dc:creator>SusanaWang</dc:creator>
  <cp:lastModifiedBy>SusanaWang</cp:lastModifiedBy>
  <cp:revision>17</cp:revision>
  <cp:lastPrinted>2019-09-25T12:58:43Z</cp:lastPrinted>
  <dcterms:created xsi:type="dcterms:W3CDTF">2019-09-19T12:50:16Z</dcterms:created>
  <dcterms:modified xsi:type="dcterms:W3CDTF">2019-09-25T13:00:56Z</dcterms:modified>
</cp:coreProperties>
</file>