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56" roundtripDataSignature="AMtx7mguW2N/bxd1ZflFmMwKL52eSJOa3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sammywang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56" Type="http://customschemas.google.com/relationships/presentationmetadata" Target="meta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1-05-18T15:58:03.489">
    <p:pos x="4714" y="270"/>
    <p:text>0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Mqt28E0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8" name="Google Shape;15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4" name="Google Shape;16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2" name="Google Shape;172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4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5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5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5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5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5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5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5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5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5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6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6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6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6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6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6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6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6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type="ctrTitle"/>
          </p:nvPr>
        </p:nvSpPr>
        <p:spPr>
          <a:xfrm>
            <a:off x="537327" y="327148"/>
            <a:ext cx="10612755" cy="27434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FKai-SB"/>
              <a:buNone/>
              <a:defRPr sz="6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"/>
          <p:cNvSpPr txBox="1"/>
          <p:nvPr>
            <p:ph idx="1" type="subTitle"/>
          </p:nvPr>
        </p:nvSpPr>
        <p:spPr>
          <a:xfrm>
            <a:off x="4460032" y="3209010"/>
            <a:ext cx="6690049" cy="1418974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cap="non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idx="10" type="dt"/>
          </p:nvPr>
        </p:nvSpPr>
        <p:spPr>
          <a:xfrm>
            <a:off x="9029379" y="6403476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5547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1" type="ftr"/>
          </p:nvPr>
        </p:nvSpPr>
        <p:spPr>
          <a:xfrm>
            <a:off x="3995785" y="6403476"/>
            <a:ext cx="4893958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5547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11435068" y="6403476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一張含有 文字, 布偶, 玩具, 向量圖形 的圖片&#10;&#10;自動產生的描述" id="17" name="Google Shape;1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656" y="3862997"/>
            <a:ext cx="3305887" cy="28462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文字, 標誌 的圖片&#10;&#10;自動產生的描述" id="18" name="Google Shape;1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74170" y="5007005"/>
            <a:ext cx="3305888" cy="872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輔助字幕的圖片" type="picTx">
  <p:cSld name="PICTURE_WITH_CAPTIO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85" name="Google Shape;85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76"/>
          <p:cNvSpPr txBox="1"/>
          <p:nvPr>
            <p:ph type="title"/>
          </p:nvPr>
        </p:nvSpPr>
        <p:spPr>
          <a:xfrm>
            <a:off x="685800" y="1600200"/>
            <a:ext cx="6164653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None/>
              <a:defRPr b="0"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76"/>
          <p:cNvSpPr/>
          <p:nvPr>
            <p:ph idx="2" type="pic"/>
          </p:nvPr>
        </p:nvSpPr>
        <p:spPr>
          <a:xfrm>
            <a:off x="7536253" y="914400"/>
            <a:ext cx="3280974" cy="4572000"/>
          </a:xfrm>
          <a:prstGeom prst="roundRect">
            <a:avLst>
              <a:gd fmla="val 4280" name="adj"/>
            </a:avLst>
          </a:prstGeom>
          <a:solidFill>
            <a:schemeClr val="lt1">
              <a:alpha val="40000"/>
            </a:schemeClr>
          </a:solidFill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35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lvl="1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lvl="2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lvl="3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lvl="4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lvl="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76"/>
          <p:cNvSpPr txBox="1"/>
          <p:nvPr>
            <p:ph idx="1" type="body"/>
          </p:nvPr>
        </p:nvSpPr>
        <p:spPr>
          <a:xfrm>
            <a:off x="685800" y="2971800"/>
            <a:ext cx="6164653" cy="182880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9" name="Google Shape;89;p76"/>
          <p:cNvSpPr txBox="1"/>
          <p:nvPr>
            <p:ph idx="10" type="dt"/>
          </p:nvPr>
        </p:nvSpPr>
        <p:spPr>
          <a:xfrm>
            <a:off x="8665860" y="6591993"/>
            <a:ext cx="1600200" cy="246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76"/>
          <p:cNvSpPr txBox="1"/>
          <p:nvPr>
            <p:ph idx="11" type="ftr"/>
          </p:nvPr>
        </p:nvSpPr>
        <p:spPr>
          <a:xfrm>
            <a:off x="685801" y="6591993"/>
            <a:ext cx="7827659" cy="246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76"/>
          <p:cNvSpPr txBox="1"/>
          <p:nvPr>
            <p:ph idx="12" type="sldNum"/>
          </p:nvPr>
        </p:nvSpPr>
        <p:spPr>
          <a:xfrm>
            <a:off x="11506199" y="6533804"/>
            <a:ext cx="551167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全景圖片 (含輔助字幕)">
  <p:cSld name="全景圖片 (含輔助字幕)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93" name="Google Shape;93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77"/>
          <p:cNvSpPr txBox="1"/>
          <p:nvPr>
            <p:ph type="title"/>
          </p:nvPr>
        </p:nvSpPr>
        <p:spPr>
          <a:xfrm>
            <a:off x="685800" y="4732865"/>
            <a:ext cx="1013142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77"/>
          <p:cNvSpPr/>
          <p:nvPr>
            <p:ph idx="2" type="pic"/>
          </p:nvPr>
        </p:nvSpPr>
        <p:spPr>
          <a:xfrm>
            <a:off x="1371600" y="932112"/>
            <a:ext cx="8759827" cy="3164976"/>
          </a:xfrm>
          <a:prstGeom prst="roundRect">
            <a:avLst>
              <a:gd fmla="val 4380" name="adj"/>
            </a:avLst>
          </a:prstGeom>
          <a:solidFill>
            <a:schemeClr val="lt1">
              <a:alpha val="40000"/>
            </a:schemeClr>
          </a:solidFill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35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lvl="1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lvl="2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lvl="3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lvl="4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lvl="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77"/>
          <p:cNvSpPr txBox="1"/>
          <p:nvPr>
            <p:ph idx="1" type="body"/>
          </p:nvPr>
        </p:nvSpPr>
        <p:spPr>
          <a:xfrm>
            <a:off x="685800" y="5299603"/>
            <a:ext cx="10131427" cy="493712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7" name="Google Shape;97;p77"/>
          <p:cNvSpPr txBox="1"/>
          <p:nvPr>
            <p:ph idx="10" type="dt"/>
          </p:nvPr>
        </p:nvSpPr>
        <p:spPr>
          <a:xfrm>
            <a:off x="8665860" y="6591993"/>
            <a:ext cx="1600200" cy="246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77"/>
          <p:cNvSpPr txBox="1"/>
          <p:nvPr>
            <p:ph idx="11" type="ftr"/>
          </p:nvPr>
        </p:nvSpPr>
        <p:spPr>
          <a:xfrm>
            <a:off x="685801" y="6591993"/>
            <a:ext cx="7827659" cy="246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77"/>
          <p:cNvSpPr txBox="1"/>
          <p:nvPr>
            <p:ph idx="12" type="sldNum"/>
          </p:nvPr>
        </p:nvSpPr>
        <p:spPr>
          <a:xfrm>
            <a:off x="11506199" y="6533804"/>
            <a:ext cx="551167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輔助字幕">
  <p:cSld name="標題與輔助字幕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01" name="Google Shape;101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78"/>
          <p:cNvSpPr txBox="1"/>
          <p:nvPr>
            <p:ph type="title"/>
          </p:nvPr>
        </p:nvSpPr>
        <p:spPr>
          <a:xfrm>
            <a:off x="685801" y="609601"/>
            <a:ext cx="10131427" cy="3124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FKai-SB"/>
              <a:buNone/>
              <a:defRPr b="0" sz="32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78"/>
          <p:cNvSpPr txBox="1"/>
          <p:nvPr>
            <p:ph idx="1" type="body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" name="Google Shape;104;p78"/>
          <p:cNvSpPr txBox="1"/>
          <p:nvPr>
            <p:ph idx="10" type="dt"/>
          </p:nvPr>
        </p:nvSpPr>
        <p:spPr>
          <a:xfrm>
            <a:off x="8665860" y="6591993"/>
            <a:ext cx="1600200" cy="246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78"/>
          <p:cNvSpPr txBox="1"/>
          <p:nvPr>
            <p:ph idx="11" type="ftr"/>
          </p:nvPr>
        </p:nvSpPr>
        <p:spPr>
          <a:xfrm>
            <a:off x="685801" y="6591993"/>
            <a:ext cx="7827659" cy="246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78"/>
          <p:cNvSpPr txBox="1"/>
          <p:nvPr>
            <p:ph idx="12" type="sldNum"/>
          </p:nvPr>
        </p:nvSpPr>
        <p:spPr>
          <a:xfrm>
            <a:off x="11506199" y="6533804"/>
            <a:ext cx="551167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引述 (含輔助字幕)">
  <p:cSld name="引述 (含輔助字幕)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08" name="Google Shape;108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79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79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79"/>
          <p:cNvSpPr txBox="1"/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DFKai-SB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79"/>
          <p:cNvSpPr txBox="1"/>
          <p:nvPr>
            <p:ph idx="1" type="body"/>
          </p:nvPr>
        </p:nvSpPr>
        <p:spPr>
          <a:xfrm>
            <a:off x="1097875" y="3352800"/>
            <a:ext cx="9339184" cy="38100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DFKai-SB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DFKai-SB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DFKai-SB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DFKai-SB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DFKai-SB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79"/>
          <p:cNvSpPr txBox="1"/>
          <p:nvPr>
            <p:ph idx="2" type="body"/>
          </p:nvPr>
        </p:nvSpPr>
        <p:spPr>
          <a:xfrm>
            <a:off x="687465" y="4343400"/>
            <a:ext cx="10152367" cy="144780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4" name="Google Shape;114;p79"/>
          <p:cNvSpPr txBox="1"/>
          <p:nvPr>
            <p:ph idx="10" type="dt"/>
          </p:nvPr>
        </p:nvSpPr>
        <p:spPr>
          <a:xfrm>
            <a:off x="8665860" y="6591993"/>
            <a:ext cx="1600200" cy="246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79"/>
          <p:cNvSpPr txBox="1"/>
          <p:nvPr>
            <p:ph idx="11" type="ftr"/>
          </p:nvPr>
        </p:nvSpPr>
        <p:spPr>
          <a:xfrm>
            <a:off x="685801" y="6591993"/>
            <a:ext cx="7827659" cy="246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79"/>
          <p:cNvSpPr txBox="1"/>
          <p:nvPr>
            <p:ph idx="12" type="sldNum"/>
          </p:nvPr>
        </p:nvSpPr>
        <p:spPr>
          <a:xfrm>
            <a:off x="11506199" y="6533804"/>
            <a:ext cx="551167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名片">
  <p:cSld name="名片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18" name="Google Shape;118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80"/>
          <p:cNvSpPr txBox="1"/>
          <p:nvPr>
            <p:ph type="title"/>
          </p:nvPr>
        </p:nvSpPr>
        <p:spPr>
          <a:xfrm>
            <a:off x="685802" y="3308581"/>
            <a:ext cx="10131425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FKai-SB"/>
              <a:buNone/>
              <a:defRPr b="0" sz="32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80"/>
          <p:cNvSpPr txBox="1"/>
          <p:nvPr>
            <p:ph idx="1" type="body"/>
          </p:nvPr>
        </p:nvSpPr>
        <p:spPr>
          <a:xfrm>
            <a:off x="685801" y="4777381"/>
            <a:ext cx="10131426" cy="86040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1" name="Google Shape;121;p80"/>
          <p:cNvSpPr txBox="1"/>
          <p:nvPr>
            <p:ph idx="10" type="dt"/>
          </p:nvPr>
        </p:nvSpPr>
        <p:spPr>
          <a:xfrm>
            <a:off x="8665860" y="6591993"/>
            <a:ext cx="1600200" cy="246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80"/>
          <p:cNvSpPr txBox="1"/>
          <p:nvPr>
            <p:ph idx="11" type="ftr"/>
          </p:nvPr>
        </p:nvSpPr>
        <p:spPr>
          <a:xfrm>
            <a:off x="685801" y="6591993"/>
            <a:ext cx="7827659" cy="246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80"/>
          <p:cNvSpPr txBox="1"/>
          <p:nvPr>
            <p:ph idx="12" type="sldNum"/>
          </p:nvPr>
        </p:nvSpPr>
        <p:spPr>
          <a:xfrm>
            <a:off x="11506199" y="6533804"/>
            <a:ext cx="551167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引述名片">
  <p:cSld name="引述名片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25" name="Google Shape;125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8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81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81"/>
          <p:cNvSpPr txBox="1"/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DFKai-SB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81"/>
          <p:cNvSpPr txBox="1"/>
          <p:nvPr>
            <p:ph idx="1" type="body"/>
          </p:nvPr>
        </p:nvSpPr>
        <p:spPr>
          <a:xfrm>
            <a:off x="685800" y="3886200"/>
            <a:ext cx="10135436" cy="88900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24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81"/>
          <p:cNvSpPr txBox="1"/>
          <p:nvPr>
            <p:ph idx="2" type="body"/>
          </p:nvPr>
        </p:nvSpPr>
        <p:spPr>
          <a:xfrm>
            <a:off x="685799" y="4775200"/>
            <a:ext cx="10135436" cy="101600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1" name="Google Shape;131;p81"/>
          <p:cNvSpPr txBox="1"/>
          <p:nvPr>
            <p:ph idx="10" type="dt"/>
          </p:nvPr>
        </p:nvSpPr>
        <p:spPr>
          <a:xfrm>
            <a:off x="8665860" y="6591993"/>
            <a:ext cx="1600200" cy="246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81"/>
          <p:cNvSpPr txBox="1"/>
          <p:nvPr>
            <p:ph idx="11" type="ftr"/>
          </p:nvPr>
        </p:nvSpPr>
        <p:spPr>
          <a:xfrm>
            <a:off x="685801" y="6591993"/>
            <a:ext cx="7827659" cy="246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81"/>
          <p:cNvSpPr txBox="1"/>
          <p:nvPr>
            <p:ph idx="12" type="sldNum"/>
          </p:nvPr>
        </p:nvSpPr>
        <p:spPr>
          <a:xfrm>
            <a:off x="11506199" y="6533804"/>
            <a:ext cx="551167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是非題">
  <p:cSld name="是非題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35" name="Google Shape;135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82"/>
          <p:cNvSpPr txBox="1"/>
          <p:nvPr>
            <p:ph type="title"/>
          </p:nvPr>
        </p:nvSpPr>
        <p:spPr>
          <a:xfrm>
            <a:off x="685801" y="609601"/>
            <a:ext cx="10131427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FKai-SB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82"/>
          <p:cNvSpPr txBox="1"/>
          <p:nvPr>
            <p:ph idx="1" type="body"/>
          </p:nvPr>
        </p:nvSpPr>
        <p:spPr>
          <a:xfrm>
            <a:off x="685801" y="3505200"/>
            <a:ext cx="10131428" cy="83820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82"/>
          <p:cNvSpPr txBox="1"/>
          <p:nvPr>
            <p:ph idx="2" type="body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9" name="Google Shape;139;p82"/>
          <p:cNvSpPr txBox="1"/>
          <p:nvPr>
            <p:ph idx="10" type="dt"/>
          </p:nvPr>
        </p:nvSpPr>
        <p:spPr>
          <a:xfrm>
            <a:off x="8665860" y="6591993"/>
            <a:ext cx="1600200" cy="246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82"/>
          <p:cNvSpPr txBox="1"/>
          <p:nvPr>
            <p:ph idx="11" type="ftr"/>
          </p:nvPr>
        </p:nvSpPr>
        <p:spPr>
          <a:xfrm>
            <a:off x="685801" y="6591993"/>
            <a:ext cx="7827659" cy="246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82"/>
          <p:cNvSpPr txBox="1"/>
          <p:nvPr>
            <p:ph idx="12" type="sldNum"/>
          </p:nvPr>
        </p:nvSpPr>
        <p:spPr>
          <a:xfrm>
            <a:off x="11506199" y="6533804"/>
            <a:ext cx="551167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43" name="Google Shape;143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83"/>
          <p:cNvSpPr txBox="1"/>
          <p:nvPr>
            <p:ph idx="1" type="body"/>
          </p:nvPr>
        </p:nvSpPr>
        <p:spPr>
          <a:xfrm rot="5400000">
            <a:off x="4378730" y="-1756063"/>
            <a:ext cx="3632662" cy="11018519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83"/>
          <p:cNvSpPr txBox="1"/>
          <p:nvPr>
            <p:ph idx="10" type="dt"/>
          </p:nvPr>
        </p:nvSpPr>
        <p:spPr>
          <a:xfrm>
            <a:off x="8665860" y="6591993"/>
            <a:ext cx="1600200" cy="246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83"/>
          <p:cNvSpPr txBox="1"/>
          <p:nvPr>
            <p:ph idx="11" type="ftr"/>
          </p:nvPr>
        </p:nvSpPr>
        <p:spPr>
          <a:xfrm>
            <a:off x="685801" y="6591993"/>
            <a:ext cx="7827659" cy="246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83"/>
          <p:cNvSpPr txBox="1"/>
          <p:nvPr>
            <p:ph idx="12" type="sldNum"/>
          </p:nvPr>
        </p:nvSpPr>
        <p:spPr>
          <a:xfrm>
            <a:off x="11506199" y="6533804"/>
            <a:ext cx="551167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8" name="Google Shape;148;p83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50" name="Google Shape;150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84"/>
          <p:cNvSpPr txBox="1"/>
          <p:nvPr>
            <p:ph type="title"/>
          </p:nvPr>
        </p:nvSpPr>
        <p:spPr>
          <a:xfrm rot="5400000">
            <a:off x="7147151" y="2121124"/>
            <a:ext cx="5181601" cy="2158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84"/>
          <p:cNvSpPr txBox="1"/>
          <p:nvPr>
            <p:ph idx="1" type="body"/>
          </p:nvPr>
        </p:nvSpPr>
        <p:spPr>
          <a:xfrm rot="5400000">
            <a:off x="2011058" y="-715658"/>
            <a:ext cx="5181600" cy="7832116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84"/>
          <p:cNvSpPr txBox="1"/>
          <p:nvPr>
            <p:ph idx="10" type="dt"/>
          </p:nvPr>
        </p:nvSpPr>
        <p:spPr>
          <a:xfrm>
            <a:off x="8665860" y="6591993"/>
            <a:ext cx="1600200" cy="246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84"/>
          <p:cNvSpPr txBox="1"/>
          <p:nvPr>
            <p:ph idx="11" type="ftr"/>
          </p:nvPr>
        </p:nvSpPr>
        <p:spPr>
          <a:xfrm>
            <a:off x="685801" y="6591993"/>
            <a:ext cx="7827659" cy="246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84"/>
          <p:cNvSpPr txBox="1"/>
          <p:nvPr>
            <p:ph idx="12" type="sldNum"/>
          </p:nvPr>
        </p:nvSpPr>
        <p:spPr>
          <a:xfrm>
            <a:off x="11506199" y="6533804"/>
            <a:ext cx="551167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內容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20" name="Google Shape;2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/>
          <p:nvPr>
            <p:ph type="title"/>
          </p:nvPr>
        </p:nvSpPr>
        <p:spPr>
          <a:xfrm>
            <a:off x="685801" y="353984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FKai-SB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685801" y="2078183"/>
            <a:ext cx="10702635" cy="3713018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  <a:defRPr sz="3200"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302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0" type="dt"/>
          </p:nvPr>
        </p:nvSpPr>
        <p:spPr>
          <a:xfrm>
            <a:off x="8665860" y="6600305"/>
            <a:ext cx="1600200" cy="230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1" type="ftr"/>
          </p:nvPr>
        </p:nvSpPr>
        <p:spPr>
          <a:xfrm>
            <a:off x="685801" y="6600305"/>
            <a:ext cx="7827659" cy="230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11438275" y="6600305"/>
            <a:ext cx="551167" cy="2301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內容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35" name="Google Shape;35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9"/>
          <p:cNvSpPr txBox="1"/>
          <p:nvPr>
            <p:ph type="title"/>
          </p:nvPr>
        </p:nvSpPr>
        <p:spPr>
          <a:xfrm>
            <a:off x="685801" y="353984"/>
            <a:ext cx="10752474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FKai-SB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9"/>
          <p:cNvSpPr txBox="1"/>
          <p:nvPr>
            <p:ph idx="1" type="body"/>
          </p:nvPr>
        </p:nvSpPr>
        <p:spPr>
          <a:xfrm>
            <a:off x="685801" y="2078183"/>
            <a:ext cx="10702635" cy="3713018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  <a:defRPr sz="3200"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302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69"/>
          <p:cNvSpPr txBox="1"/>
          <p:nvPr>
            <p:ph idx="10" type="dt"/>
          </p:nvPr>
        </p:nvSpPr>
        <p:spPr>
          <a:xfrm>
            <a:off x="8665860" y="6600305"/>
            <a:ext cx="1600200" cy="230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9"/>
          <p:cNvSpPr txBox="1"/>
          <p:nvPr>
            <p:ph idx="11" type="ftr"/>
          </p:nvPr>
        </p:nvSpPr>
        <p:spPr>
          <a:xfrm>
            <a:off x="685801" y="6600305"/>
            <a:ext cx="7827659" cy="230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9"/>
          <p:cNvSpPr txBox="1"/>
          <p:nvPr>
            <p:ph idx="12" type="sldNum"/>
          </p:nvPr>
        </p:nvSpPr>
        <p:spPr>
          <a:xfrm>
            <a:off x="11438275" y="6600305"/>
            <a:ext cx="551167" cy="2301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42" name="Google Shape;42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0"/>
          <p:cNvSpPr txBox="1"/>
          <p:nvPr>
            <p:ph type="title"/>
          </p:nvPr>
        </p:nvSpPr>
        <p:spPr>
          <a:xfrm>
            <a:off x="685800" y="3308581"/>
            <a:ext cx="10131427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DFKai-SB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0"/>
          <p:cNvSpPr txBox="1"/>
          <p:nvPr>
            <p:ph idx="1" type="body"/>
          </p:nvPr>
        </p:nvSpPr>
        <p:spPr>
          <a:xfrm>
            <a:off x="685799" y="4777381"/>
            <a:ext cx="10131428" cy="86040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70"/>
          <p:cNvSpPr txBox="1"/>
          <p:nvPr>
            <p:ph idx="10" type="dt"/>
          </p:nvPr>
        </p:nvSpPr>
        <p:spPr>
          <a:xfrm>
            <a:off x="9722797" y="6608500"/>
            <a:ext cx="1600200" cy="2477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0"/>
          <p:cNvSpPr txBox="1"/>
          <p:nvPr>
            <p:ph idx="11" type="ftr"/>
          </p:nvPr>
        </p:nvSpPr>
        <p:spPr>
          <a:xfrm>
            <a:off x="685799" y="6608500"/>
            <a:ext cx="7827659" cy="236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0"/>
          <p:cNvSpPr txBox="1"/>
          <p:nvPr>
            <p:ph idx="12" type="sldNum"/>
          </p:nvPr>
        </p:nvSpPr>
        <p:spPr>
          <a:xfrm>
            <a:off x="11506201" y="6583680"/>
            <a:ext cx="551167" cy="256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個內容" type="twoObj">
  <p:cSld name="TWO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49" name="Google Shape;49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71"/>
          <p:cNvSpPr txBox="1"/>
          <p:nvPr>
            <p:ph type="title"/>
          </p:nvPr>
        </p:nvSpPr>
        <p:spPr>
          <a:xfrm>
            <a:off x="685801" y="338666"/>
            <a:ext cx="11018519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1"/>
          <p:cNvSpPr txBox="1"/>
          <p:nvPr>
            <p:ph idx="1" type="body"/>
          </p:nvPr>
        </p:nvSpPr>
        <p:spPr>
          <a:xfrm>
            <a:off x="685802" y="2142067"/>
            <a:ext cx="4995334" cy="3649134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71"/>
          <p:cNvSpPr txBox="1"/>
          <p:nvPr>
            <p:ph idx="2" type="body"/>
          </p:nvPr>
        </p:nvSpPr>
        <p:spPr>
          <a:xfrm>
            <a:off x="5821895" y="2142067"/>
            <a:ext cx="4995332" cy="3649133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71"/>
          <p:cNvSpPr txBox="1"/>
          <p:nvPr>
            <p:ph idx="10" type="dt"/>
          </p:nvPr>
        </p:nvSpPr>
        <p:spPr>
          <a:xfrm>
            <a:off x="8665860" y="6591993"/>
            <a:ext cx="1600200" cy="246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1"/>
          <p:cNvSpPr txBox="1"/>
          <p:nvPr>
            <p:ph idx="11" type="ftr"/>
          </p:nvPr>
        </p:nvSpPr>
        <p:spPr>
          <a:xfrm>
            <a:off x="685801" y="6591993"/>
            <a:ext cx="7827659" cy="246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1"/>
          <p:cNvSpPr txBox="1"/>
          <p:nvPr>
            <p:ph idx="12" type="sldNum"/>
          </p:nvPr>
        </p:nvSpPr>
        <p:spPr>
          <a:xfrm>
            <a:off x="11506199" y="6533804"/>
            <a:ext cx="551167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2"/>
          <p:cNvSpPr txBox="1"/>
          <p:nvPr>
            <p:ph type="title"/>
          </p:nvPr>
        </p:nvSpPr>
        <p:spPr>
          <a:xfrm>
            <a:off x="685801" y="338666"/>
            <a:ext cx="11018519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FKai-SB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2"/>
          <p:cNvSpPr txBox="1"/>
          <p:nvPr>
            <p:ph idx="1" type="body"/>
          </p:nvPr>
        </p:nvSpPr>
        <p:spPr>
          <a:xfrm>
            <a:off x="973670" y="2218267"/>
            <a:ext cx="4709054" cy="576262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●"/>
              <a:defRPr b="0" sz="28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72"/>
          <p:cNvSpPr txBox="1"/>
          <p:nvPr>
            <p:ph idx="2" type="body"/>
          </p:nvPr>
        </p:nvSpPr>
        <p:spPr>
          <a:xfrm>
            <a:off x="685801" y="2870201"/>
            <a:ext cx="4996923" cy="2920998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FKai-SB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72"/>
          <p:cNvSpPr txBox="1"/>
          <p:nvPr>
            <p:ph idx="3" type="body"/>
          </p:nvPr>
        </p:nvSpPr>
        <p:spPr>
          <a:xfrm>
            <a:off x="6096003" y="2226734"/>
            <a:ext cx="4722813" cy="576262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●"/>
              <a:defRPr b="0" sz="28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72"/>
          <p:cNvSpPr txBox="1"/>
          <p:nvPr>
            <p:ph idx="4" type="body"/>
          </p:nvPr>
        </p:nvSpPr>
        <p:spPr>
          <a:xfrm>
            <a:off x="5823483" y="2870201"/>
            <a:ext cx="4995334" cy="2920998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72"/>
          <p:cNvSpPr txBox="1"/>
          <p:nvPr>
            <p:ph idx="10" type="dt"/>
          </p:nvPr>
        </p:nvSpPr>
        <p:spPr>
          <a:xfrm>
            <a:off x="8665860" y="6591993"/>
            <a:ext cx="1600200" cy="246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2"/>
          <p:cNvSpPr txBox="1"/>
          <p:nvPr>
            <p:ph idx="11" type="ftr"/>
          </p:nvPr>
        </p:nvSpPr>
        <p:spPr>
          <a:xfrm>
            <a:off x="685801" y="6591993"/>
            <a:ext cx="7827659" cy="246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72"/>
          <p:cNvSpPr txBox="1"/>
          <p:nvPr>
            <p:ph idx="12" type="sldNum"/>
          </p:nvPr>
        </p:nvSpPr>
        <p:spPr>
          <a:xfrm>
            <a:off x="11506199" y="6533804"/>
            <a:ext cx="551167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66" name="Google Shape;66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73"/>
          <p:cNvSpPr txBox="1"/>
          <p:nvPr>
            <p:ph type="title"/>
          </p:nvPr>
        </p:nvSpPr>
        <p:spPr>
          <a:xfrm>
            <a:off x="685801" y="338666"/>
            <a:ext cx="11018519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73"/>
          <p:cNvSpPr txBox="1"/>
          <p:nvPr>
            <p:ph idx="10" type="dt"/>
          </p:nvPr>
        </p:nvSpPr>
        <p:spPr>
          <a:xfrm>
            <a:off x="8665860" y="6591993"/>
            <a:ext cx="1600200" cy="246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3"/>
          <p:cNvSpPr txBox="1"/>
          <p:nvPr>
            <p:ph idx="11" type="ftr"/>
          </p:nvPr>
        </p:nvSpPr>
        <p:spPr>
          <a:xfrm>
            <a:off x="685801" y="6591993"/>
            <a:ext cx="7827659" cy="246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3"/>
          <p:cNvSpPr txBox="1"/>
          <p:nvPr>
            <p:ph idx="12" type="sldNum"/>
          </p:nvPr>
        </p:nvSpPr>
        <p:spPr>
          <a:xfrm>
            <a:off x="11506199" y="6533804"/>
            <a:ext cx="551167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72" name="Google Shape;7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74"/>
          <p:cNvSpPr txBox="1"/>
          <p:nvPr>
            <p:ph idx="10" type="dt"/>
          </p:nvPr>
        </p:nvSpPr>
        <p:spPr>
          <a:xfrm>
            <a:off x="8665860" y="6591993"/>
            <a:ext cx="1600200" cy="246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74"/>
          <p:cNvSpPr txBox="1"/>
          <p:nvPr>
            <p:ph idx="11" type="ftr"/>
          </p:nvPr>
        </p:nvSpPr>
        <p:spPr>
          <a:xfrm>
            <a:off x="685801" y="6591993"/>
            <a:ext cx="7827659" cy="246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74"/>
          <p:cNvSpPr txBox="1"/>
          <p:nvPr>
            <p:ph idx="12" type="sldNum"/>
          </p:nvPr>
        </p:nvSpPr>
        <p:spPr>
          <a:xfrm>
            <a:off x="11506199" y="6533804"/>
            <a:ext cx="551167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輔助字幕的內容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77" name="Google Shape;77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75"/>
          <p:cNvSpPr txBox="1"/>
          <p:nvPr>
            <p:ph type="title"/>
          </p:nvPr>
        </p:nvSpPr>
        <p:spPr>
          <a:xfrm>
            <a:off x="685800" y="2074333"/>
            <a:ext cx="368088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75"/>
          <p:cNvSpPr txBox="1"/>
          <p:nvPr>
            <p:ph idx="1" type="body"/>
          </p:nvPr>
        </p:nvSpPr>
        <p:spPr>
          <a:xfrm>
            <a:off x="4648201" y="609601"/>
            <a:ext cx="6169026" cy="518160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75"/>
          <p:cNvSpPr txBox="1"/>
          <p:nvPr>
            <p:ph idx="2" type="body"/>
          </p:nvPr>
        </p:nvSpPr>
        <p:spPr>
          <a:xfrm>
            <a:off x="685800" y="3445933"/>
            <a:ext cx="3680885" cy="182880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1" name="Google Shape;81;p75"/>
          <p:cNvSpPr txBox="1"/>
          <p:nvPr>
            <p:ph idx="10" type="dt"/>
          </p:nvPr>
        </p:nvSpPr>
        <p:spPr>
          <a:xfrm>
            <a:off x="8665860" y="6591993"/>
            <a:ext cx="1600200" cy="246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75"/>
          <p:cNvSpPr txBox="1"/>
          <p:nvPr>
            <p:ph idx="11" type="ftr"/>
          </p:nvPr>
        </p:nvSpPr>
        <p:spPr>
          <a:xfrm>
            <a:off x="685801" y="6591993"/>
            <a:ext cx="7827659" cy="246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75"/>
          <p:cNvSpPr txBox="1"/>
          <p:nvPr>
            <p:ph idx="12" type="sldNum"/>
          </p:nvPr>
        </p:nvSpPr>
        <p:spPr>
          <a:xfrm>
            <a:off x="11506199" y="6533804"/>
            <a:ext cx="551167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theme" Target="../theme/theme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685801" y="338666"/>
            <a:ext cx="11018519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FKai-SB"/>
              <a:buNone/>
              <a:defRPr b="0" i="0" sz="4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685801" y="1936865"/>
            <a:ext cx="11018519" cy="3632662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0" type="dt"/>
          </p:nvPr>
        </p:nvSpPr>
        <p:spPr>
          <a:xfrm>
            <a:off x="8665860" y="6591993"/>
            <a:ext cx="1600200" cy="246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1" type="ftr"/>
          </p:nvPr>
        </p:nvSpPr>
        <p:spPr>
          <a:xfrm>
            <a:off x="685801" y="6591993"/>
            <a:ext cx="7827659" cy="246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11506199" y="6533804"/>
            <a:ext cx="551167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8"/>
          <p:cNvSpPr txBox="1"/>
          <p:nvPr>
            <p:ph type="title"/>
          </p:nvPr>
        </p:nvSpPr>
        <p:spPr>
          <a:xfrm>
            <a:off x="685801" y="338666"/>
            <a:ext cx="11018519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FKai-SB"/>
              <a:buNone/>
              <a:defRPr b="0" i="0" sz="4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68"/>
          <p:cNvSpPr txBox="1"/>
          <p:nvPr>
            <p:ph idx="1" type="body"/>
          </p:nvPr>
        </p:nvSpPr>
        <p:spPr>
          <a:xfrm>
            <a:off x="685801" y="1936865"/>
            <a:ext cx="11018519" cy="3632662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68"/>
          <p:cNvSpPr txBox="1"/>
          <p:nvPr>
            <p:ph idx="10" type="dt"/>
          </p:nvPr>
        </p:nvSpPr>
        <p:spPr>
          <a:xfrm>
            <a:off x="8665860" y="6591993"/>
            <a:ext cx="1600200" cy="246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68"/>
          <p:cNvSpPr txBox="1"/>
          <p:nvPr>
            <p:ph idx="11" type="ftr"/>
          </p:nvPr>
        </p:nvSpPr>
        <p:spPr>
          <a:xfrm>
            <a:off x="685801" y="6591993"/>
            <a:ext cx="7827659" cy="246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68"/>
          <p:cNvSpPr txBox="1"/>
          <p:nvPr>
            <p:ph idx="12" type="sldNum"/>
          </p:nvPr>
        </p:nvSpPr>
        <p:spPr>
          <a:xfrm>
            <a:off x="11506199" y="6533804"/>
            <a:ext cx="551167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5547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一張含有 文字, 標誌 的圖片&#10;&#10;自動產生的描述" id="32" name="Google Shape;32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78081" y="5981700"/>
            <a:ext cx="2779285" cy="7335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玩具, 布偶, 向量圖形 的圖片&#10;&#10;自動產生的描述" id="33" name="Google Shape;33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667" y="5624102"/>
            <a:ext cx="1378533" cy="109119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8.png"/><Relationship Id="rId5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teams.microsoft.com/l/team/19%3acslczPAPxlSCfxL7KDLO_TGOEGiX8i62itdBuF8Hzxo1%40thread.tacv2/conversations?groupId=28d7f654-94ca-4821-989e-e96a28bc9a33&amp;tenantId=e594dcfc-e8cd-4c53-ab6b-1ab9eeafe30d" TargetMode="External"/><Relationship Id="rId4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2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4.png"/><Relationship Id="rId4" Type="http://schemas.openxmlformats.org/officeDocument/2006/relationships/image" Target="../media/image33.png"/><Relationship Id="rId5" Type="http://schemas.openxmlformats.org/officeDocument/2006/relationships/image" Target="../media/image4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comments" Target="../comments/comment1.xml"/><Relationship Id="rId4" Type="http://schemas.openxmlformats.org/officeDocument/2006/relationships/image" Target="../media/image32.png"/><Relationship Id="rId5" Type="http://schemas.openxmlformats.org/officeDocument/2006/relationships/image" Target="../media/image3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9.png"/><Relationship Id="rId4" Type="http://schemas.openxmlformats.org/officeDocument/2006/relationships/image" Target="../media/image5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4.png"/><Relationship Id="rId4" Type="http://schemas.openxmlformats.org/officeDocument/2006/relationships/image" Target="../media/image5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5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5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7.png"/><Relationship Id="rId4" Type="http://schemas.openxmlformats.org/officeDocument/2006/relationships/image" Target="../media/image46.png"/><Relationship Id="rId5" Type="http://schemas.openxmlformats.org/officeDocument/2006/relationships/image" Target="../media/image48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7.png"/><Relationship Id="rId4" Type="http://schemas.openxmlformats.org/officeDocument/2006/relationships/image" Target="../media/image46.png"/><Relationship Id="rId5" Type="http://schemas.openxmlformats.org/officeDocument/2006/relationships/image" Target="../media/image48.png"/><Relationship Id="rId6" Type="http://schemas.openxmlformats.org/officeDocument/2006/relationships/image" Target="../media/image5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1.png"/><Relationship Id="rId4" Type="http://schemas.openxmlformats.org/officeDocument/2006/relationships/image" Target="../media/image53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"/>
          <p:cNvSpPr txBox="1"/>
          <p:nvPr>
            <p:ph type="ctrTitle"/>
          </p:nvPr>
        </p:nvSpPr>
        <p:spPr>
          <a:xfrm>
            <a:off x="357955" y="467138"/>
            <a:ext cx="10896438" cy="28411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大橋國小同步自主學習(Teams)</a:t>
            </a:r>
            <a:br>
              <a:rPr lang="en-US"/>
            </a:br>
            <a:r>
              <a:rPr lang="en-US"/>
              <a:t>教師版操作說明 </a:t>
            </a:r>
            <a:endParaRPr/>
          </a:p>
        </p:txBody>
      </p:sp>
      <p:sp>
        <p:nvSpPr>
          <p:cNvPr id="161" name="Google Shape;161;p1"/>
          <p:cNvSpPr txBox="1"/>
          <p:nvPr>
            <p:ph idx="1" type="subTitle"/>
          </p:nvPr>
        </p:nvSpPr>
        <p:spPr>
          <a:xfrm>
            <a:off x="4056667" y="3549745"/>
            <a:ext cx="7197726" cy="1897228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"/>
          <p:cNvSpPr txBox="1"/>
          <p:nvPr>
            <p:ph type="title"/>
          </p:nvPr>
        </p:nvSpPr>
        <p:spPr>
          <a:xfrm>
            <a:off x="685801" y="353985"/>
            <a:ext cx="10752474" cy="7890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DFKai-SB"/>
              <a:buNone/>
            </a:pPr>
            <a:r>
              <a:rPr lang="en-US"/>
              <a:t>個人名字圖示製作方法</a:t>
            </a:r>
            <a:endParaRPr/>
          </a:p>
        </p:txBody>
      </p:sp>
      <p:sp>
        <p:nvSpPr>
          <p:cNvPr id="224" name="Google Shape;224;p28"/>
          <p:cNvSpPr txBox="1"/>
          <p:nvPr>
            <p:ph idx="1" type="body"/>
          </p:nvPr>
        </p:nvSpPr>
        <p:spPr>
          <a:xfrm>
            <a:off x="685801" y="1242392"/>
            <a:ext cx="10702635" cy="454881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Noto Sans Symbols"/>
              <a:buChar char="■"/>
            </a:pPr>
            <a:r>
              <a:rPr lang="en-US"/>
              <a:t>將本投影片下載後以PowerPoint</a:t>
            </a:r>
            <a:br>
              <a:rPr lang="en-US"/>
            </a:br>
            <a:r>
              <a:rPr lang="en-US"/>
              <a:t>開啟即可直接製作</a:t>
            </a:r>
            <a:br>
              <a:rPr lang="en-US"/>
            </a:br>
            <a:r>
              <a:rPr lang="en-US"/>
              <a:t>(直接改右邊的就好)</a:t>
            </a:r>
            <a:endParaRPr/>
          </a:p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Noto Sans Symbols"/>
              <a:buChar char="■"/>
            </a:pPr>
            <a:r>
              <a:rPr lang="en-US"/>
              <a:t>使用PowerPoint插入一個</a:t>
            </a:r>
            <a:br>
              <a:rPr lang="en-US"/>
            </a:br>
            <a:r>
              <a:rPr lang="en-US"/>
              <a:t>正方型圖案(一定要是剛好的正方型)</a:t>
            </a:r>
            <a:endParaRPr/>
          </a:p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Noto Sans Symbols"/>
              <a:buChar char="■"/>
            </a:pPr>
            <a:r>
              <a:rPr lang="en-US"/>
              <a:t>在正方型圖案內輸入名字</a:t>
            </a:r>
            <a:endParaRPr/>
          </a:p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Noto Sans Symbols"/>
              <a:buChar char="■"/>
            </a:pPr>
            <a:r>
              <a:rPr lang="en-US"/>
              <a:t>另存成圖片</a:t>
            </a:r>
            <a:endParaRPr/>
          </a:p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Noto Sans Symbols"/>
              <a:buChar char="■"/>
            </a:pPr>
            <a:r>
              <a:rPr lang="en-US"/>
              <a:t>回到teams，點選自己的圖示</a:t>
            </a:r>
            <a:endParaRPr/>
          </a:p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Noto Sans Symbols"/>
              <a:buChar char="■"/>
            </a:pPr>
            <a:r>
              <a:rPr lang="en-US"/>
              <a:t>再選上傳圖片</a:t>
            </a:r>
            <a:endParaRPr/>
          </a:p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Noto Sans Symbols"/>
              <a:buChar char="■"/>
            </a:pPr>
            <a:r>
              <a:rPr lang="en-US"/>
              <a:t>儲存.關閉</a:t>
            </a:r>
            <a:endParaRPr/>
          </a:p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Noto Sans Symbols"/>
              <a:buChar char="■"/>
            </a:pPr>
            <a:r>
              <a:rPr lang="en-US"/>
              <a:t>變更完成</a:t>
            </a:r>
            <a:endParaRPr/>
          </a:p>
        </p:txBody>
      </p:sp>
      <p:sp>
        <p:nvSpPr>
          <p:cNvPr id="225" name="Google Shape;225;p28"/>
          <p:cNvSpPr/>
          <p:nvPr/>
        </p:nvSpPr>
        <p:spPr>
          <a:xfrm>
            <a:off x="8209721" y="353985"/>
            <a:ext cx="2880000" cy="2880000"/>
          </a:xfrm>
          <a:prstGeom prst="rect">
            <a:avLst/>
          </a:prstGeom>
          <a:solidFill>
            <a:srgbClr val="3A3A3A"/>
          </a:solidFill>
          <a:ln cap="flat" cmpd="sng" w="25400">
            <a:solidFill>
              <a:srgbClr val="7D2D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</a:rPr>
              <a:t>50513</a:t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375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lt1"/>
                </a:solidFill>
              </a:rPr>
              <a:t>敬佑</a:t>
            </a:r>
            <a:endParaRPr/>
          </a:p>
        </p:txBody>
      </p:sp>
      <p:pic>
        <p:nvPicPr>
          <p:cNvPr id="226" name="Google Shape;22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9721" y="3624016"/>
            <a:ext cx="4510439" cy="3761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28170" y="4454525"/>
            <a:ext cx="3265990" cy="1237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28170" y="5791202"/>
            <a:ext cx="3360987" cy="1237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9"/>
          <p:cNvSpPr txBox="1"/>
          <p:nvPr>
            <p:ph type="title"/>
          </p:nvPr>
        </p:nvSpPr>
        <p:spPr>
          <a:xfrm>
            <a:off x="685801" y="353985"/>
            <a:ext cx="10752474" cy="7890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DFKai-SB"/>
              <a:buNone/>
            </a:pPr>
            <a:r>
              <a:rPr lang="en-US"/>
              <a:t>練習加入團隊(使用代碼)</a:t>
            </a:r>
            <a:endParaRPr/>
          </a:p>
        </p:txBody>
      </p:sp>
      <p:sp>
        <p:nvSpPr>
          <p:cNvPr id="234" name="Google Shape;234;p29"/>
          <p:cNvSpPr txBox="1"/>
          <p:nvPr>
            <p:ph idx="1" type="body"/>
          </p:nvPr>
        </p:nvSpPr>
        <p:spPr>
          <a:xfrm>
            <a:off x="685801" y="1242392"/>
            <a:ext cx="10702635" cy="454881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先練習加入『大橋國小停課不停學Teams』</a:t>
            </a:r>
            <a:endParaRPr/>
          </a:p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可以代碼加入『</a:t>
            </a:r>
            <a:r>
              <a:rPr b="1" lang="en-US" sz="6600"/>
              <a:t>rg51pts</a:t>
            </a:r>
            <a:r>
              <a:rPr b="1" lang="en-US"/>
              <a:t>』</a:t>
            </a:r>
            <a:endParaRPr/>
          </a:p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以上團隊為大橋國小停課不停學共同的團隊，可能會有全校的小朋友，若不想太多成員訊息太雜亂，老師可以自建團隊。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0"/>
          <p:cNvSpPr txBox="1"/>
          <p:nvPr>
            <p:ph idx="1" type="body"/>
          </p:nvPr>
        </p:nvSpPr>
        <p:spPr>
          <a:xfrm>
            <a:off x="685801" y="2078183"/>
            <a:ext cx="10702635" cy="3713018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11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240" name="Google Shape;240;p30"/>
          <p:cNvSpPr txBox="1"/>
          <p:nvPr>
            <p:ph type="title"/>
          </p:nvPr>
        </p:nvSpPr>
        <p:spPr>
          <a:xfrm>
            <a:off x="685801" y="353984"/>
            <a:ext cx="10752474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FKai-SB"/>
              <a:buNone/>
            </a:pPr>
            <a:r>
              <a:t/>
            </a:r>
            <a:endParaRPr/>
          </a:p>
        </p:txBody>
      </p:sp>
      <p:pic>
        <p:nvPicPr>
          <p:cNvPr id="241" name="Google Shape;24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8750"/>
            <a:ext cx="12192000" cy="654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/>
          <p:cNvSpPr txBox="1"/>
          <p:nvPr>
            <p:ph type="title"/>
          </p:nvPr>
        </p:nvSpPr>
        <p:spPr>
          <a:xfrm>
            <a:off x="685801" y="353985"/>
            <a:ext cx="10752474" cy="1017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FKai-SB"/>
              <a:buNone/>
            </a:pPr>
            <a:r>
              <a:rPr lang="en-US"/>
              <a:t>練習加入團隊(使用連結)</a:t>
            </a:r>
            <a:endParaRPr/>
          </a:p>
        </p:txBody>
      </p:sp>
      <p:sp>
        <p:nvSpPr>
          <p:cNvPr id="247" name="Google Shape;247;p31"/>
          <p:cNvSpPr txBox="1"/>
          <p:nvPr>
            <p:ph idx="1" type="body"/>
          </p:nvPr>
        </p:nvSpPr>
        <p:spPr>
          <a:xfrm>
            <a:off x="288237" y="1371601"/>
            <a:ext cx="6549885" cy="4831969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Noto Sans Symbols"/>
              <a:buChar char="■"/>
            </a:pPr>
            <a:r>
              <a:rPr lang="en-US"/>
              <a:t>也可以請小朋友點選連結加</a:t>
            </a:r>
            <a:endParaRPr/>
          </a:p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Noto Sans Symbols"/>
              <a:buChar char="■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https://teams.microsoft.com/l/team/19%3acslczPAPxlSCfxL7KDLO_TGOEGiX8i62itdBuF8Hzxo1%40thread.tacv2/conversations?groupId=28d7f654-94ca-4821-989e-e96a28bc9a33&amp;tenantId=e594dcfc-e8cd-4c53-ab6b-1ab9eeafe30d</a:t>
            </a:r>
            <a:endParaRPr/>
          </a:p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Noto Sans Symbols"/>
              <a:buChar char="■"/>
            </a:pPr>
            <a:r>
              <a:rPr lang="en-US"/>
              <a:t>或掃QR CODE</a:t>
            </a:r>
            <a:endParaRPr/>
          </a:p>
          <a:p>
            <a:pPr indent="-3111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248" name="Google Shape;248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60256" y="1265832"/>
            <a:ext cx="5043507" cy="5043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"/>
          <p:cNvSpPr txBox="1"/>
          <p:nvPr>
            <p:ph type="title"/>
          </p:nvPr>
        </p:nvSpPr>
        <p:spPr>
          <a:xfrm>
            <a:off x="685801" y="353984"/>
            <a:ext cx="10752474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FKai-SB"/>
              <a:buNone/>
            </a:pPr>
            <a:r>
              <a:rPr lang="en-US"/>
              <a:t>選取要參與的頻道</a:t>
            </a:r>
            <a:endParaRPr/>
          </a:p>
        </p:txBody>
      </p:sp>
      <p:sp>
        <p:nvSpPr>
          <p:cNvPr id="254" name="Google Shape;254;p32"/>
          <p:cNvSpPr txBox="1"/>
          <p:nvPr>
            <p:ph idx="1" type="body"/>
          </p:nvPr>
        </p:nvSpPr>
        <p:spPr>
          <a:xfrm>
            <a:off x="685801" y="1563329"/>
            <a:ext cx="10702635" cy="4227872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請選取要參與的頻道(班級或教師團隊)。</a:t>
            </a:r>
            <a:endParaRPr/>
          </a:p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找不到頻道請由隱藏頻道內選取。</a:t>
            </a:r>
            <a:endParaRPr/>
          </a:p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若頻道內目前有直播教學，可直接加入直播。</a:t>
            </a:r>
            <a:endParaRPr/>
          </a:p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也可在頻道內留言參與討論。</a:t>
            </a:r>
            <a:endParaRPr/>
          </a:p>
          <a:p>
            <a:pPr indent="-3111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3"/>
          <p:cNvSpPr txBox="1"/>
          <p:nvPr>
            <p:ph type="title"/>
          </p:nvPr>
        </p:nvSpPr>
        <p:spPr>
          <a:xfrm>
            <a:off x="685801" y="353985"/>
            <a:ext cx="10752474" cy="13456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DFKai-SB"/>
              <a:buNone/>
            </a:pPr>
            <a:r>
              <a:rPr lang="en-US"/>
              <a:t>加入直播(管理員或老師需先在頻道開直播</a:t>
            </a:r>
            <a:br>
              <a:rPr lang="en-US"/>
            </a:br>
            <a:r>
              <a:rPr lang="en-US"/>
              <a:t>學生才能加入)</a:t>
            </a:r>
            <a:endParaRPr/>
          </a:p>
        </p:txBody>
      </p:sp>
      <p:sp>
        <p:nvSpPr>
          <p:cNvPr id="260" name="Google Shape;260;p33"/>
          <p:cNvSpPr txBox="1"/>
          <p:nvPr>
            <p:ph idx="1" type="body"/>
          </p:nvPr>
        </p:nvSpPr>
        <p:spPr>
          <a:xfrm>
            <a:off x="685801" y="1908313"/>
            <a:ext cx="10702635" cy="4074476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11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261" name="Google Shape;26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842" y="1908313"/>
            <a:ext cx="11280658" cy="2446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4"/>
          <p:cNvSpPr txBox="1"/>
          <p:nvPr>
            <p:ph type="title"/>
          </p:nvPr>
        </p:nvSpPr>
        <p:spPr>
          <a:xfrm>
            <a:off x="685801" y="353985"/>
            <a:ext cx="10752474" cy="887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FKai-SB"/>
              <a:buNone/>
            </a:pPr>
            <a:r>
              <a:rPr lang="en-US"/>
              <a:t>調整音訊設定(注意黃框部份)</a:t>
            </a:r>
            <a:endParaRPr/>
          </a:p>
        </p:txBody>
      </p:sp>
      <p:sp>
        <p:nvSpPr>
          <p:cNvPr id="267" name="Google Shape;267;p34"/>
          <p:cNvSpPr txBox="1"/>
          <p:nvPr>
            <p:ph idx="1" type="body"/>
          </p:nvPr>
        </p:nvSpPr>
        <p:spPr>
          <a:xfrm>
            <a:off x="685801" y="1358537"/>
            <a:ext cx="10702635" cy="4432664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學生(參與者)建議值</a:t>
            </a:r>
            <a:br>
              <a:rPr lang="en-US"/>
            </a:br>
            <a:r>
              <a:rPr lang="en-US"/>
              <a:t>開啟聲音</a:t>
            </a:r>
            <a:br>
              <a:rPr lang="en-US"/>
            </a:br>
            <a:r>
              <a:rPr lang="en-US"/>
              <a:t>關閉麥克風</a:t>
            </a:r>
            <a:br>
              <a:rPr lang="en-US"/>
            </a:br>
            <a:r>
              <a:rPr lang="en-US"/>
              <a:t>關閉視訊</a:t>
            </a:r>
            <a:endParaRPr/>
          </a:p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按立即加入</a:t>
            </a:r>
            <a:endParaRPr/>
          </a:p>
          <a:p>
            <a:pPr indent="-3111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/>
          </a:p>
          <a:p>
            <a:pPr indent="-3111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268" name="Google Shape;26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0661" y="2733367"/>
            <a:ext cx="7402021" cy="3876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3564" y="4240884"/>
            <a:ext cx="2309060" cy="52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5"/>
          <p:cNvSpPr txBox="1"/>
          <p:nvPr>
            <p:ph type="title"/>
          </p:nvPr>
        </p:nvSpPr>
        <p:spPr>
          <a:xfrm>
            <a:off x="685801" y="353985"/>
            <a:ext cx="10752474" cy="887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FKai-SB"/>
              <a:buNone/>
            </a:pPr>
            <a:r>
              <a:rPr lang="en-US"/>
              <a:t>功能切換</a:t>
            </a:r>
            <a:endParaRPr/>
          </a:p>
        </p:txBody>
      </p:sp>
      <p:sp>
        <p:nvSpPr>
          <p:cNvPr id="275" name="Google Shape;275;p35"/>
          <p:cNvSpPr txBox="1"/>
          <p:nvPr>
            <p:ph idx="1" type="body"/>
          </p:nvPr>
        </p:nvSpPr>
        <p:spPr>
          <a:xfrm>
            <a:off x="616227" y="1212668"/>
            <a:ext cx="10702635" cy="4432664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11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/>
          </a:p>
          <a:p>
            <a:pPr indent="-3111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276" name="Google Shape;27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07292" y="4173439"/>
            <a:ext cx="5090601" cy="891617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5"/>
          <p:cNvSpPr/>
          <p:nvPr/>
        </p:nvSpPr>
        <p:spPr>
          <a:xfrm>
            <a:off x="1023731" y="2226366"/>
            <a:ext cx="2246243" cy="1381538"/>
          </a:xfrm>
          <a:prstGeom prst="wedgeRectCallout">
            <a:avLst>
              <a:gd fmla="val 109609" name="adj1"/>
              <a:gd fmla="val 103785" name="adj2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顯示目前參與的人</a:t>
            </a:r>
            <a:endParaRPr/>
          </a:p>
        </p:txBody>
      </p:sp>
      <p:sp>
        <p:nvSpPr>
          <p:cNvPr id="278" name="Google Shape;278;p35"/>
          <p:cNvSpPr/>
          <p:nvPr/>
        </p:nvSpPr>
        <p:spPr>
          <a:xfrm>
            <a:off x="3269974" y="1335174"/>
            <a:ext cx="2106977" cy="891618"/>
          </a:xfrm>
          <a:prstGeom prst="wedgeRectCallout">
            <a:avLst>
              <a:gd fmla="val 40159" name="adj1"/>
              <a:gd fmla="val 278328" name="adj2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顯示交談</a:t>
            </a:r>
            <a:endParaRPr/>
          </a:p>
        </p:txBody>
      </p:sp>
      <p:sp>
        <p:nvSpPr>
          <p:cNvPr id="279" name="Google Shape;279;p35"/>
          <p:cNvSpPr/>
          <p:nvPr/>
        </p:nvSpPr>
        <p:spPr>
          <a:xfrm>
            <a:off x="5581505" y="1153601"/>
            <a:ext cx="1804725" cy="1160560"/>
          </a:xfrm>
          <a:prstGeom prst="wedgeRectCallout">
            <a:avLst>
              <a:gd fmla="val -46532" name="adj1"/>
              <a:gd fmla="val 214848" name="adj2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有問題舉手</a:t>
            </a:r>
            <a:endParaRPr/>
          </a:p>
        </p:txBody>
      </p:sp>
      <p:sp>
        <p:nvSpPr>
          <p:cNvPr id="280" name="Google Shape;280;p35"/>
          <p:cNvSpPr/>
          <p:nvPr/>
        </p:nvSpPr>
        <p:spPr>
          <a:xfrm>
            <a:off x="7590784" y="825851"/>
            <a:ext cx="1513177" cy="1160560"/>
          </a:xfrm>
          <a:prstGeom prst="wedgeRectCallout">
            <a:avLst>
              <a:gd fmla="val -100300" name="adj1"/>
              <a:gd fmla="val 243967" name="adj2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開關視訊</a:t>
            </a:r>
            <a:endParaRPr/>
          </a:p>
        </p:txBody>
      </p:sp>
      <p:sp>
        <p:nvSpPr>
          <p:cNvPr id="281" name="Google Shape;281;p35"/>
          <p:cNvSpPr/>
          <p:nvPr/>
        </p:nvSpPr>
        <p:spPr>
          <a:xfrm>
            <a:off x="9352916" y="754894"/>
            <a:ext cx="1716991" cy="1160560"/>
          </a:xfrm>
          <a:prstGeom prst="wedgeRectCallout">
            <a:avLst>
              <a:gd fmla="val -165474" name="adj1"/>
              <a:gd fmla="val 249961" name="adj2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開關麥克風</a:t>
            </a:r>
            <a:endParaRPr/>
          </a:p>
        </p:txBody>
      </p:sp>
      <p:sp>
        <p:nvSpPr>
          <p:cNvPr id="282" name="Google Shape;282;p35"/>
          <p:cNvSpPr/>
          <p:nvPr/>
        </p:nvSpPr>
        <p:spPr>
          <a:xfrm>
            <a:off x="9561443" y="2373228"/>
            <a:ext cx="2435087" cy="1880720"/>
          </a:xfrm>
          <a:prstGeom prst="wedgeRectCallout">
            <a:avLst>
              <a:gd fmla="val -119664" name="adj1"/>
              <a:gd fmla="val 53639" name="adj2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分享電腦畫面或其他(如簡報)</a:t>
            </a:r>
            <a:endParaRPr b="0" i="0" sz="36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76057" y="2914865"/>
            <a:ext cx="7282985" cy="4560018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6"/>
          <p:cNvSpPr txBox="1"/>
          <p:nvPr>
            <p:ph type="title"/>
          </p:nvPr>
        </p:nvSpPr>
        <p:spPr>
          <a:xfrm>
            <a:off x="685801" y="353985"/>
            <a:ext cx="10752474" cy="908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FKai-SB"/>
              <a:buNone/>
            </a:pPr>
            <a:r>
              <a:rPr lang="en-US"/>
              <a:t>釘選畫面 (把要看的畫面釘在主畫面)</a:t>
            </a:r>
            <a:endParaRPr/>
          </a:p>
        </p:txBody>
      </p:sp>
      <p:sp>
        <p:nvSpPr>
          <p:cNvPr id="289" name="Google Shape;289;p36"/>
          <p:cNvSpPr txBox="1"/>
          <p:nvPr>
            <p:ph idx="1" type="body"/>
          </p:nvPr>
        </p:nvSpPr>
        <p:spPr>
          <a:xfrm>
            <a:off x="685801" y="1351722"/>
            <a:ext cx="10702635" cy="1351721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Noto Sans Symbols"/>
              <a:buChar char="■"/>
            </a:pPr>
            <a:r>
              <a:rPr lang="en-US"/>
              <a:t>點選要看的畫面</a:t>
            </a:r>
            <a:endParaRPr/>
          </a:p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Noto Sans Symbols"/>
              <a:buChar char="■"/>
            </a:pPr>
            <a:r>
              <a:rPr lang="en-US"/>
              <a:t>滑鼠右鍵 釘選</a:t>
            </a:r>
            <a:endParaRPr/>
          </a:p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Noto Sans Symbols"/>
              <a:buChar char="■"/>
            </a:pPr>
            <a:r>
              <a:rPr lang="en-US"/>
              <a:t>平板手機請長按後選釘選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7"/>
          <p:cNvSpPr txBox="1"/>
          <p:nvPr>
            <p:ph type="title"/>
          </p:nvPr>
        </p:nvSpPr>
        <p:spPr>
          <a:xfrm>
            <a:off x="685801" y="353985"/>
            <a:ext cx="10752474" cy="9480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FKai-SB"/>
              <a:buNone/>
            </a:pPr>
            <a:r>
              <a:rPr lang="en-US"/>
              <a:t>老師如何開直播</a:t>
            </a:r>
            <a:endParaRPr/>
          </a:p>
        </p:txBody>
      </p:sp>
      <p:sp>
        <p:nvSpPr>
          <p:cNvPr id="295" name="Google Shape;295;p37"/>
          <p:cNvSpPr txBox="1"/>
          <p:nvPr>
            <p:ph idx="1" type="body"/>
          </p:nvPr>
        </p:nvSpPr>
        <p:spPr>
          <a:xfrm>
            <a:off x="685801" y="1480930"/>
            <a:ext cx="10702635" cy="4310271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先『立即開會』即可</a:t>
            </a:r>
            <a:endParaRPr/>
          </a:p>
        </p:txBody>
      </p:sp>
      <p:pic>
        <p:nvPicPr>
          <p:cNvPr id="296" name="Google Shape;29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1601" y="3786578"/>
            <a:ext cx="4986453" cy="2581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"/>
          <p:cNvSpPr txBox="1"/>
          <p:nvPr>
            <p:ph type="title"/>
          </p:nvPr>
        </p:nvSpPr>
        <p:spPr>
          <a:xfrm>
            <a:off x="685801" y="69574"/>
            <a:ext cx="10752474" cy="834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DFKai-SB"/>
              <a:buNone/>
            </a:pPr>
            <a:r>
              <a:rPr lang="en-US"/>
              <a:t>本講義建議下載後以PowerPoint 開啟觀看</a:t>
            </a:r>
            <a:endParaRPr/>
          </a:p>
        </p:txBody>
      </p:sp>
      <p:pic>
        <p:nvPicPr>
          <p:cNvPr id="167" name="Google Shape;16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1" y="992858"/>
            <a:ext cx="5000000" cy="1923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511" y="3241333"/>
            <a:ext cx="6238095" cy="14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70147" y="1615754"/>
            <a:ext cx="2628571" cy="914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8"/>
          <p:cNvSpPr txBox="1"/>
          <p:nvPr>
            <p:ph type="title"/>
          </p:nvPr>
        </p:nvSpPr>
        <p:spPr>
          <a:xfrm>
            <a:off x="685801" y="353984"/>
            <a:ext cx="10752474" cy="8884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FKai-SB"/>
              <a:buNone/>
            </a:pPr>
            <a:r>
              <a:rPr lang="en-US"/>
              <a:t>開會(直播)</a:t>
            </a:r>
            <a:endParaRPr/>
          </a:p>
        </p:txBody>
      </p:sp>
      <p:sp>
        <p:nvSpPr>
          <p:cNvPr id="302" name="Google Shape;302;p38"/>
          <p:cNvSpPr txBox="1"/>
          <p:nvPr>
            <p:ph idx="1" type="body"/>
          </p:nvPr>
        </p:nvSpPr>
        <p:spPr>
          <a:xfrm>
            <a:off x="685801" y="1242391"/>
            <a:ext cx="10702635" cy="454881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輸入會議名稱，再按</a:t>
            </a:r>
            <a:br>
              <a:rPr lang="en-US"/>
            </a:br>
            <a:r>
              <a:rPr lang="en-US"/>
              <a:t>立即加入</a:t>
            </a:r>
            <a:endParaRPr/>
          </a:p>
        </p:txBody>
      </p:sp>
      <p:pic>
        <p:nvPicPr>
          <p:cNvPr id="303" name="Google Shape;30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564" y="3160644"/>
            <a:ext cx="3096436" cy="1602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76661" y="69575"/>
            <a:ext cx="5115339" cy="274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70685" y="2932044"/>
            <a:ext cx="6725236" cy="4215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9"/>
          <p:cNvSpPr txBox="1"/>
          <p:nvPr>
            <p:ph type="title"/>
          </p:nvPr>
        </p:nvSpPr>
        <p:spPr>
          <a:xfrm>
            <a:off x="685801" y="353984"/>
            <a:ext cx="10752474" cy="8884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FKai-SB"/>
              <a:buNone/>
            </a:pPr>
            <a:r>
              <a:rPr lang="en-US"/>
              <a:t>開會(直播)</a:t>
            </a:r>
            <a:endParaRPr/>
          </a:p>
        </p:txBody>
      </p:sp>
      <p:sp>
        <p:nvSpPr>
          <p:cNvPr id="311" name="Google Shape;311;p39"/>
          <p:cNvSpPr txBox="1"/>
          <p:nvPr>
            <p:ph idx="1" type="body"/>
          </p:nvPr>
        </p:nvSpPr>
        <p:spPr>
          <a:xfrm>
            <a:off x="685802" y="1242391"/>
            <a:ext cx="6112564" cy="4293706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Noto Sans Symbols"/>
              <a:buChar char="■"/>
            </a:pPr>
            <a:r>
              <a:rPr lang="en-US"/>
              <a:t>複製會議連結(可讓來賓參與)</a:t>
            </a:r>
            <a:br>
              <a:rPr lang="en-US"/>
            </a:br>
            <a:r>
              <a:rPr lang="en-US"/>
              <a:t>https://teams.microsoft.com/l/meetup-join/19:21a8d918255245e29d4b33d45998930e@thread.tacv2/1621308625416?context=%7B%22Tid%22:%22e594dcfc-e8cd-4c53-ab6b-1ab9eeafe30d%22,%22Oid%22:%22ccadb139-e03f-46ca-aa8c-efa41c016f9c%22%7D</a:t>
            </a:r>
            <a:endParaRPr/>
          </a:p>
          <a:p>
            <a:pPr indent="-3111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312" name="Google Shape;31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2758" y="1082622"/>
            <a:ext cx="4757769" cy="2982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0"/>
          <p:cNvSpPr txBox="1"/>
          <p:nvPr>
            <p:ph type="title"/>
          </p:nvPr>
        </p:nvSpPr>
        <p:spPr>
          <a:xfrm>
            <a:off x="685801" y="353984"/>
            <a:ext cx="10752474" cy="130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DFKai-SB"/>
              <a:buNone/>
            </a:pPr>
            <a:r>
              <a:rPr lang="en-US"/>
              <a:t>把連結分享出去(LINE、校網自主學習專區、FB等等)</a:t>
            </a:r>
            <a:endParaRPr/>
          </a:p>
        </p:txBody>
      </p:sp>
      <p:sp>
        <p:nvSpPr>
          <p:cNvPr id="318" name="Google Shape;318;p40"/>
          <p:cNvSpPr txBox="1"/>
          <p:nvPr>
            <p:ph idx="1" type="body"/>
          </p:nvPr>
        </p:nvSpPr>
        <p:spPr>
          <a:xfrm>
            <a:off x="685801" y="1810251"/>
            <a:ext cx="10702635" cy="398095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提醒</a:t>
            </a:r>
            <a:br>
              <a:rPr lang="en-US"/>
            </a:br>
            <a:r>
              <a:rPr lang="en-US"/>
              <a:t>由連結進入的學生可以不用登入Teams，若沒有安裝Teams 也可以在電腦用網頁版登入</a:t>
            </a:r>
            <a:br>
              <a:rPr lang="en-US"/>
            </a:br>
            <a:endParaRPr/>
          </a:p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由連結進入的學生手機/平版一定要安裝Teams，但可以不需登入。</a:t>
            </a:r>
            <a:endParaRPr/>
          </a:p>
          <a:p>
            <a:pPr indent="-3111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1"/>
          <p:cNvSpPr txBox="1"/>
          <p:nvPr>
            <p:ph type="title"/>
          </p:nvPr>
        </p:nvSpPr>
        <p:spPr>
          <a:xfrm>
            <a:off x="685801" y="353985"/>
            <a:ext cx="10752474" cy="848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DFKai-SB"/>
              <a:buNone/>
            </a:pPr>
            <a:r>
              <a:rPr lang="en-US"/>
              <a:t>教師直播教學推薦模式『直接投影電腦螢幕(電子書)』</a:t>
            </a:r>
            <a:endParaRPr/>
          </a:p>
        </p:txBody>
      </p:sp>
      <p:sp>
        <p:nvSpPr>
          <p:cNvPr id="324" name="Google Shape;324;p41"/>
          <p:cNvSpPr txBox="1"/>
          <p:nvPr>
            <p:ph idx="1" type="body"/>
          </p:nvPr>
        </p:nvSpPr>
        <p:spPr>
          <a:xfrm>
            <a:off x="685801" y="1620077"/>
            <a:ext cx="10702635" cy="4171123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只需要搭配耳麥，不需使用手機。</a:t>
            </a:r>
            <a:br>
              <a:rPr lang="en-US"/>
            </a:br>
            <a:r>
              <a:rPr lang="en-US"/>
              <a:t>老師可直接直播電腦桌面，</a:t>
            </a:r>
            <a:br>
              <a:rPr lang="en-US"/>
            </a:br>
            <a:r>
              <a:rPr lang="en-US"/>
              <a:t>操作電子書上課。</a:t>
            </a:r>
            <a:br>
              <a:rPr lang="en-US"/>
            </a:br>
            <a:endParaRPr/>
          </a:p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電腦教室現在約30組耳麥，</a:t>
            </a:r>
            <a:br>
              <a:rPr lang="en-US"/>
            </a:br>
            <a:r>
              <a:rPr lang="en-US"/>
              <a:t>老師有需要可聯絡資訊組長</a:t>
            </a:r>
            <a:br>
              <a:rPr lang="en-US"/>
            </a:br>
            <a:r>
              <a:rPr lang="en-US"/>
              <a:t>取用</a:t>
            </a:r>
            <a:br>
              <a:rPr lang="en-US"/>
            </a:br>
            <a:r>
              <a:rPr lang="en-US"/>
              <a:t>(停課期間先放老師那兒不用還)。</a:t>
            </a:r>
            <a:endParaRPr/>
          </a:p>
          <a:p>
            <a:pPr indent="-3111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325" name="Google Shape;32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2583" y="992045"/>
            <a:ext cx="3850096" cy="574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2"/>
          <p:cNvSpPr txBox="1"/>
          <p:nvPr>
            <p:ph type="title"/>
          </p:nvPr>
        </p:nvSpPr>
        <p:spPr>
          <a:xfrm>
            <a:off x="685801" y="353984"/>
            <a:ext cx="10752474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DFKai-SB"/>
              <a:buNone/>
            </a:pPr>
            <a:r>
              <a:rPr lang="en-US"/>
              <a:t>若電子書需要播放影片，請分享螢幕，不要分享電子書</a:t>
            </a:r>
            <a:endParaRPr/>
          </a:p>
        </p:txBody>
      </p:sp>
      <p:sp>
        <p:nvSpPr>
          <p:cNvPr id="331" name="Google Shape;331;p42"/>
          <p:cNvSpPr txBox="1"/>
          <p:nvPr>
            <p:ph idx="1" type="body"/>
          </p:nvPr>
        </p:nvSpPr>
        <p:spPr>
          <a:xfrm>
            <a:off x="685801" y="1810252"/>
            <a:ext cx="10702635" cy="4320584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只分享電子書，新開出來的播放視窗不會直播出去。</a:t>
            </a:r>
            <a:endParaRPr/>
          </a:p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若分享螢幕，則所有的畫面都會直播出去。</a:t>
            </a:r>
            <a:endParaRPr/>
          </a:p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若要直播電腦聲音，請開啟包含電腦音效。</a:t>
            </a:r>
            <a:endParaRPr/>
          </a:p>
          <a:p>
            <a:pPr indent="-3111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332" name="Google Shape;33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7286" y="3695426"/>
            <a:ext cx="6607113" cy="316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3"/>
          <p:cNvSpPr txBox="1"/>
          <p:nvPr>
            <p:ph type="title"/>
          </p:nvPr>
        </p:nvSpPr>
        <p:spPr>
          <a:xfrm>
            <a:off x="685801" y="353984"/>
            <a:ext cx="10752474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FKai-SB"/>
              <a:buNone/>
            </a:pPr>
            <a:r>
              <a:rPr lang="en-US"/>
              <a:t>若忘了開啟，以下畫面也可開啟</a:t>
            </a:r>
            <a:endParaRPr/>
          </a:p>
        </p:txBody>
      </p:sp>
      <p:sp>
        <p:nvSpPr>
          <p:cNvPr id="338" name="Google Shape;338;p43"/>
          <p:cNvSpPr txBox="1"/>
          <p:nvPr>
            <p:ph idx="1" type="body"/>
          </p:nvPr>
        </p:nvSpPr>
        <p:spPr>
          <a:xfrm>
            <a:off x="685801" y="1920240"/>
            <a:ext cx="10702635" cy="4210595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不需要將耳麥拿到音箱前面了。</a:t>
            </a:r>
            <a:endParaRPr/>
          </a:p>
          <a:p>
            <a:pPr indent="-3111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339" name="Google Shape;33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261" y="2765065"/>
            <a:ext cx="10840271" cy="813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4"/>
          <p:cNvSpPr txBox="1"/>
          <p:nvPr>
            <p:ph type="title"/>
          </p:nvPr>
        </p:nvSpPr>
        <p:spPr>
          <a:xfrm>
            <a:off x="685801" y="353984"/>
            <a:ext cx="10752474" cy="130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FKai-SB"/>
              <a:buNone/>
            </a:pPr>
            <a:r>
              <a:rPr lang="en-US"/>
              <a:t>可要求學生簽到</a:t>
            </a:r>
            <a:endParaRPr/>
          </a:p>
        </p:txBody>
      </p:sp>
      <p:sp>
        <p:nvSpPr>
          <p:cNvPr id="345" name="Google Shape;345;p44"/>
          <p:cNvSpPr txBox="1"/>
          <p:nvPr>
            <p:ph idx="1" type="body"/>
          </p:nvPr>
        </p:nvSpPr>
        <p:spPr>
          <a:xfrm>
            <a:off x="685801" y="1658983"/>
            <a:ext cx="10702635" cy="4132217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直播會議中可以請學生在</a:t>
            </a:r>
            <a:br>
              <a:rPr lang="en-US"/>
            </a:br>
            <a:r>
              <a:rPr lang="en-US"/>
              <a:t>交談功能內留言</a:t>
            </a:r>
            <a:endParaRPr/>
          </a:p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例如:</a:t>
            </a:r>
            <a:br>
              <a:rPr lang="en-US"/>
            </a:br>
            <a:r>
              <a:rPr lang="en-US"/>
              <a:t>王聖閔簽到，做為簽到記錄。</a:t>
            </a:r>
            <a:endParaRPr/>
          </a:p>
          <a:p>
            <a:pPr indent="-3111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/>
          </a:p>
          <a:p>
            <a:pPr indent="-3111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346" name="Google Shape;346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55369" y="353984"/>
            <a:ext cx="5236632" cy="587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5"/>
          <p:cNvSpPr txBox="1"/>
          <p:nvPr>
            <p:ph type="title"/>
          </p:nvPr>
        </p:nvSpPr>
        <p:spPr>
          <a:xfrm>
            <a:off x="685801" y="353984"/>
            <a:ext cx="4464697" cy="130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FKai-SB"/>
              <a:buNone/>
            </a:pPr>
            <a:r>
              <a:rPr lang="en-US"/>
              <a:t>錄製會議</a:t>
            </a:r>
            <a:endParaRPr/>
          </a:p>
        </p:txBody>
      </p:sp>
      <p:pic>
        <p:nvPicPr>
          <p:cNvPr id="352" name="Google Shape;35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9417" y="590905"/>
            <a:ext cx="4266667" cy="5676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6"/>
          <p:cNvSpPr txBox="1"/>
          <p:nvPr>
            <p:ph type="title"/>
          </p:nvPr>
        </p:nvSpPr>
        <p:spPr>
          <a:xfrm>
            <a:off x="685801" y="353984"/>
            <a:ext cx="10752474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FKai-SB"/>
              <a:buNone/>
            </a:pPr>
            <a:r>
              <a:rPr lang="en-US"/>
              <a:t>錄好的會議存在那兒</a:t>
            </a:r>
            <a:endParaRPr/>
          </a:p>
        </p:txBody>
      </p:sp>
      <p:sp>
        <p:nvSpPr>
          <p:cNvPr id="358" name="Google Shape;358;p46"/>
          <p:cNvSpPr txBox="1"/>
          <p:nvPr>
            <p:ph idx="1" type="body"/>
          </p:nvPr>
        </p:nvSpPr>
        <p:spPr>
          <a:xfrm>
            <a:off x="685801" y="2078183"/>
            <a:ext cx="10702635" cy="3713018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選取頻道</a:t>
            </a:r>
            <a:endParaRPr/>
          </a:p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檔案</a:t>
            </a:r>
            <a:endParaRPr/>
          </a:p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Recordings</a:t>
            </a:r>
            <a:endParaRPr/>
          </a:p>
          <a:p>
            <a:pPr indent="-3111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359" name="Google Shape;35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45711" y="1810251"/>
            <a:ext cx="7038095" cy="3142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7"/>
          <p:cNvSpPr txBox="1"/>
          <p:nvPr>
            <p:ph type="title"/>
          </p:nvPr>
        </p:nvSpPr>
        <p:spPr>
          <a:xfrm>
            <a:off x="685801" y="353984"/>
            <a:ext cx="10752474" cy="886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FKai-SB"/>
              <a:buNone/>
            </a:pPr>
            <a:r>
              <a:rPr lang="en-US"/>
              <a:t>設定『誰可以簡報』及『全體靜音』</a:t>
            </a:r>
            <a:endParaRPr/>
          </a:p>
        </p:txBody>
      </p:sp>
      <p:sp>
        <p:nvSpPr>
          <p:cNvPr id="365" name="Google Shape;365;p47"/>
          <p:cNvSpPr txBox="1"/>
          <p:nvPr>
            <p:ph idx="1" type="body"/>
          </p:nvPr>
        </p:nvSpPr>
        <p:spPr>
          <a:xfrm>
            <a:off x="685801" y="1306286"/>
            <a:ext cx="10702635" cy="4484915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誰可以簡報--&gt;只有我</a:t>
            </a:r>
            <a:endParaRPr/>
          </a:p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要允許出席者的麥克風嗎--&gt;開或關</a:t>
            </a:r>
            <a:endParaRPr/>
          </a:p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若會議發起人同時登入電腦也登入手機，發起人的手機不會被靜音，所以若電腦沒有耳麥，可以使用手機代替麥克風。</a:t>
            </a:r>
            <a:endParaRPr/>
          </a:p>
          <a:p>
            <a:pPr indent="-3111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/>
          </a:p>
          <a:p>
            <a:pPr indent="-3111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/>
          </a:p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366" name="Google Shape;366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4782" y="4180326"/>
            <a:ext cx="4438095" cy="1676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06619" y="4293983"/>
            <a:ext cx="3025402" cy="1158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/>
          <p:nvPr>
            <p:ph type="title"/>
          </p:nvPr>
        </p:nvSpPr>
        <p:spPr>
          <a:xfrm>
            <a:off x="685801" y="69574"/>
            <a:ext cx="10752474" cy="834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FKai-SB"/>
              <a:buNone/>
            </a:pPr>
            <a:r>
              <a:rPr lang="en-US"/>
              <a:t>安裝微軟Teams(電腦版)</a:t>
            </a:r>
            <a:endParaRPr/>
          </a:p>
        </p:txBody>
      </p:sp>
      <p:sp>
        <p:nvSpPr>
          <p:cNvPr id="175" name="Google Shape;175;p21"/>
          <p:cNvSpPr txBox="1"/>
          <p:nvPr>
            <p:ph idx="1" type="body"/>
          </p:nvPr>
        </p:nvSpPr>
        <p:spPr>
          <a:xfrm>
            <a:off x="685801" y="974036"/>
            <a:ext cx="10702635" cy="4817166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請Google搜尋『Teams』</a:t>
            </a:r>
            <a:endParaRPr/>
          </a:p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有網頁版及下載版，建議使用下載版</a:t>
            </a:r>
            <a:endParaRPr/>
          </a:p>
          <a:p>
            <a:pPr indent="-3111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/>
          </a:p>
          <a:p>
            <a:pPr indent="-3111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176" name="Google Shape;17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8312" y="2174675"/>
            <a:ext cx="9402417" cy="5044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8"/>
          <p:cNvSpPr txBox="1"/>
          <p:nvPr>
            <p:ph type="title"/>
          </p:nvPr>
        </p:nvSpPr>
        <p:spPr>
          <a:xfrm>
            <a:off x="685801" y="353983"/>
            <a:ext cx="10752474" cy="16437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FKai-SB"/>
              <a:buNone/>
            </a:pPr>
            <a:r>
              <a:rPr lang="en-US"/>
              <a:t>使用電腦直播+使用手機當麥克風</a:t>
            </a:r>
            <a:br>
              <a:rPr lang="en-US"/>
            </a:br>
            <a:endParaRPr/>
          </a:p>
        </p:txBody>
      </p:sp>
      <p:sp>
        <p:nvSpPr>
          <p:cNvPr id="373" name="Google Shape;373;p48"/>
          <p:cNvSpPr txBox="1"/>
          <p:nvPr>
            <p:ph idx="1" type="body"/>
          </p:nvPr>
        </p:nvSpPr>
        <p:spPr>
          <a:xfrm>
            <a:off x="685801" y="1600201"/>
            <a:ext cx="10702635" cy="4701208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電腦/手機請登入同一Teams帳號</a:t>
            </a:r>
            <a:endParaRPr/>
          </a:p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老師參與直播手機的麥克風請打開，手機的聲音可關閉。</a:t>
            </a:r>
            <a:endParaRPr/>
          </a:p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當設定全部靜音時，老師的手機不會被靜音。</a:t>
            </a:r>
            <a:endParaRPr/>
          </a:p>
          <a:p>
            <a:pPr indent="-3111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9"/>
          <p:cNvSpPr txBox="1"/>
          <p:nvPr>
            <p:ph type="title"/>
          </p:nvPr>
        </p:nvSpPr>
        <p:spPr>
          <a:xfrm>
            <a:off x="685801" y="198784"/>
            <a:ext cx="10752474" cy="1093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FKai-SB"/>
              <a:buNone/>
            </a:pPr>
            <a:r>
              <a:rPr lang="en-US"/>
              <a:t>臨時的靜音</a:t>
            </a:r>
            <a:endParaRPr/>
          </a:p>
        </p:txBody>
      </p:sp>
      <p:sp>
        <p:nvSpPr>
          <p:cNvPr id="379" name="Google Shape;379;p49"/>
          <p:cNvSpPr txBox="1"/>
          <p:nvPr>
            <p:ph idx="1" type="body"/>
          </p:nvPr>
        </p:nvSpPr>
        <p:spPr>
          <a:xfrm>
            <a:off x="685801" y="1431236"/>
            <a:ext cx="10702635" cy="4359966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如果只要臨時要將所有人靜音(把全部聲音關掉，但學生還可以再手動開啟)，請由下圖操作</a:t>
            </a:r>
            <a:endParaRPr/>
          </a:p>
        </p:txBody>
      </p:sp>
      <p:pic>
        <p:nvPicPr>
          <p:cNvPr id="380" name="Google Shape;38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8250" y="2665971"/>
            <a:ext cx="5380186" cy="4221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0"/>
          <p:cNvSpPr txBox="1"/>
          <p:nvPr>
            <p:ph type="title"/>
          </p:nvPr>
        </p:nvSpPr>
        <p:spPr>
          <a:xfrm>
            <a:off x="685801" y="198784"/>
            <a:ext cx="10752474" cy="1093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FKai-SB"/>
              <a:buNone/>
            </a:pPr>
            <a:r>
              <a:rPr lang="en-US"/>
              <a:t>將一人靜音</a:t>
            </a:r>
            <a:endParaRPr/>
          </a:p>
        </p:txBody>
      </p:sp>
      <p:sp>
        <p:nvSpPr>
          <p:cNvPr id="386" name="Google Shape;386;p50"/>
          <p:cNvSpPr txBox="1"/>
          <p:nvPr>
            <p:ph idx="1" type="body"/>
          </p:nvPr>
        </p:nvSpPr>
        <p:spPr>
          <a:xfrm>
            <a:off x="685801" y="1431236"/>
            <a:ext cx="10702635" cy="4359966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選取該使用者，按滑鼠右鍵靜音。</a:t>
            </a:r>
            <a:endParaRPr/>
          </a:p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只能把使用者靜音，不能手動開啟他的麥克風(隱私考量)。</a:t>
            </a:r>
            <a:endParaRPr/>
          </a:p>
        </p:txBody>
      </p:sp>
      <p:pic>
        <p:nvPicPr>
          <p:cNvPr id="387" name="Google Shape;387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9727" y="3312474"/>
            <a:ext cx="2979678" cy="1684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1"/>
          <p:cNvSpPr txBox="1"/>
          <p:nvPr>
            <p:ph type="title"/>
          </p:nvPr>
        </p:nvSpPr>
        <p:spPr>
          <a:xfrm>
            <a:off x="685801" y="198784"/>
            <a:ext cx="10752474" cy="1093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FKai-SB"/>
              <a:buNone/>
            </a:pPr>
            <a:r>
              <a:rPr lang="en-US"/>
              <a:t>釘選到主畫面</a:t>
            </a:r>
            <a:endParaRPr/>
          </a:p>
        </p:txBody>
      </p:sp>
      <p:sp>
        <p:nvSpPr>
          <p:cNvPr id="393" name="Google Shape;393;p51"/>
          <p:cNvSpPr txBox="1"/>
          <p:nvPr>
            <p:ph idx="1" type="body"/>
          </p:nvPr>
        </p:nvSpPr>
        <p:spPr>
          <a:xfrm>
            <a:off x="685801" y="1431236"/>
            <a:ext cx="10702635" cy="4359966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釘選可以將某人釘選到主畫面</a:t>
            </a:r>
            <a:endParaRPr/>
          </a:p>
        </p:txBody>
      </p:sp>
      <p:pic>
        <p:nvPicPr>
          <p:cNvPr id="394" name="Google Shape;394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7117" y="3103752"/>
            <a:ext cx="4373715" cy="247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2"/>
          <p:cNvSpPr txBox="1"/>
          <p:nvPr>
            <p:ph idx="1" type="body"/>
          </p:nvPr>
        </p:nvSpPr>
        <p:spPr>
          <a:xfrm>
            <a:off x="685801" y="1306286"/>
            <a:ext cx="10702635" cy="4484915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發起者才可以結束會議。</a:t>
            </a:r>
            <a:endParaRPr/>
          </a:p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若發起者已離線，則無人可以結束會議，需等待所有成員離開才會結束</a:t>
            </a:r>
            <a:endParaRPr/>
          </a:p>
          <a:p>
            <a:pPr indent="-3111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400" name="Google Shape;400;p52"/>
          <p:cNvSpPr txBox="1"/>
          <p:nvPr>
            <p:ph type="title"/>
          </p:nvPr>
        </p:nvSpPr>
        <p:spPr>
          <a:xfrm>
            <a:off x="685801" y="353984"/>
            <a:ext cx="10752474" cy="886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FKai-SB"/>
              <a:buNone/>
            </a:pPr>
            <a:r>
              <a:rPr lang="en-US"/>
              <a:t>結束會議</a:t>
            </a:r>
            <a:endParaRPr/>
          </a:p>
        </p:txBody>
      </p:sp>
      <p:pic>
        <p:nvPicPr>
          <p:cNvPr id="401" name="Google Shape;40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6008" y="2570187"/>
            <a:ext cx="5542857" cy="1419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3"/>
          <p:cNvSpPr txBox="1"/>
          <p:nvPr>
            <p:ph idx="1" type="body"/>
          </p:nvPr>
        </p:nvSpPr>
        <p:spPr>
          <a:xfrm>
            <a:off x="685801" y="1306286"/>
            <a:ext cx="10702635" cy="4484915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11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/>
          </a:p>
          <a:p>
            <a:pPr indent="-3111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407" name="Google Shape;407;p53"/>
          <p:cNvSpPr txBox="1"/>
          <p:nvPr>
            <p:ph type="title"/>
          </p:nvPr>
        </p:nvSpPr>
        <p:spPr>
          <a:xfrm>
            <a:off x="685801" y="353984"/>
            <a:ext cx="10752474" cy="886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FKai-SB"/>
              <a:buNone/>
            </a:pPr>
            <a:r>
              <a:rPr lang="en-US"/>
              <a:t>下載出席報告(佐證資料)</a:t>
            </a:r>
            <a:endParaRPr/>
          </a:p>
        </p:txBody>
      </p:sp>
      <p:pic>
        <p:nvPicPr>
          <p:cNvPr id="408" name="Google Shape;408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722" y="1466513"/>
            <a:ext cx="12192000" cy="5156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4"/>
          <p:cNvSpPr txBox="1"/>
          <p:nvPr>
            <p:ph type="title"/>
          </p:nvPr>
        </p:nvSpPr>
        <p:spPr>
          <a:xfrm>
            <a:off x="685801" y="353984"/>
            <a:ext cx="10752474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FKai-SB"/>
              <a:buNone/>
            </a:pPr>
            <a:r>
              <a:rPr lang="en-US"/>
              <a:t>下載出席報告(佐證資料)</a:t>
            </a:r>
            <a:endParaRPr/>
          </a:p>
        </p:txBody>
      </p:sp>
      <p:sp>
        <p:nvSpPr>
          <p:cNvPr id="414" name="Google Shape;414;p54"/>
          <p:cNvSpPr txBox="1"/>
          <p:nvPr>
            <p:ph idx="1" type="body"/>
          </p:nvPr>
        </p:nvSpPr>
        <p:spPr>
          <a:xfrm>
            <a:off x="685801" y="2078183"/>
            <a:ext cx="10702635" cy="3713018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點選已下載1個檔案</a:t>
            </a:r>
            <a:endParaRPr/>
          </a:p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開啟meetingAttendanceReport</a:t>
            </a:r>
            <a:endParaRPr/>
          </a:p>
          <a:p>
            <a:pPr indent="-3111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415" name="Google Shape;415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3110" y="3934692"/>
            <a:ext cx="2895238" cy="980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30537" y="5112609"/>
            <a:ext cx="5805728" cy="678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5"/>
          <p:cNvSpPr txBox="1"/>
          <p:nvPr>
            <p:ph type="title"/>
          </p:nvPr>
        </p:nvSpPr>
        <p:spPr>
          <a:xfrm>
            <a:off x="685801" y="353984"/>
            <a:ext cx="10752474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DFKai-SB"/>
              <a:buNone/>
            </a:pPr>
            <a:r>
              <a:rPr lang="en-US"/>
              <a:t>建立班級自己的團隊(或二個班級合建一個團隊，共同開直播)</a:t>
            </a:r>
            <a:endParaRPr/>
          </a:p>
        </p:txBody>
      </p:sp>
      <p:sp>
        <p:nvSpPr>
          <p:cNvPr id="422" name="Google Shape;422;p55"/>
          <p:cNvSpPr txBox="1"/>
          <p:nvPr>
            <p:ph idx="1" type="body"/>
          </p:nvPr>
        </p:nvSpPr>
        <p:spPr>
          <a:xfrm>
            <a:off x="675862" y="1810251"/>
            <a:ext cx="10702635" cy="398095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老師開獨立的團隊，就不用擔心別班小朋友跑過來比較單純</a:t>
            </a:r>
            <a:endParaRPr/>
          </a:p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建議在電腦上開團隊，手機不好操作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6"/>
          <p:cNvSpPr txBox="1"/>
          <p:nvPr>
            <p:ph type="title"/>
          </p:nvPr>
        </p:nvSpPr>
        <p:spPr>
          <a:xfrm>
            <a:off x="685801" y="353984"/>
            <a:ext cx="10752474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DFKai-SB"/>
              <a:buNone/>
            </a:pPr>
            <a:r>
              <a:rPr lang="en-US"/>
              <a:t>可建立班級自己的團隊(也可以二個班級合建一個團隊)</a:t>
            </a:r>
            <a:endParaRPr/>
          </a:p>
        </p:txBody>
      </p:sp>
      <p:sp>
        <p:nvSpPr>
          <p:cNvPr id="428" name="Google Shape;428;p56"/>
          <p:cNvSpPr txBox="1"/>
          <p:nvPr>
            <p:ph idx="1" type="body"/>
          </p:nvPr>
        </p:nvSpPr>
        <p:spPr>
          <a:xfrm>
            <a:off x="685801" y="1810251"/>
            <a:ext cx="10702635" cy="398095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11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429" name="Google Shape;429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3962" y="1810252"/>
            <a:ext cx="12192000" cy="4471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7"/>
          <p:cNvSpPr txBox="1"/>
          <p:nvPr>
            <p:ph type="title"/>
          </p:nvPr>
        </p:nvSpPr>
        <p:spPr>
          <a:xfrm>
            <a:off x="685801" y="353984"/>
            <a:ext cx="10752474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DFKai-SB"/>
              <a:buNone/>
            </a:pPr>
            <a:r>
              <a:rPr lang="en-US"/>
              <a:t>可建立班級自己的團隊(也可以二個班級合建一個團隊)</a:t>
            </a:r>
            <a:endParaRPr/>
          </a:p>
        </p:txBody>
      </p:sp>
      <p:pic>
        <p:nvPicPr>
          <p:cNvPr id="435" name="Google Shape;435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1185" y="2862470"/>
            <a:ext cx="3475285" cy="3558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1887" y="1655846"/>
            <a:ext cx="7439797" cy="4615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/>
          <p:nvPr>
            <p:ph type="title"/>
          </p:nvPr>
        </p:nvSpPr>
        <p:spPr>
          <a:xfrm>
            <a:off x="685801" y="353984"/>
            <a:ext cx="10752474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DFKai-SB"/>
              <a:buNone/>
            </a:pPr>
            <a:r>
              <a:rPr lang="en-US"/>
              <a:t>登入Teams</a:t>
            </a:r>
            <a:br>
              <a:rPr lang="en-US"/>
            </a:br>
            <a:r>
              <a:rPr lang="en-US"/>
              <a:t>OpenID請換成自己的帳號</a:t>
            </a:r>
            <a:endParaRPr/>
          </a:p>
        </p:txBody>
      </p:sp>
      <p:sp>
        <p:nvSpPr>
          <p:cNvPr id="182" name="Google Shape;182;p22"/>
          <p:cNvSpPr txBox="1"/>
          <p:nvPr>
            <p:ph idx="1" type="body"/>
          </p:nvPr>
        </p:nvSpPr>
        <p:spPr>
          <a:xfrm>
            <a:off x="685802" y="2078183"/>
            <a:ext cx="3230216" cy="3713018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打完記得選取Shift+Home</a:t>
            </a:r>
            <a:endParaRPr/>
          </a:p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再按</a:t>
            </a:r>
            <a:br>
              <a:rPr lang="en-US"/>
            </a:br>
            <a:r>
              <a:rPr lang="en-US"/>
              <a:t>CTRL+C複製</a:t>
            </a:r>
            <a:br>
              <a:rPr lang="en-US"/>
            </a:br>
            <a:r>
              <a:rPr lang="en-US"/>
              <a:t>一下</a:t>
            </a:r>
            <a:endParaRPr/>
          </a:p>
        </p:txBody>
      </p:sp>
      <p:pic>
        <p:nvPicPr>
          <p:cNvPr id="183" name="Google Shape;18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9557" y="1970998"/>
            <a:ext cx="7972443" cy="7748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8"/>
          <p:cNvSpPr txBox="1"/>
          <p:nvPr>
            <p:ph type="title"/>
          </p:nvPr>
        </p:nvSpPr>
        <p:spPr>
          <a:xfrm>
            <a:off x="685801" y="353984"/>
            <a:ext cx="10752474" cy="130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FKai-SB"/>
              <a:buNone/>
            </a:pPr>
            <a:r>
              <a:rPr lang="en-US"/>
              <a:t>老師也可合作直播</a:t>
            </a:r>
            <a:endParaRPr/>
          </a:p>
        </p:txBody>
      </p:sp>
      <p:sp>
        <p:nvSpPr>
          <p:cNvPr id="442" name="Google Shape;442;p58"/>
          <p:cNvSpPr txBox="1"/>
          <p:nvPr>
            <p:ph idx="1" type="body"/>
          </p:nvPr>
        </p:nvSpPr>
        <p:spPr>
          <a:xfrm>
            <a:off x="685801" y="1436915"/>
            <a:ext cx="10702635" cy="4354286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直播時可能需要兩人合作才能順利完成。</a:t>
            </a:r>
            <a:endParaRPr/>
          </a:p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建議停課時也可以二個班合作進行直播</a:t>
            </a:r>
            <a:endParaRPr/>
          </a:p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一個老師上課，一個老師協助，點名，回復訊息、架設備等等。</a:t>
            </a:r>
            <a:endParaRPr/>
          </a:p>
          <a:p>
            <a:pPr indent="-3111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/>
          </a:p>
          <a:p>
            <a:pPr indent="-3111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9"/>
          <p:cNvSpPr txBox="1"/>
          <p:nvPr>
            <p:ph type="title"/>
          </p:nvPr>
        </p:nvSpPr>
        <p:spPr>
          <a:xfrm>
            <a:off x="685801" y="353984"/>
            <a:ext cx="10752474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FKai-SB"/>
              <a:buNone/>
            </a:pPr>
            <a:r>
              <a:rPr lang="en-US"/>
              <a:t>取得自建團隊的連結</a:t>
            </a:r>
            <a:endParaRPr/>
          </a:p>
        </p:txBody>
      </p:sp>
      <p:pic>
        <p:nvPicPr>
          <p:cNvPr id="448" name="Google Shape;44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732" y="1598681"/>
            <a:ext cx="5773080" cy="4978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8722" y="1515813"/>
            <a:ext cx="7116728" cy="2102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60"/>
          <p:cNvSpPr txBox="1"/>
          <p:nvPr>
            <p:ph type="title"/>
          </p:nvPr>
        </p:nvSpPr>
        <p:spPr>
          <a:xfrm>
            <a:off x="685801" y="129209"/>
            <a:ext cx="10752474" cy="10833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FKai-SB"/>
              <a:buNone/>
            </a:pPr>
            <a:r>
              <a:rPr lang="en-US"/>
              <a:t>將連結做成手QRCODE</a:t>
            </a:r>
            <a:endParaRPr/>
          </a:p>
        </p:txBody>
      </p:sp>
      <p:sp>
        <p:nvSpPr>
          <p:cNvPr id="455" name="Google Shape;455;p60"/>
          <p:cNvSpPr txBox="1"/>
          <p:nvPr>
            <p:ph idx="1" type="body"/>
          </p:nvPr>
        </p:nvSpPr>
        <p:spPr>
          <a:xfrm>
            <a:off x="685801" y="1123122"/>
            <a:ext cx="10702635" cy="4668079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搜尋QR CODE</a:t>
            </a:r>
            <a:endParaRPr/>
          </a:p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找到可產生QR CODE的網站</a:t>
            </a:r>
            <a:endParaRPr/>
          </a:p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將上頁網址貼上，再按產生</a:t>
            </a:r>
            <a:endParaRPr/>
          </a:p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可拍照或存檔下來後以LINE傳給家長，或張貼在自主學習專區</a:t>
            </a:r>
            <a:endParaRPr/>
          </a:p>
          <a:p>
            <a:pPr indent="-3111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456" name="Google Shape;456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20702" y="3429000"/>
            <a:ext cx="8426300" cy="3586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1"/>
          <p:cNvSpPr txBox="1"/>
          <p:nvPr>
            <p:ph type="title"/>
          </p:nvPr>
        </p:nvSpPr>
        <p:spPr>
          <a:xfrm>
            <a:off x="685801" y="129209"/>
            <a:ext cx="10752474" cy="10833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FKai-SB"/>
              <a:buNone/>
            </a:pPr>
            <a:r>
              <a:rPr lang="en-US"/>
              <a:t>家長可掃QR CODE加入</a:t>
            </a:r>
            <a:endParaRPr/>
          </a:p>
        </p:txBody>
      </p:sp>
      <p:sp>
        <p:nvSpPr>
          <p:cNvPr id="462" name="Google Shape;462;p61"/>
          <p:cNvSpPr txBox="1"/>
          <p:nvPr>
            <p:ph idx="1" type="body"/>
          </p:nvPr>
        </p:nvSpPr>
        <p:spPr>
          <a:xfrm>
            <a:off x="685801" y="1123122"/>
            <a:ext cx="10702635" cy="4668079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搜尋QR CODE</a:t>
            </a:r>
            <a:endParaRPr/>
          </a:p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找到可產生QR CODE的網站</a:t>
            </a:r>
            <a:endParaRPr/>
          </a:p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將上頁網址貼上，再按產生</a:t>
            </a:r>
            <a:endParaRPr/>
          </a:p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可拍照或存檔下來後以LINE傳給家長，或張貼在自主學習專區</a:t>
            </a:r>
            <a:endParaRPr/>
          </a:p>
        </p:txBody>
      </p:sp>
      <p:pic>
        <p:nvPicPr>
          <p:cNvPr id="463" name="Google Shape;463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85940" y="3674807"/>
            <a:ext cx="8426300" cy="3586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2"/>
          <p:cNvSpPr txBox="1"/>
          <p:nvPr>
            <p:ph type="title"/>
          </p:nvPr>
        </p:nvSpPr>
        <p:spPr>
          <a:xfrm>
            <a:off x="685801" y="129209"/>
            <a:ext cx="10752474" cy="10833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FKai-SB"/>
              <a:buNone/>
            </a:pPr>
            <a:r>
              <a:rPr lang="en-US"/>
              <a:t>如何查詢團隊代碼</a:t>
            </a:r>
            <a:endParaRPr/>
          </a:p>
        </p:txBody>
      </p:sp>
      <p:sp>
        <p:nvSpPr>
          <p:cNvPr id="469" name="Google Shape;469;p62"/>
          <p:cNvSpPr txBox="1"/>
          <p:nvPr>
            <p:ph idx="1" type="body"/>
          </p:nvPr>
        </p:nvSpPr>
        <p:spPr>
          <a:xfrm>
            <a:off x="685801" y="2078183"/>
            <a:ext cx="10702635" cy="3713018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11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470" name="Google Shape;470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6680" y="1320555"/>
            <a:ext cx="4343776" cy="3764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37118" y="557209"/>
            <a:ext cx="5128704" cy="3619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93864" y="4605023"/>
            <a:ext cx="6287045" cy="617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3"/>
          <p:cNvSpPr txBox="1"/>
          <p:nvPr>
            <p:ph type="title"/>
          </p:nvPr>
        </p:nvSpPr>
        <p:spPr>
          <a:xfrm>
            <a:off x="685801" y="129209"/>
            <a:ext cx="10752474" cy="10833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FKai-SB"/>
              <a:buNone/>
            </a:pPr>
            <a:r>
              <a:rPr lang="en-US"/>
              <a:t>如何查詢團隊代碼</a:t>
            </a:r>
            <a:endParaRPr/>
          </a:p>
        </p:txBody>
      </p:sp>
      <p:sp>
        <p:nvSpPr>
          <p:cNvPr id="478" name="Google Shape;478;p63"/>
          <p:cNvSpPr txBox="1"/>
          <p:nvPr>
            <p:ph idx="1" type="body"/>
          </p:nvPr>
        </p:nvSpPr>
        <p:spPr>
          <a:xfrm>
            <a:off x="685801" y="2078183"/>
            <a:ext cx="10702635" cy="3713018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11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479" name="Google Shape;479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6680" y="1320555"/>
            <a:ext cx="4343776" cy="3764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06448" y="443070"/>
            <a:ext cx="5128704" cy="3619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50923" y="4324848"/>
            <a:ext cx="6287045" cy="617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6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85215" y="5056470"/>
            <a:ext cx="6218459" cy="1600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4"/>
          <p:cNvSpPr txBox="1"/>
          <p:nvPr>
            <p:ph type="title"/>
          </p:nvPr>
        </p:nvSpPr>
        <p:spPr>
          <a:xfrm>
            <a:off x="685801" y="129209"/>
            <a:ext cx="10752474" cy="10833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FKai-SB"/>
              <a:buNone/>
            </a:pPr>
            <a:r>
              <a:rPr lang="en-US"/>
              <a:t>同樣可將團隊代碼傳給家長加入</a:t>
            </a:r>
            <a:endParaRPr/>
          </a:p>
        </p:txBody>
      </p:sp>
      <p:sp>
        <p:nvSpPr>
          <p:cNvPr id="488" name="Google Shape;488;p64"/>
          <p:cNvSpPr txBox="1"/>
          <p:nvPr>
            <p:ph idx="1" type="body"/>
          </p:nvPr>
        </p:nvSpPr>
        <p:spPr>
          <a:xfrm>
            <a:off x="685801" y="2078183"/>
            <a:ext cx="10702635" cy="3713018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11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489" name="Google Shape;489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14452" y="2937045"/>
            <a:ext cx="7028530" cy="3986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1" y="1212575"/>
            <a:ext cx="6149873" cy="1630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5"/>
          <p:cNvSpPr txBox="1"/>
          <p:nvPr>
            <p:ph type="title"/>
          </p:nvPr>
        </p:nvSpPr>
        <p:spPr>
          <a:xfrm>
            <a:off x="685801" y="129209"/>
            <a:ext cx="10752474" cy="10833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FKai-SB"/>
              <a:buNone/>
            </a:pPr>
            <a:r>
              <a:rPr lang="en-US"/>
              <a:t>通知小朋友家長安裝Teams並加入團隊</a:t>
            </a:r>
            <a:endParaRPr/>
          </a:p>
        </p:txBody>
      </p:sp>
      <p:sp>
        <p:nvSpPr>
          <p:cNvPr id="496" name="Google Shape;496;p65"/>
          <p:cNvSpPr txBox="1"/>
          <p:nvPr>
            <p:ph idx="1" type="body"/>
          </p:nvPr>
        </p:nvSpPr>
        <p:spPr>
          <a:xfrm>
            <a:off x="685801" y="1337187"/>
            <a:ext cx="10702635" cy="4454014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請小朋友/家長安裝Teams</a:t>
            </a:r>
            <a:endParaRPr/>
          </a:p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將QR CODE或團隊代碼傳給家長或小朋友</a:t>
            </a:r>
            <a:endParaRPr/>
          </a:p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建議方法</a:t>
            </a:r>
            <a:br>
              <a:rPr lang="en-US"/>
            </a:br>
            <a:r>
              <a:rPr lang="en-US"/>
              <a:t>1.用line傳送</a:t>
            </a:r>
            <a:br>
              <a:rPr lang="en-US"/>
            </a:br>
            <a:r>
              <a:rPr lang="en-US"/>
              <a:t>2.公告於自主學習專區</a:t>
            </a:r>
            <a:endParaRPr/>
          </a:p>
          <a:p>
            <a:pPr indent="-3111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6"/>
          <p:cNvSpPr txBox="1"/>
          <p:nvPr>
            <p:ph type="title"/>
          </p:nvPr>
        </p:nvSpPr>
        <p:spPr>
          <a:xfrm>
            <a:off x="685801" y="129208"/>
            <a:ext cx="10752474" cy="4659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FKai-SB"/>
              <a:buNone/>
            </a:pPr>
            <a:r>
              <a:rPr lang="en-US"/>
              <a:t>待小朋友都加入後就可安排直播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67"/>
          <p:cNvSpPr txBox="1"/>
          <p:nvPr>
            <p:ph type="title"/>
          </p:nvPr>
        </p:nvSpPr>
        <p:spPr>
          <a:xfrm>
            <a:off x="685801" y="353984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FKai-SB"/>
              <a:buNone/>
            </a:pPr>
            <a:r>
              <a:rPr lang="en-US"/>
              <a:t>本說明結束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/>
          <p:nvPr>
            <p:ph type="title"/>
          </p:nvPr>
        </p:nvSpPr>
        <p:spPr>
          <a:xfrm>
            <a:off x="685801" y="353984"/>
            <a:ext cx="10131425" cy="1097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FKai-SB"/>
              <a:buNone/>
            </a:pPr>
            <a:r>
              <a:rPr lang="en-US"/>
              <a:t>會再次詢問帳密，請依說明輸入</a:t>
            </a:r>
            <a:endParaRPr/>
          </a:p>
        </p:txBody>
      </p:sp>
      <p:sp>
        <p:nvSpPr>
          <p:cNvPr id="189" name="Google Shape;189;p23"/>
          <p:cNvSpPr txBox="1"/>
          <p:nvPr>
            <p:ph idx="1" type="body"/>
          </p:nvPr>
        </p:nvSpPr>
        <p:spPr>
          <a:xfrm>
            <a:off x="685801" y="1451113"/>
            <a:ext cx="10702635" cy="4340088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11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/>
          </a:p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若上一頁有複製，本頁可按CTRL+C貼上</a:t>
            </a:r>
            <a:endParaRPr/>
          </a:p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帳號可輸入您的openid帳號(</a:t>
            </a:r>
            <a:r>
              <a:rPr lang="en-US" u="sng">
                <a:solidFill>
                  <a:schemeClr val="hlink"/>
                </a:solidFill>
                <a:hlinkClick r:id="rId3"/>
              </a:rPr>
              <a:t>可不輸入@tn.edu.tw</a:t>
            </a:r>
            <a:r>
              <a:rPr lang="en-US"/>
              <a:t>)</a:t>
            </a:r>
            <a:endParaRPr/>
          </a:p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若登入失敗，請改輸入『您的openid帳號@tn.edu.tw』</a:t>
            </a:r>
            <a:endParaRPr/>
          </a:p>
          <a:p>
            <a:pPr indent="-3111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190" name="Google Shape;19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07706" y="3754378"/>
            <a:ext cx="8418042" cy="3103622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3"/>
          <p:cNvSpPr txBox="1"/>
          <p:nvPr/>
        </p:nvSpPr>
        <p:spPr>
          <a:xfrm>
            <a:off x="4472610" y="4591878"/>
            <a:ext cx="19511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輸入你的OPENID密碼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/>
          <p:nvPr>
            <p:ph type="title"/>
          </p:nvPr>
        </p:nvSpPr>
        <p:spPr>
          <a:xfrm>
            <a:off x="725558" y="165141"/>
            <a:ext cx="10131425" cy="838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DFKai-SB"/>
              <a:buNone/>
            </a:pPr>
            <a:r>
              <a:rPr lang="en-US"/>
              <a:t>這個畫面請選『否，僅登入此應用程式』</a:t>
            </a:r>
            <a:endParaRPr/>
          </a:p>
        </p:txBody>
      </p:sp>
      <p:pic>
        <p:nvPicPr>
          <p:cNvPr id="197" name="Google Shape;19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0982" y="1251037"/>
            <a:ext cx="5891679" cy="54418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8" name="Google Shape;198;p24"/>
          <p:cNvCxnSpPr/>
          <p:nvPr/>
        </p:nvCxnSpPr>
        <p:spPr>
          <a:xfrm flipH="1">
            <a:off x="4758612" y="3657600"/>
            <a:ext cx="914401" cy="1949363"/>
          </a:xfrm>
          <a:prstGeom prst="straightConnector1">
            <a:avLst/>
          </a:prstGeom>
          <a:noFill/>
          <a:ln cap="flat" cmpd="sng" w="57150">
            <a:solidFill>
              <a:srgbClr val="AA38BF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/>
          <p:nvPr>
            <p:ph type="title"/>
          </p:nvPr>
        </p:nvSpPr>
        <p:spPr>
          <a:xfrm>
            <a:off x="725558" y="165140"/>
            <a:ext cx="10131425" cy="1315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FKai-SB"/>
              <a:buNone/>
            </a:pPr>
            <a:r>
              <a:rPr lang="en-US"/>
              <a:t>讓我們開始吧</a:t>
            </a:r>
            <a:endParaRPr/>
          </a:p>
        </p:txBody>
      </p:sp>
      <p:pic>
        <p:nvPicPr>
          <p:cNvPr id="204" name="Google Shape;20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0687" y="1881945"/>
            <a:ext cx="5776461" cy="4465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/>
          <p:nvPr>
            <p:ph type="title"/>
          </p:nvPr>
        </p:nvSpPr>
        <p:spPr>
          <a:xfrm>
            <a:off x="685801" y="353985"/>
            <a:ext cx="10752474" cy="7890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DFKai-SB"/>
              <a:buNone/>
            </a:pPr>
            <a:r>
              <a:rPr lang="en-US"/>
              <a:t>使用南市OpenID登入的缺點</a:t>
            </a:r>
            <a:endParaRPr/>
          </a:p>
        </p:txBody>
      </p:sp>
      <p:sp>
        <p:nvSpPr>
          <p:cNvPr id="210" name="Google Shape;210;p26"/>
          <p:cNvSpPr txBox="1"/>
          <p:nvPr>
            <p:ph idx="1" type="body"/>
          </p:nvPr>
        </p:nvSpPr>
        <p:spPr>
          <a:xfrm>
            <a:off x="685801" y="1242392"/>
            <a:ext cx="10702635" cy="454881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無法辨識使用者</a:t>
            </a:r>
            <a:br>
              <a:rPr lang="en-US"/>
            </a:br>
            <a:r>
              <a:rPr lang="en-US"/>
              <a:t>只會顯示openid帳號</a:t>
            </a:r>
            <a:endParaRPr/>
          </a:p>
        </p:txBody>
      </p:sp>
      <p:pic>
        <p:nvPicPr>
          <p:cNvPr id="211" name="Google Shape;21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4200" y="2938939"/>
            <a:ext cx="7943534" cy="331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"/>
          <p:cNvSpPr txBox="1"/>
          <p:nvPr>
            <p:ph type="title"/>
          </p:nvPr>
        </p:nvSpPr>
        <p:spPr>
          <a:xfrm>
            <a:off x="685801" y="353985"/>
            <a:ext cx="10752474" cy="7890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DFKai-SB"/>
              <a:buNone/>
            </a:pPr>
            <a:r>
              <a:rPr lang="en-US"/>
              <a:t>解決方法</a:t>
            </a:r>
            <a:endParaRPr/>
          </a:p>
        </p:txBody>
      </p:sp>
      <p:sp>
        <p:nvSpPr>
          <p:cNvPr id="217" name="Google Shape;217;p27"/>
          <p:cNvSpPr txBox="1"/>
          <p:nvPr>
            <p:ph idx="1" type="body"/>
          </p:nvPr>
        </p:nvSpPr>
        <p:spPr>
          <a:xfrm>
            <a:off x="685801" y="998376"/>
            <a:ext cx="10702635" cy="4792826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將圖示改為顯示名字</a:t>
            </a:r>
            <a:endParaRPr/>
          </a:p>
          <a:p>
            <a:pPr indent="-514350" lvl="0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■"/>
            </a:pPr>
            <a:r>
              <a:rPr lang="en-US"/>
              <a:t>使用本PowerPoint 投影片可以很方便製作圖示</a:t>
            </a:r>
            <a:endParaRPr/>
          </a:p>
        </p:txBody>
      </p:sp>
      <p:pic>
        <p:nvPicPr>
          <p:cNvPr id="218" name="Google Shape;21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4200" y="2938939"/>
            <a:ext cx="7943534" cy="331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天體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天體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2021-03-22T08:58:09Z</dcterms:created>
  <dc:creator>聖閔 王</dc:creator>
</cp:coreProperties>
</file>