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331" r:id="rId3"/>
    <p:sldId id="332" r:id="rId4"/>
    <p:sldId id="334" r:id="rId5"/>
    <p:sldId id="307" r:id="rId6"/>
    <p:sldId id="323" r:id="rId7"/>
    <p:sldId id="308" r:id="rId8"/>
    <p:sldId id="311" r:id="rId9"/>
    <p:sldId id="312" r:id="rId10"/>
    <p:sldId id="313" r:id="rId11"/>
    <p:sldId id="303" r:id="rId12"/>
    <p:sldId id="333" r:id="rId13"/>
    <p:sldId id="325" r:id="rId14"/>
    <p:sldId id="326" r:id="rId15"/>
    <p:sldId id="316" r:id="rId16"/>
    <p:sldId id="327" r:id="rId17"/>
    <p:sldId id="328" r:id="rId18"/>
    <p:sldId id="329" r:id="rId19"/>
    <p:sldId id="318" r:id="rId20"/>
    <p:sldId id="319" r:id="rId21"/>
    <p:sldId id="320" r:id="rId22"/>
    <p:sldId id="315" r:id="rId23"/>
    <p:sldId id="330" r:id="rId24"/>
    <p:sldId id="321" r:id="rId25"/>
    <p:sldId id="314" r:id="rId26"/>
    <p:sldId id="322" r:id="rId27"/>
    <p:sldId id="324" r:id="rId28"/>
    <p:sldId id="302" r:id="rId29"/>
    <p:sldId id="299" r:id="rId3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3E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-66" y="-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34F6F-9E1A-4237-AE11-7A50492EB2C5}" type="datetimeFigureOut">
              <a:rPr lang="zh-TW" altLang="en-US" smtClean="0"/>
              <a:t>2018/5/2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859B0-20F1-40B5-BEC3-D4D437D181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7699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34F6F-9E1A-4237-AE11-7A50492EB2C5}" type="datetimeFigureOut">
              <a:rPr lang="zh-TW" altLang="en-US" smtClean="0"/>
              <a:t>2018/5/2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859B0-20F1-40B5-BEC3-D4D437D181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9636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34F6F-9E1A-4237-AE11-7A50492EB2C5}" type="datetimeFigureOut">
              <a:rPr lang="zh-TW" altLang="en-US" smtClean="0"/>
              <a:t>2018/5/2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859B0-20F1-40B5-BEC3-D4D437D181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5744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34F6F-9E1A-4237-AE11-7A50492EB2C5}" type="datetimeFigureOut">
              <a:rPr lang="zh-TW" altLang="en-US" smtClean="0"/>
              <a:t>2018/5/2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859B0-20F1-40B5-BEC3-D4D437D181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281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34F6F-9E1A-4237-AE11-7A50492EB2C5}" type="datetimeFigureOut">
              <a:rPr lang="zh-TW" altLang="en-US" smtClean="0"/>
              <a:t>2018/5/2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859B0-20F1-40B5-BEC3-D4D437D181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7692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34F6F-9E1A-4237-AE11-7A50492EB2C5}" type="datetimeFigureOut">
              <a:rPr lang="zh-TW" altLang="en-US" smtClean="0"/>
              <a:t>2018/5/2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859B0-20F1-40B5-BEC3-D4D437D181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4808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34F6F-9E1A-4237-AE11-7A50492EB2C5}" type="datetimeFigureOut">
              <a:rPr lang="zh-TW" altLang="en-US" smtClean="0"/>
              <a:t>2018/5/2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859B0-20F1-40B5-BEC3-D4D437D181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0853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34F6F-9E1A-4237-AE11-7A50492EB2C5}" type="datetimeFigureOut">
              <a:rPr lang="zh-TW" altLang="en-US" smtClean="0"/>
              <a:t>2018/5/2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859B0-20F1-40B5-BEC3-D4D437D181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5899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34F6F-9E1A-4237-AE11-7A50492EB2C5}" type="datetimeFigureOut">
              <a:rPr lang="zh-TW" altLang="en-US" smtClean="0"/>
              <a:t>2018/5/2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859B0-20F1-40B5-BEC3-D4D437D181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5520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34F6F-9E1A-4237-AE11-7A50492EB2C5}" type="datetimeFigureOut">
              <a:rPr lang="zh-TW" altLang="en-US" smtClean="0"/>
              <a:t>2018/5/2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859B0-20F1-40B5-BEC3-D4D437D181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1503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34F6F-9E1A-4237-AE11-7A50492EB2C5}" type="datetimeFigureOut">
              <a:rPr lang="zh-TW" altLang="en-US" smtClean="0"/>
              <a:t>2018/5/2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859B0-20F1-40B5-BEC3-D4D437D181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4566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34F6F-9E1A-4237-AE11-7A50492EB2C5}" type="datetimeFigureOut">
              <a:rPr lang="zh-TW" altLang="en-US" smtClean="0"/>
              <a:t>2018/5/2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859B0-20F1-40B5-BEC3-D4D437D181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1797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407571" y="2320514"/>
            <a:ext cx="6138041" cy="1066308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建功國小教師會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5858934" y="3595122"/>
            <a:ext cx="5086649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第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16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屆會員大會</a:t>
            </a:r>
            <a:endParaRPr lang="zh-TW" altLang="en-US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998" y="1661579"/>
            <a:ext cx="4971196" cy="4234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86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圓角矩形 7"/>
          <p:cNvSpPr/>
          <p:nvPr/>
        </p:nvSpPr>
        <p:spPr>
          <a:xfrm>
            <a:off x="90175" y="325052"/>
            <a:ext cx="4166515" cy="4989621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934" y="567938"/>
            <a:ext cx="3391738" cy="3707248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2648608" y="3963716"/>
            <a:ext cx="1370426" cy="6229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4920311" y="928609"/>
            <a:ext cx="2376627" cy="95410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全國教師工會聯合總會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7739826" y="932701"/>
            <a:ext cx="2376628" cy="95410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全國教育產業總工會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10" name="直線接點 9"/>
          <p:cNvCxnSpPr/>
          <p:nvPr/>
        </p:nvCxnSpPr>
        <p:spPr>
          <a:xfrm>
            <a:off x="3157262" y="2173116"/>
            <a:ext cx="1710107" cy="611116"/>
          </a:xfrm>
          <a:prstGeom prst="line">
            <a:avLst/>
          </a:prstGeom>
          <a:ln w="762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橢圓 10"/>
          <p:cNvSpPr/>
          <p:nvPr/>
        </p:nvSpPr>
        <p:spPr>
          <a:xfrm>
            <a:off x="1876097" y="1592317"/>
            <a:ext cx="1217348" cy="58079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文字方塊 16"/>
          <p:cNvSpPr txBox="1"/>
          <p:nvPr/>
        </p:nvSpPr>
        <p:spPr>
          <a:xfrm>
            <a:off x="4911624" y="2770871"/>
            <a:ext cx="2376627" cy="95410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台中市教師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職業工會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7739826" y="2819863"/>
            <a:ext cx="2376627" cy="95410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台中市直轄市教師產業工會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20" name="圖片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0716" y="4645191"/>
            <a:ext cx="2454272" cy="1311077"/>
          </a:xfrm>
          <a:prstGeom prst="rect">
            <a:avLst/>
          </a:prstGeom>
        </p:spPr>
      </p:pic>
      <p:sp>
        <p:nvSpPr>
          <p:cNvPr id="21" name="文字方塊 20"/>
          <p:cNvSpPr txBox="1"/>
          <p:nvPr/>
        </p:nvSpPr>
        <p:spPr>
          <a:xfrm>
            <a:off x="6449414" y="5810427"/>
            <a:ext cx="2646878" cy="5847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建功國小教師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23" name="直線接點 22"/>
          <p:cNvCxnSpPr/>
          <p:nvPr/>
        </p:nvCxnSpPr>
        <p:spPr>
          <a:xfrm>
            <a:off x="4911623" y="2173116"/>
            <a:ext cx="6966889" cy="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/>
          <p:nvPr/>
        </p:nvCxnSpPr>
        <p:spPr>
          <a:xfrm>
            <a:off x="4911624" y="3913334"/>
            <a:ext cx="6966889" cy="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向上箭號 26"/>
          <p:cNvSpPr/>
          <p:nvPr/>
        </p:nvSpPr>
        <p:spPr>
          <a:xfrm rot="5400000">
            <a:off x="4352470" y="1181527"/>
            <a:ext cx="463372" cy="65493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文字方塊 27"/>
          <p:cNvSpPr txBox="1"/>
          <p:nvPr/>
        </p:nvSpPr>
        <p:spPr>
          <a:xfrm>
            <a:off x="7324328" y="134170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及</a:t>
            </a:r>
            <a:endParaRPr lang="zh-TW" altLang="en-US" dirty="0"/>
          </a:p>
        </p:txBody>
      </p:sp>
      <p:sp>
        <p:nvSpPr>
          <p:cNvPr id="29" name="文字方塊 28"/>
          <p:cNvSpPr txBox="1"/>
          <p:nvPr/>
        </p:nvSpPr>
        <p:spPr>
          <a:xfrm>
            <a:off x="7324328" y="311306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及</a:t>
            </a:r>
            <a:endParaRPr lang="zh-TW" altLang="en-US" dirty="0"/>
          </a:p>
        </p:txBody>
      </p:sp>
      <p:sp>
        <p:nvSpPr>
          <p:cNvPr id="30" name="文字方塊 29"/>
          <p:cNvSpPr txBox="1"/>
          <p:nvPr/>
        </p:nvSpPr>
        <p:spPr>
          <a:xfrm>
            <a:off x="10373710" y="1433678"/>
            <a:ext cx="1120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(</a:t>
            </a:r>
            <a:r>
              <a:rPr lang="zh-TW" altLang="en-US" sz="2800" dirty="0" smtClean="0"/>
              <a:t>全國</a:t>
            </a:r>
            <a:r>
              <a:rPr lang="en-US" altLang="zh-TW" sz="2800" dirty="0" smtClean="0"/>
              <a:t>)</a:t>
            </a:r>
            <a:endParaRPr lang="zh-TW" altLang="en-US" sz="2800" dirty="0"/>
          </a:p>
        </p:txBody>
      </p:sp>
      <p:sp>
        <p:nvSpPr>
          <p:cNvPr id="31" name="文字方塊 30"/>
          <p:cNvSpPr txBox="1"/>
          <p:nvPr/>
        </p:nvSpPr>
        <p:spPr>
          <a:xfrm>
            <a:off x="10373710" y="3201758"/>
            <a:ext cx="1120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(</a:t>
            </a:r>
            <a:r>
              <a:rPr lang="zh-TW" altLang="en-US" sz="2800" dirty="0" smtClean="0"/>
              <a:t>縣</a:t>
            </a:r>
            <a:r>
              <a:rPr lang="zh-TW" altLang="en-US" sz="2800" dirty="0"/>
              <a:t>市</a:t>
            </a:r>
            <a:r>
              <a:rPr lang="en-US" altLang="zh-TW" sz="2800" dirty="0" smtClean="0"/>
              <a:t>)</a:t>
            </a:r>
            <a:endParaRPr lang="zh-TW" altLang="en-US" sz="2800" dirty="0"/>
          </a:p>
        </p:txBody>
      </p:sp>
      <p:sp>
        <p:nvSpPr>
          <p:cNvPr id="32" name="文字方塊 31"/>
          <p:cNvSpPr txBox="1"/>
          <p:nvPr/>
        </p:nvSpPr>
        <p:spPr>
          <a:xfrm>
            <a:off x="10373710" y="5653552"/>
            <a:ext cx="1120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(</a:t>
            </a:r>
            <a:r>
              <a:rPr lang="zh-TW" altLang="en-US" sz="2800" dirty="0" smtClean="0"/>
              <a:t>學</a:t>
            </a:r>
            <a:r>
              <a:rPr lang="zh-TW" altLang="en-US" sz="2800" dirty="0"/>
              <a:t>校</a:t>
            </a:r>
            <a:r>
              <a:rPr lang="en-US" altLang="zh-TW" sz="2800" dirty="0" smtClean="0"/>
              <a:t>)</a:t>
            </a:r>
            <a:endParaRPr lang="zh-TW" altLang="en-US" sz="2800" dirty="0"/>
          </a:p>
        </p:txBody>
      </p:sp>
      <p:sp>
        <p:nvSpPr>
          <p:cNvPr id="2" name="向下箭號 1"/>
          <p:cNvSpPr/>
          <p:nvPr/>
        </p:nvSpPr>
        <p:spPr>
          <a:xfrm rot="10800000">
            <a:off x="5737907" y="2011483"/>
            <a:ext cx="442607" cy="460511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向下箭號 21"/>
          <p:cNvSpPr/>
          <p:nvPr/>
        </p:nvSpPr>
        <p:spPr>
          <a:xfrm rot="10800000">
            <a:off x="8653685" y="2022067"/>
            <a:ext cx="442607" cy="460511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向下箭號 23"/>
          <p:cNvSpPr/>
          <p:nvPr/>
        </p:nvSpPr>
        <p:spPr>
          <a:xfrm rot="12736615">
            <a:off x="8125961" y="4299532"/>
            <a:ext cx="442607" cy="460511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                              </a:t>
            </a:r>
            <a:endParaRPr lang="zh-TW" altLang="en-US" dirty="0"/>
          </a:p>
        </p:txBody>
      </p:sp>
      <p:sp>
        <p:nvSpPr>
          <p:cNvPr id="26" name="向下箭號 25"/>
          <p:cNvSpPr/>
          <p:nvPr/>
        </p:nvSpPr>
        <p:spPr>
          <a:xfrm rot="8796954">
            <a:off x="6880851" y="4290038"/>
            <a:ext cx="442607" cy="460511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文字方塊 2"/>
          <p:cNvSpPr txBox="1"/>
          <p:nvPr/>
        </p:nvSpPr>
        <p:spPr>
          <a:xfrm>
            <a:off x="6284451" y="4068122"/>
            <a:ext cx="638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5400" dirty="0" smtClean="0"/>
              <a:t>?</a:t>
            </a:r>
            <a:endParaRPr lang="zh-TW" altLang="en-US" sz="5400" dirty="0"/>
          </a:p>
        </p:txBody>
      </p:sp>
      <p:sp>
        <p:nvSpPr>
          <p:cNvPr id="33" name="文字方塊 32"/>
          <p:cNvSpPr txBox="1"/>
          <p:nvPr/>
        </p:nvSpPr>
        <p:spPr>
          <a:xfrm>
            <a:off x="8881984" y="4073994"/>
            <a:ext cx="638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5400" dirty="0" smtClean="0"/>
              <a:t>?</a:t>
            </a:r>
            <a:endParaRPr lang="zh-TW" altLang="en-US" sz="5400" dirty="0"/>
          </a:p>
        </p:txBody>
      </p:sp>
      <p:pic>
        <p:nvPicPr>
          <p:cNvPr id="34" name="圖片 3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6504" y="4245991"/>
            <a:ext cx="1979479" cy="2418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994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8" grpId="0" animBg="1"/>
      <p:bldP spid="22" grpId="0" animBg="1"/>
      <p:bldP spid="24" grpId="0" animBg="1"/>
      <p:bldP spid="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圖片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732" y="5301944"/>
            <a:ext cx="1603804" cy="801902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732" y="3710794"/>
            <a:ext cx="1603804" cy="801902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732" y="2921546"/>
            <a:ext cx="1603804" cy="801902"/>
          </a:xfrm>
          <a:prstGeom prst="rect">
            <a:avLst/>
          </a:prstGeom>
        </p:spPr>
      </p:pic>
      <p:pic>
        <p:nvPicPr>
          <p:cNvPr id="18" name="圖片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598" y="695440"/>
            <a:ext cx="1758073" cy="879037"/>
          </a:xfrm>
          <a:prstGeom prst="rect">
            <a:avLst/>
          </a:prstGeom>
        </p:spPr>
      </p:pic>
      <p:pic>
        <p:nvPicPr>
          <p:cNvPr id="19" name="圖片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598" y="1569450"/>
            <a:ext cx="1758073" cy="879037"/>
          </a:xfrm>
          <a:prstGeom prst="rect">
            <a:avLst/>
          </a:prstGeom>
        </p:spPr>
      </p:pic>
      <p:grpSp>
        <p:nvGrpSpPr>
          <p:cNvPr id="47" name="群組 46"/>
          <p:cNvGrpSpPr/>
          <p:nvPr/>
        </p:nvGrpSpPr>
        <p:grpSpPr>
          <a:xfrm>
            <a:off x="771973" y="921581"/>
            <a:ext cx="1828056" cy="4781314"/>
            <a:chOff x="780845" y="695441"/>
            <a:chExt cx="1828056" cy="4781314"/>
          </a:xfrm>
        </p:grpSpPr>
        <p:pic>
          <p:nvPicPr>
            <p:cNvPr id="5" name="圖片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6923" y="2559680"/>
              <a:ext cx="1758073" cy="879037"/>
            </a:xfrm>
            <a:prstGeom prst="rect">
              <a:avLst/>
            </a:prstGeom>
          </p:spPr>
        </p:pic>
        <p:pic>
          <p:nvPicPr>
            <p:cNvPr id="16" name="圖片 1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4057" y="1616291"/>
              <a:ext cx="1603804" cy="801902"/>
            </a:xfrm>
            <a:prstGeom prst="rect">
              <a:avLst/>
            </a:prstGeom>
          </p:spPr>
        </p:pic>
        <p:pic>
          <p:nvPicPr>
            <p:cNvPr id="17" name="圖片 1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0845" y="695441"/>
              <a:ext cx="1758073" cy="879037"/>
            </a:xfrm>
            <a:prstGeom prst="rect">
              <a:avLst/>
            </a:prstGeom>
          </p:spPr>
        </p:pic>
        <p:pic>
          <p:nvPicPr>
            <p:cNvPr id="20" name="圖片 1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0828" y="4597718"/>
              <a:ext cx="1758073" cy="879037"/>
            </a:xfrm>
            <a:prstGeom prst="rect">
              <a:avLst/>
            </a:prstGeom>
          </p:spPr>
        </p:pic>
        <p:pic>
          <p:nvPicPr>
            <p:cNvPr id="21" name="圖片 2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0827" y="3577194"/>
              <a:ext cx="1758073" cy="879037"/>
            </a:xfrm>
            <a:prstGeom prst="rect">
              <a:avLst/>
            </a:prstGeom>
          </p:spPr>
        </p:pic>
      </p:grpSp>
      <p:sp>
        <p:nvSpPr>
          <p:cNvPr id="22" name="矩形 21"/>
          <p:cNvSpPr/>
          <p:nvPr/>
        </p:nvSpPr>
        <p:spPr>
          <a:xfrm>
            <a:off x="644271" y="630510"/>
            <a:ext cx="1955757" cy="547333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967598" y="5765449"/>
            <a:ext cx="1418978" cy="83099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2400" dirty="0" smtClean="0"/>
              <a:t>全校</a:t>
            </a:r>
            <a:r>
              <a:rPr lang="en-US" altLang="zh-TW" sz="2400" dirty="0" smtClean="0"/>
              <a:t>63</a:t>
            </a:r>
            <a:r>
              <a:rPr lang="zh-TW" altLang="en-US" sz="2400" dirty="0" smtClean="0"/>
              <a:t>位</a:t>
            </a:r>
            <a:endParaRPr lang="en-US" altLang="zh-TW" sz="2400" dirty="0" smtClean="0"/>
          </a:p>
          <a:p>
            <a:r>
              <a:rPr lang="zh-TW" altLang="en-US" sz="2400" dirty="0" smtClean="0"/>
              <a:t>專任老師</a:t>
            </a:r>
            <a:endParaRPr lang="zh-TW" altLang="en-US" sz="2400" dirty="0"/>
          </a:p>
        </p:txBody>
      </p:sp>
      <p:sp>
        <p:nvSpPr>
          <p:cNvPr id="24" name="矩形 23"/>
          <p:cNvSpPr/>
          <p:nvPr/>
        </p:nvSpPr>
        <p:spPr>
          <a:xfrm>
            <a:off x="3587615" y="587829"/>
            <a:ext cx="1828055" cy="1971851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矩形 24"/>
          <p:cNvSpPr/>
          <p:nvPr/>
        </p:nvSpPr>
        <p:spPr>
          <a:xfrm>
            <a:off x="3587615" y="2867043"/>
            <a:ext cx="1815488" cy="186424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矩形 25"/>
          <p:cNvSpPr/>
          <p:nvPr/>
        </p:nvSpPr>
        <p:spPr>
          <a:xfrm>
            <a:off x="3587615" y="5185954"/>
            <a:ext cx="1828056" cy="1045029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0" name="直線接點 29"/>
          <p:cNvCxnSpPr/>
          <p:nvPr/>
        </p:nvCxnSpPr>
        <p:spPr>
          <a:xfrm>
            <a:off x="3004457" y="1602096"/>
            <a:ext cx="0" cy="421739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接點 33"/>
          <p:cNvCxnSpPr>
            <a:endCxn id="24" idx="1"/>
          </p:cNvCxnSpPr>
          <p:nvPr/>
        </p:nvCxnSpPr>
        <p:spPr>
          <a:xfrm flipV="1">
            <a:off x="3004456" y="1573755"/>
            <a:ext cx="583159" cy="425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接點 35"/>
          <p:cNvCxnSpPr/>
          <p:nvPr/>
        </p:nvCxnSpPr>
        <p:spPr>
          <a:xfrm>
            <a:off x="2608900" y="3577194"/>
            <a:ext cx="989848" cy="1622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接點 36"/>
          <p:cNvCxnSpPr/>
          <p:nvPr/>
        </p:nvCxnSpPr>
        <p:spPr>
          <a:xfrm>
            <a:off x="3004456" y="5808582"/>
            <a:ext cx="583159" cy="228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文字方塊 47"/>
          <p:cNvSpPr txBox="1"/>
          <p:nvPr/>
        </p:nvSpPr>
        <p:spPr>
          <a:xfrm>
            <a:off x="5415669" y="563783"/>
            <a:ext cx="4288353" cy="156966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參加全教總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台中市教師職業工會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32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23</a:t>
            </a:r>
            <a:r>
              <a:rPr lang="zh-TW" altLang="en-US" sz="32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endParaRPr lang="zh-TW" altLang="en-US" sz="3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9" name="文字方塊 48"/>
          <p:cNvSpPr txBox="1"/>
          <p:nvPr/>
        </p:nvSpPr>
        <p:spPr>
          <a:xfrm>
            <a:off x="5415669" y="2867043"/>
            <a:ext cx="4852610" cy="1384995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參加全教產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台中市直轄市教師產業工會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25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endParaRPr lang="zh-TW" altLang="en-US" sz="2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0" name="文字方塊 49"/>
          <p:cNvSpPr txBox="1"/>
          <p:nvPr/>
        </p:nvSpPr>
        <p:spPr>
          <a:xfrm>
            <a:off x="5415669" y="5142049"/>
            <a:ext cx="2698175" cy="95410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未參加教師工會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8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r>
            <a:r>
              <a:rPr lang="zh-TW" altLang="en-US" sz="28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endParaRPr lang="zh-TW" altLang="en-US" sz="28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96037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 animBg="1"/>
      <p:bldP spid="5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二</a:t>
            </a:r>
            <a:r>
              <a:rPr lang="zh-TW" altLang="en-US" dirty="0" smtClean="0">
                <a:latin typeface="新細明體"/>
                <a:ea typeface="新細明體"/>
              </a:rPr>
              <a:t>、參加建功國小教師會的入會資格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27516" y="2399063"/>
            <a:ext cx="6074044" cy="1134551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建功國小專任教師</a:t>
            </a:r>
            <a:r>
              <a:rPr lang="en-US" altLang="zh-TW" dirty="0" smtClean="0"/>
              <a:t>(</a:t>
            </a:r>
            <a:r>
              <a:rPr lang="zh-TW" altLang="en-US" dirty="0" smtClean="0"/>
              <a:t>不含代理代課教師</a:t>
            </a:r>
            <a:r>
              <a:rPr lang="en-US" altLang="zh-TW" dirty="0" smtClean="0"/>
              <a:t>)</a:t>
            </a:r>
          </a:p>
          <a:p>
            <a:pPr marL="0" indent="0">
              <a:buNone/>
            </a:pP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44706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11382" y="1002434"/>
            <a:ext cx="2209800" cy="1325563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澄清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1811382" y="2327997"/>
            <a:ext cx="8569235" cy="132556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參加工會和加入建功教師會</a:t>
            </a: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無關</a:t>
            </a:r>
            <a:endParaRPr lang="zh-TW" altLang="en-US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9488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2738243" y="4519543"/>
            <a:ext cx="659667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教師可組織教師會</a:t>
            </a: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000" dirty="0" smtClean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民國</a:t>
            </a:r>
            <a:r>
              <a:rPr lang="en-US" altLang="zh-TW" sz="4000" dirty="0" smtClean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84</a:t>
            </a:r>
            <a:r>
              <a:rPr lang="zh-TW" altLang="en-US" sz="4000" dirty="0" smtClean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endParaRPr lang="en-US" altLang="zh-TW" sz="4000" dirty="0" smtClean="0">
              <a:solidFill>
                <a:schemeClr val="accent2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法源依據</a:t>
            </a: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教師法</a:t>
            </a:r>
            <a:endParaRPr lang="zh-TW" altLang="en-US" sz="4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8" name="群組 7"/>
          <p:cNvGrpSpPr/>
          <p:nvPr/>
        </p:nvGrpSpPr>
        <p:grpSpPr>
          <a:xfrm>
            <a:off x="3379446" y="2114142"/>
            <a:ext cx="5314276" cy="2149272"/>
            <a:chOff x="5194874" y="3596101"/>
            <a:chExt cx="5314276" cy="2149272"/>
          </a:xfrm>
        </p:grpSpPr>
        <p:sp>
          <p:nvSpPr>
            <p:cNvPr id="5" name="文字方塊 4"/>
            <p:cNvSpPr txBox="1"/>
            <p:nvPr/>
          </p:nvSpPr>
          <p:spPr>
            <a:xfrm>
              <a:off x="5194874" y="5037487"/>
              <a:ext cx="5314276" cy="707886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zh-TW" altLang="en-US" sz="40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各校教師會  </a:t>
              </a:r>
              <a:r>
                <a:rPr lang="en-US" altLang="zh-TW" sz="40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(</a:t>
              </a:r>
              <a:r>
                <a:rPr lang="zh-TW" altLang="en-US" sz="40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第三級</a:t>
              </a:r>
              <a:r>
                <a:rPr lang="en-US" altLang="zh-TW" sz="40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)</a:t>
              </a:r>
              <a:endPara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5194875" y="4320937"/>
              <a:ext cx="5314275" cy="707886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zh-TW" altLang="en-US" sz="40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各縣市教師會</a:t>
              </a:r>
              <a:r>
                <a:rPr lang="en-US" altLang="zh-TW" sz="40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(</a:t>
              </a:r>
              <a:r>
                <a:rPr lang="zh-TW" altLang="en-US" sz="40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第二級</a:t>
              </a:r>
              <a:r>
                <a:rPr lang="en-US" altLang="zh-TW" sz="40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)</a:t>
              </a:r>
              <a:endPara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5194874" y="3596101"/>
              <a:ext cx="5314275" cy="707886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zh-TW" altLang="en-US" sz="40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全</a:t>
              </a:r>
              <a:r>
                <a:rPr lang="zh-TW" altLang="en-US" sz="40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國</a:t>
              </a:r>
              <a:r>
                <a:rPr lang="zh-TW" altLang="en-US" sz="40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教師會  </a:t>
              </a:r>
              <a:r>
                <a:rPr lang="en-US" altLang="zh-TW" sz="40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(</a:t>
              </a:r>
              <a:r>
                <a:rPr lang="zh-TW" altLang="en-US" sz="40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第一級</a:t>
              </a:r>
              <a:r>
                <a:rPr lang="en-US" altLang="zh-TW" sz="40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)</a:t>
              </a:r>
              <a:endPara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pic>
        <p:nvPicPr>
          <p:cNvPr id="9" name="圖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0377" y="1885682"/>
            <a:ext cx="1704109" cy="3200400"/>
          </a:xfrm>
          <a:prstGeom prst="rect">
            <a:avLst/>
          </a:prstGeom>
        </p:spPr>
      </p:pic>
      <p:sp>
        <p:nvSpPr>
          <p:cNvPr id="10" name="橢圓 9"/>
          <p:cNvSpPr/>
          <p:nvPr/>
        </p:nvSpPr>
        <p:spPr>
          <a:xfrm>
            <a:off x="993228" y="1259443"/>
            <a:ext cx="1745015" cy="411480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1388681" y="1885682"/>
            <a:ext cx="95410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6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</a:t>
            </a:r>
            <a:endParaRPr lang="en-US" altLang="zh-TW" sz="60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6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師</a:t>
            </a:r>
            <a:endParaRPr lang="en-US" altLang="zh-TW" sz="60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6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會</a:t>
            </a:r>
            <a:endParaRPr lang="zh-TW" altLang="en-US" sz="60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文字方塊 12"/>
          <p:cNvSpPr txBox="1"/>
          <p:nvPr/>
        </p:nvSpPr>
        <p:spPr>
          <a:xfrm rot="21046438">
            <a:off x="6479626" y="914536"/>
            <a:ext cx="25186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不能越級參加</a:t>
            </a:r>
            <a:r>
              <a:rPr lang="en-US" altLang="zh-TW" sz="28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  <a:endParaRPr lang="zh-TW" altLang="en-US" sz="28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993228" y="5834682"/>
            <a:ext cx="9879628" cy="52322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建功國小教師會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----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在民國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91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年正式在台中市教育局登記成立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2875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77492" y="1137491"/>
            <a:ext cx="4347754" cy="1325563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建功國小教師會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5204221" y="3498334"/>
            <a:ext cx="1800493" cy="120032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理監事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共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8495118" y="3498333"/>
            <a:ext cx="1620957" cy="120032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理事長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502956" y="3498334"/>
            <a:ext cx="2031325" cy="120032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教師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會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會員大會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9" name="直線單箭頭接點 8"/>
          <p:cNvCxnSpPr/>
          <p:nvPr/>
        </p:nvCxnSpPr>
        <p:spPr>
          <a:xfrm flipH="1">
            <a:off x="2926082" y="2526711"/>
            <a:ext cx="2958265" cy="79125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單箭頭接點 10"/>
          <p:cNvCxnSpPr/>
          <p:nvPr/>
        </p:nvCxnSpPr>
        <p:spPr>
          <a:xfrm flipH="1">
            <a:off x="5899207" y="2526711"/>
            <a:ext cx="1" cy="97162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單箭頭接點 11"/>
          <p:cNvCxnSpPr/>
          <p:nvPr/>
        </p:nvCxnSpPr>
        <p:spPr>
          <a:xfrm>
            <a:off x="5899207" y="2526711"/>
            <a:ext cx="2775447" cy="79125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單箭頭接點 19"/>
          <p:cNvCxnSpPr/>
          <p:nvPr/>
        </p:nvCxnSpPr>
        <p:spPr>
          <a:xfrm>
            <a:off x="3722914" y="4098497"/>
            <a:ext cx="1175657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單箭頭接點 22"/>
          <p:cNvCxnSpPr/>
          <p:nvPr/>
        </p:nvCxnSpPr>
        <p:spPr>
          <a:xfrm>
            <a:off x="7141029" y="4198646"/>
            <a:ext cx="1175657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字方塊 2"/>
          <p:cNvSpPr txBox="1"/>
          <p:nvPr/>
        </p:nvSpPr>
        <p:spPr>
          <a:xfrm>
            <a:off x="2716448" y="5156028"/>
            <a:ext cx="45704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誰是具有會員資格</a:t>
            </a:r>
            <a:r>
              <a:rPr lang="en-US" altLang="zh-TW" sz="36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???</a:t>
            </a:r>
            <a:endParaRPr lang="zh-TW" altLang="en-US" sz="36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向下箭號 3"/>
          <p:cNvSpPr/>
          <p:nvPr/>
        </p:nvSpPr>
        <p:spPr>
          <a:xfrm rot="7945364">
            <a:off x="2305957" y="4781259"/>
            <a:ext cx="425321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511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906654" y="5449708"/>
            <a:ext cx="1121332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教師群可以組織工會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民國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99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    </a:t>
            </a:r>
            <a:endParaRPr lang="en-US" altLang="zh-TW" sz="40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法源依據</a:t>
            </a: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工會法、團體協約法、勞資爭議處理法</a:t>
            </a:r>
            <a:endParaRPr lang="zh-TW" altLang="en-US" sz="4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9" name="群組 8"/>
          <p:cNvGrpSpPr/>
          <p:nvPr/>
        </p:nvGrpSpPr>
        <p:grpSpPr>
          <a:xfrm>
            <a:off x="2435909" y="1057853"/>
            <a:ext cx="6645029" cy="1432722"/>
            <a:chOff x="1237730" y="2476749"/>
            <a:chExt cx="6645029" cy="1432722"/>
          </a:xfrm>
        </p:grpSpPr>
        <p:sp>
          <p:nvSpPr>
            <p:cNvPr id="7" name="文字方塊 6"/>
            <p:cNvSpPr txBox="1"/>
            <p:nvPr/>
          </p:nvSpPr>
          <p:spPr>
            <a:xfrm>
              <a:off x="1237731" y="3201585"/>
              <a:ext cx="6645028" cy="707886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zh-TW" altLang="en-US" sz="40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各縣市教師工會</a:t>
              </a:r>
              <a:r>
                <a:rPr lang="en-US" altLang="zh-TW" sz="40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(</a:t>
              </a:r>
              <a:r>
                <a:rPr lang="zh-TW" altLang="en-US" sz="40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第二級</a:t>
              </a:r>
              <a:r>
                <a:rPr lang="en-US" altLang="zh-TW" sz="40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)</a:t>
              </a:r>
              <a:endPara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1237730" y="2476749"/>
              <a:ext cx="6645029" cy="707886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zh-TW" altLang="en-US" sz="40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全</a:t>
              </a:r>
              <a:r>
                <a:rPr lang="zh-TW" altLang="en-US" sz="40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國</a:t>
              </a:r>
              <a:r>
                <a:rPr lang="zh-TW" altLang="en-US" sz="40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教師工會  </a:t>
              </a:r>
              <a:r>
                <a:rPr lang="en-US" altLang="zh-TW" sz="40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(</a:t>
              </a:r>
              <a:r>
                <a:rPr lang="zh-TW" altLang="en-US" sz="40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第一級</a:t>
              </a:r>
              <a:r>
                <a:rPr lang="en-US" altLang="zh-TW" sz="40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)</a:t>
              </a:r>
              <a:endPara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914673" y="3448947"/>
            <a:ext cx="9259416" cy="1300008"/>
            <a:chOff x="914673" y="3448947"/>
            <a:chExt cx="9259416" cy="1300008"/>
          </a:xfrm>
        </p:grpSpPr>
        <p:pic>
          <p:nvPicPr>
            <p:cNvPr id="10" name="圖片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4673" y="3518316"/>
              <a:ext cx="2413112" cy="1206556"/>
            </a:xfrm>
            <a:prstGeom prst="rect">
              <a:avLst/>
            </a:prstGeom>
          </p:spPr>
        </p:pic>
        <p:pic>
          <p:nvPicPr>
            <p:cNvPr id="11" name="圖片 1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17110" y="3489262"/>
              <a:ext cx="2471220" cy="1235610"/>
            </a:xfrm>
            <a:prstGeom prst="rect">
              <a:avLst/>
            </a:prstGeom>
          </p:spPr>
        </p:pic>
        <p:pic>
          <p:nvPicPr>
            <p:cNvPr id="12" name="圖片 1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04098" y="3494232"/>
              <a:ext cx="2509446" cy="1254723"/>
            </a:xfrm>
            <a:prstGeom prst="rect">
              <a:avLst/>
            </a:prstGeom>
          </p:spPr>
        </p:pic>
        <p:pic>
          <p:nvPicPr>
            <p:cNvPr id="13" name="圖片 1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64643" y="3448947"/>
              <a:ext cx="2509446" cy="1254723"/>
            </a:xfrm>
            <a:prstGeom prst="rect">
              <a:avLst/>
            </a:prstGeom>
          </p:spPr>
        </p:pic>
      </p:grpSp>
      <p:cxnSp>
        <p:nvCxnSpPr>
          <p:cNvPr id="15" name="直線接點 14"/>
          <p:cNvCxnSpPr/>
          <p:nvPr/>
        </p:nvCxnSpPr>
        <p:spPr>
          <a:xfrm flipV="1">
            <a:off x="946655" y="5013434"/>
            <a:ext cx="10136504" cy="44772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單箭頭接點 17"/>
          <p:cNvCxnSpPr/>
          <p:nvPr/>
        </p:nvCxnSpPr>
        <p:spPr>
          <a:xfrm flipV="1">
            <a:off x="2790497" y="2698380"/>
            <a:ext cx="651624" cy="819936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單箭頭接點 19"/>
          <p:cNvCxnSpPr/>
          <p:nvPr/>
        </p:nvCxnSpPr>
        <p:spPr>
          <a:xfrm flipV="1">
            <a:off x="1589078" y="2594477"/>
            <a:ext cx="1470063" cy="942335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單箭頭接點 20"/>
          <p:cNvCxnSpPr/>
          <p:nvPr/>
        </p:nvCxnSpPr>
        <p:spPr>
          <a:xfrm flipH="1" flipV="1">
            <a:off x="8450317" y="2594477"/>
            <a:ext cx="469049" cy="881308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單箭頭接點 21"/>
          <p:cNvCxnSpPr/>
          <p:nvPr/>
        </p:nvCxnSpPr>
        <p:spPr>
          <a:xfrm flipH="1" flipV="1">
            <a:off x="7664643" y="2716876"/>
            <a:ext cx="597827" cy="721099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單箭頭接點 22"/>
          <p:cNvCxnSpPr/>
          <p:nvPr/>
        </p:nvCxnSpPr>
        <p:spPr>
          <a:xfrm flipV="1">
            <a:off x="4930966" y="2716876"/>
            <a:ext cx="67946" cy="809969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單箭頭接點 23"/>
          <p:cNvCxnSpPr/>
          <p:nvPr/>
        </p:nvCxnSpPr>
        <p:spPr>
          <a:xfrm flipH="1" flipV="1">
            <a:off x="6128034" y="2721846"/>
            <a:ext cx="437018" cy="790062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字方塊 29"/>
          <p:cNvSpPr txBox="1"/>
          <p:nvPr/>
        </p:nvSpPr>
        <p:spPr>
          <a:xfrm>
            <a:off x="4822336" y="4411282"/>
            <a:ext cx="1415772" cy="5847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3200" dirty="0" smtClean="0"/>
              <a:t>教師群</a:t>
            </a:r>
            <a:endParaRPr lang="zh-TW" altLang="en-US" sz="3200" dirty="0"/>
          </a:p>
        </p:txBody>
      </p:sp>
      <p:sp>
        <p:nvSpPr>
          <p:cNvPr id="31" name="橢圓 30"/>
          <p:cNvSpPr/>
          <p:nvPr/>
        </p:nvSpPr>
        <p:spPr>
          <a:xfrm>
            <a:off x="184763" y="288070"/>
            <a:ext cx="1523784" cy="3587942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文字方塊 31"/>
          <p:cNvSpPr txBox="1"/>
          <p:nvPr/>
        </p:nvSpPr>
        <p:spPr>
          <a:xfrm>
            <a:off x="514563" y="401959"/>
            <a:ext cx="800219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8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</a:t>
            </a:r>
            <a:endParaRPr lang="en-US" altLang="zh-TW" sz="48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8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師</a:t>
            </a:r>
            <a:endParaRPr lang="en-US" altLang="zh-TW" sz="48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工</a:t>
            </a:r>
            <a:endParaRPr lang="en-US" altLang="zh-TW" sz="48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8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會</a:t>
            </a:r>
            <a:endParaRPr lang="zh-TW" altLang="en-US" sz="48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36" name="群組 35"/>
          <p:cNvGrpSpPr/>
          <p:nvPr/>
        </p:nvGrpSpPr>
        <p:grpSpPr>
          <a:xfrm>
            <a:off x="7963556" y="828494"/>
            <a:ext cx="5096618" cy="1417801"/>
            <a:chOff x="7425558" y="796271"/>
            <a:chExt cx="4694421" cy="1417801"/>
          </a:xfrm>
        </p:grpSpPr>
        <p:sp>
          <p:nvSpPr>
            <p:cNvPr id="34" name="爆炸 2 33"/>
            <p:cNvSpPr/>
            <p:nvPr/>
          </p:nvSpPr>
          <p:spPr>
            <a:xfrm>
              <a:off x="7425558" y="824317"/>
              <a:ext cx="4694421" cy="1389755"/>
            </a:xfrm>
            <a:prstGeom prst="irregularSeal2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5" name="文字方塊 34"/>
            <p:cNvSpPr txBox="1"/>
            <p:nvPr/>
          </p:nvSpPr>
          <p:spPr>
            <a:xfrm rot="21046438">
              <a:off x="8287424" y="796271"/>
              <a:ext cx="2762166" cy="138499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zh-TW" altLang="en-US" sz="2800" dirty="0" smtClean="0">
                  <a:solidFill>
                    <a:srgbClr val="C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教師也可不參加學校</a:t>
              </a:r>
              <a:r>
                <a:rPr lang="zh-TW" altLang="en-US" sz="2800" dirty="0" smtClean="0">
                  <a:solidFill>
                    <a:srgbClr val="C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教師會</a:t>
              </a:r>
              <a:r>
                <a:rPr lang="zh-TW" altLang="en-US" sz="2800" dirty="0" smtClean="0">
                  <a:solidFill>
                    <a:srgbClr val="C00000"/>
                  </a:solidFill>
                  <a:latin typeface="PMingLiU" panose="02020500000000000000" pitchFamily="18" charset="-120"/>
                  <a:ea typeface="PMingLiU" panose="02020500000000000000" pitchFamily="18" charset="-120"/>
                </a:rPr>
                <a:t>，</a:t>
              </a:r>
              <a:endParaRPr lang="en-US" altLang="zh-TW" sz="28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zh-TW" altLang="en-US" sz="2800" dirty="0" smtClean="0">
                  <a:solidFill>
                    <a:srgbClr val="C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直接加入工會</a:t>
              </a:r>
              <a:r>
                <a:rPr lang="en-US" altLang="zh-TW" sz="2800" dirty="0" smtClean="0">
                  <a:solidFill>
                    <a:srgbClr val="C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!</a:t>
              </a:r>
              <a:endParaRPr lang="zh-TW" altLang="en-US" sz="2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0018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865602" y="649396"/>
            <a:ext cx="5834803" cy="1022241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市級教師工會與會員權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益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1340069" y="2278156"/>
            <a:ext cx="9711559" cy="310854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◎教師會及工會兩會均正常運作，但由</a:t>
            </a:r>
            <a:r>
              <a:rPr lang="zh-TW" altLang="en-US" sz="2800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同組人馬處理業務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理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監事相同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◎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與台中市政府</a:t>
            </a:r>
            <a:r>
              <a:rPr lang="zh-TW" altLang="en-US" sz="2800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進行協商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前，市府須</a:t>
            </a:r>
            <a:r>
              <a:rPr lang="zh-TW" altLang="en-US" sz="2800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邀請兩個工會的代表同</a:t>
            </a:r>
            <a:endParaRPr lang="en-US" altLang="zh-TW" sz="2800" dirty="0" smtClean="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800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800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800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時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出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席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協商。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◎</a:t>
            </a:r>
            <a:r>
              <a:rPr lang="zh-TW" altLang="en-US" sz="2800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工會</a:t>
            </a:r>
            <a:r>
              <a:rPr lang="zh-TW" altLang="en-US" sz="2800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與資方</a:t>
            </a:r>
            <a:r>
              <a:rPr lang="en-US" altLang="zh-TW" sz="2800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台中市政府</a:t>
            </a:r>
            <a:r>
              <a:rPr lang="en-US" altLang="zh-TW" sz="2800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的協商內容與權益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爭取遠大於原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教師會功能。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勞方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vs.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資方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(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團結權、爭議權、協商權、會務假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)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7413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250474" cy="1325563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衍生的問題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838200" y="1616892"/>
            <a:ext cx="718658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問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1: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參加哪個工會，才是建功教師會的會員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?</a:t>
            </a:r>
          </a:p>
          <a:p>
            <a:pPr marL="285750" indent="-285750">
              <a:buFont typeface="Wingdings" panose="05000000000000000000" pitchFamily="2" charset="2"/>
              <a:buChar char="è"/>
            </a:pPr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838200" y="3300272"/>
            <a:ext cx="8981946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問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2: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建功教師會的理監事是由哪個工會的成員選出來的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?</a:t>
            </a:r>
          </a:p>
          <a:p>
            <a:pPr marL="285750" indent="-285750">
              <a:buFont typeface="Wingdings" panose="05000000000000000000" pitchFamily="2" charset="2"/>
              <a:buChar char="è"/>
            </a:pP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838200" y="2274405"/>
            <a:ext cx="10777309" cy="954107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è"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只要你是建功的專任教師，即可選擇加入建功教師會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    成為會員。會員可以選擇不參加縣市級及國家級的教師工會。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838200" y="3886025"/>
            <a:ext cx="10777309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2800" dirty="0">
                <a:sym typeface="Wingdings" panose="05000000000000000000" pitchFamily="2" charset="2"/>
              </a:rPr>
              <a:t> 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理監事由建功教師會會員在年度會員大會選出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，與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參與的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工會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    無關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(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理監事也可以不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參加任一工會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。       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838200" y="5025775"/>
            <a:ext cx="682751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問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3: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各工會要怎麼和建功教師會聯絡會務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?</a:t>
            </a:r>
          </a:p>
          <a:p>
            <a:pPr marL="285750" indent="-285750">
              <a:buFont typeface="Wingdings" panose="05000000000000000000" pitchFamily="2" charset="2"/>
              <a:buChar char="è"/>
            </a:pPr>
            <a:endParaRPr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838200" y="5534583"/>
            <a:ext cx="10539550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 各工會的校內聯絡人、或是教師會理事長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(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登記在教育局社會科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)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       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0069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183787" y="2453740"/>
            <a:ext cx="7018304" cy="1325563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我為什麼要加入建功教師會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408" y="1908206"/>
            <a:ext cx="2308882" cy="241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049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會議流程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一、會務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報告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二、教師會與教師工會的差異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推選第十七屆新任理事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共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名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indent="0">
              <a:buNone/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推選第十七屆新任監事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共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名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indent="0">
              <a:buNone/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五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提案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討論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497" y="2465926"/>
            <a:ext cx="3562915" cy="3562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5596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53080" y="497899"/>
            <a:ext cx="8904890" cy="1325563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建功國小教師會成立的</a:t>
            </a: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目的與任務</a:t>
            </a:r>
            <a:endParaRPr lang="zh-TW" altLang="en-US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53080" y="1823462"/>
            <a:ext cx="8658718" cy="435133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一、維護教師專業尊嚴與專業自主權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二、推動教育改革並保障學生受教權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三、研究並協助解決各項的教育問題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四、辦理各項教師所需要的活動服務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五、與學校協議本校的教師聘約</a:t>
            </a:r>
            <a:endParaRPr lang="en-US" altLang="zh-TW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六、與其他教師會之合作與聯繫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七、派代表參加與教師有關之法定組織</a:t>
            </a:r>
            <a:endParaRPr lang="en-US" altLang="zh-TW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25" y="260998"/>
            <a:ext cx="1691343" cy="139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175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29246" y="2415993"/>
            <a:ext cx="5747658" cy="1325563"/>
          </a:xfrm>
        </p:spPr>
        <p:txBody>
          <a:bodyPr>
            <a:noAutofit/>
          </a:bodyPr>
          <a:lstStyle/>
          <a:p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會員人數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=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代表性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2835" y="2575287"/>
            <a:ext cx="1608182" cy="3020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27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106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年度建功教師會會員的資格與方式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21141"/>
          </a:xfrm>
          <a:ln w="57150">
            <a:solidFill>
              <a:srgbClr val="FFC0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1 .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加入建功教師會</a:t>
            </a:r>
            <a:r>
              <a:rPr lang="zh-TW" altLang="en-US" sz="32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不必繳交會費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32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</a:t>
            </a:r>
            <a:r>
              <a:rPr lang="zh-TW" altLang="en-US" sz="32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學年度之後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      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確定選擇參加即是建功教師會一員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可選擇</a:t>
            </a:r>
            <a:r>
              <a:rPr lang="zh-TW" altLang="en-US" sz="32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僅加入建功教師會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32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但不加入工會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縣市或全國的教師工會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59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6783" y="349393"/>
            <a:ext cx="9626745" cy="6342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28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16653" y="2356802"/>
            <a:ext cx="7992291" cy="1325563"/>
          </a:xfrm>
          <a:ln w="57150">
            <a:solidFill>
              <a:srgbClr val="92D050"/>
            </a:solidFill>
          </a:ln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期待明年的四月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----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會員大會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8944" y="3768225"/>
            <a:ext cx="2143125" cy="2143125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1516653" y="3768225"/>
            <a:ext cx="42883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solidFill>
                  <a:srgbClr val="92D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200" dirty="0" smtClean="0">
                <a:solidFill>
                  <a:srgbClr val="92D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教師會的下一步</a:t>
            </a:r>
            <a:r>
              <a:rPr lang="en-US" altLang="zh-TW" sz="3200" dirty="0" smtClean="0">
                <a:solidFill>
                  <a:srgbClr val="92D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……)</a:t>
            </a:r>
            <a:endParaRPr lang="zh-TW" altLang="en-US" sz="3200" dirty="0">
              <a:solidFill>
                <a:srgbClr val="92D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4132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371" y="3184756"/>
            <a:ext cx="2193200" cy="2679377"/>
          </a:xfrm>
          <a:prstGeom prst="rect">
            <a:avLst/>
          </a:prstGeom>
        </p:spPr>
      </p:pic>
      <p:sp>
        <p:nvSpPr>
          <p:cNvPr id="5" name="雲朵形圖說文字 4"/>
          <p:cNvSpPr/>
          <p:nvPr/>
        </p:nvSpPr>
        <p:spPr>
          <a:xfrm>
            <a:off x="6361611" y="1162594"/>
            <a:ext cx="3683725" cy="1841863"/>
          </a:xfrm>
          <a:prstGeom prst="cloudCallout">
            <a:avLst>
              <a:gd name="adj1" fmla="val -46010"/>
              <a:gd name="adj2" fmla="val 674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/>
              <a:t>我參加產業工會</a:t>
            </a:r>
            <a:r>
              <a:rPr lang="zh-TW" altLang="en-US" sz="2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，那我是不是建功教師會會員</a:t>
            </a:r>
            <a:r>
              <a:rPr lang="en-US" altLang="zh-TW" sz="2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?</a:t>
            </a:r>
            <a:endParaRPr lang="zh-TW" altLang="en-US" sz="2400" dirty="0"/>
          </a:p>
        </p:txBody>
      </p:sp>
      <p:sp>
        <p:nvSpPr>
          <p:cNvPr id="6" name="雲朵形圖說文字 5"/>
          <p:cNvSpPr/>
          <p:nvPr/>
        </p:nvSpPr>
        <p:spPr>
          <a:xfrm>
            <a:off x="1737360" y="1162595"/>
            <a:ext cx="3992879" cy="1932012"/>
          </a:xfrm>
          <a:prstGeom prst="cloudCallout">
            <a:avLst>
              <a:gd name="adj1" fmla="val 33068"/>
              <a:gd name="adj2" fmla="val 5753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/>
              <a:t>我只想參加學校教師會</a:t>
            </a:r>
            <a:r>
              <a:rPr lang="zh-TW" altLang="en-US" sz="2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，一定要選擇加入工會嗎</a:t>
            </a:r>
            <a:r>
              <a:rPr lang="en-US" altLang="zh-TW" sz="2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?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10528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4645" y="1716177"/>
            <a:ext cx="7038704" cy="1325563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建功國小教師會的未來運作方式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457" y="1851613"/>
            <a:ext cx="2222863" cy="2800807"/>
          </a:xfrm>
          <a:prstGeom prst="rect">
            <a:avLst/>
          </a:prstGeom>
        </p:spPr>
      </p:pic>
      <p:sp>
        <p:nvSpPr>
          <p:cNvPr id="5" name="標題 1"/>
          <p:cNvSpPr txBox="1">
            <a:spLocks/>
          </p:cNvSpPr>
          <p:nvPr/>
        </p:nvSpPr>
        <p:spPr>
          <a:xfrm>
            <a:off x="3424645" y="3483611"/>
            <a:ext cx="7038704" cy="132556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中市兩個工會活動與協商狀況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2009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407571" y="2320514"/>
            <a:ext cx="6138041" cy="1066308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建功國小教師會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6215395" y="3595122"/>
            <a:ext cx="4522392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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歡迎您的加入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</a:t>
            </a:r>
            <a:endParaRPr lang="zh-TW" altLang="en-US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998" y="1661579"/>
            <a:ext cx="4971196" cy="4234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19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467" y="580505"/>
            <a:ext cx="11476068" cy="2730254"/>
          </a:xfrm>
        </p:spPr>
      </p:pic>
      <p:sp>
        <p:nvSpPr>
          <p:cNvPr id="10" name="圓角矩形圖說文字 9"/>
          <p:cNvSpPr/>
          <p:nvPr/>
        </p:nvSpPr>
        <p:spPr>
          <a:xfrm>
            <a:off x="3670007" y="3752194"/>
            <a:ext cx="6088848" cy="1890246"/>
          </a:xfrm>
          <a:prstGeom prst="wedgeRoundRectCallout">
            <a:avLst>
              <a:gd name="adj1" fmla="val -63772"/>
              <a:gd name="adj2" fmla="val -76755"/>
              <a:gd name="adj3" fmla="val 16667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3954701" y="4158708"/>
            <a:ext cx="5519460" cy="1077218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少了一個選項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……</a:t>
            </a:r>
          </a:p>
          <a:p>
            <a:r>
              <a:rPr lang="zh-TW" altLang="zh-TW" sz="3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en-US" sz="3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是</a:t>
            </a:r>
            <a:r>
              <a:rPr lang="zh-TW" altLang="en-US" sz="32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否</a:t>
            </a:r>
            <a:r>
              <a:rPr lang="zh-TW" altLang="en-US" sz="3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加入建功國小教師會」</a:t>
            </a:r>
            <a:endParaRPr lang="en-US" altLang="zh-TW" sz="32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15172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82870" y="1947973"/>
            <a:ext cx="8354120" cy="3739906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zh-TW" altLang="en-US" dirty="0" smtClean="0"/>
              <a:t> 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繳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會費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=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加入全國教師工會總聯合會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全</a:t>
            </a:r>
            <a:r>
              <a:rPr lang="zh-TW" altLang="en-US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教會</a:t>
            </a:r>
            <a:r>
              <a:rPr lang="en-US" altLang="zh-TW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</a:t>
            </a:r>
            <a:r>
              <a:rPr lang="en-US" altLang="zh-TW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=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加入台中市教師職業工會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</a:t>
            </a:r>
            <a:r>
              <a:rPr lang="en-US" altLang="zh-TW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原台中市教師會</a:t>
            </a:r>
            <a:r>
              <a:rPr lang="en-US" altLang="zh-TW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br>
              <a:rPr lang="en-US" altLang="zh-TW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=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加入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建功國小教師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會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9003" y="3217918"/>
            <a:ext cx="1776042" cy="2209007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882870" y="866663"/>
            <a:ext cx="69557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en-US" altLang="zh-TW" sz="32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</a:t>
            </a:r>
            <a:r>
              <a:rPr lang="zh-TW" altLang="en-US" sz="32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學年度以前</a:t>
            </a:r>
            <a:r>
              <a:rPr lang="en-US" altLang="zh-TW" sz="32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……(</a:t>
            </a:r>
            <a:r>
              <a:rPr lang="zh-TW" altLang="en-US" sz="32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繳交會費年代</a:t>
            </a:r>
            <a:r>
              <a:rPr lang="en-US" altLang="zh-TW" sz="32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3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672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一</a:t>
            </a:r>
            <a:r>
              <a:rPr lang="zh-TW" altLang="en-US" dirty="0" smtClean="0">
                <a:latin typeface="新細明體"/>
                <a:ea typeface="新細明體"/>
              </a:rPr>
              <a:t>、</a:t>
            </a:r>
            <a:r>
              <a:rPr lang="zh-TW" altLang="en-US" dirty="0" smtClean="0"/>
              <a:t>會務報告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1.</a:t>
            </a:r>
            <a:r>
              <a:rPr lang="zh-TW" altLang="en-US" dirty="0" smtClean="0"/>
              <a:t> 會員人數</a:t>
            </a:r>
            <a:r>
              <a:rPr lang="en-US" altLang="zh-TW" dirty="0" smtClean="0"/>
              <a:t>:</a:t>
            </a:r>
            <a:r>
              <a:rPr lang="zh-TW" altLang="en-US" dirty="0" smtClean="0"/>
              <a:t>  </a:t>
            </a:r>
            <a:r>
              <a:rPr lang="en-US" altLang="zh-TW" dirty="0" smtClean="0"/>
              <a:t>50</a:t>
            </a:r>
            <a:r>
              <a:rPr lang="zh-TW" altLang="en-US" dirty="0" smtClean="0"/>
              <a:t>人  </a:t>
            </a:r>
            <a:r>
              <a:rPr lang="en-US" altLang="zh-TW" dirty="0" smtClean="0"/>
              <a:t>(</a:t>
            </a:r>
            <a:r>
              <a:rPr lang="zh-TW" altLang="en-US" dirty="0" smtClean="0"/>
              <a:t> 全校共</a:t>
            </a:r>
            <a:r>
              <a:rPr lang="en-US" altLang="zh-TW" dirty="0" smtClean="0"/>
              <a:t>63</a:t>
            </a:r>
            <a:r>
              <a:rPr lang="zh-TW" altLang="en-US" dirty="0" smtClean="0"/>
              <a:t>名專任教師 </a:t>
            </a:r>
            <a:r>
              <a:rPr lang="en-US" altLang="zh-TW" dirty="0" smtClean="0"/>
              <a:t>)</a:t>
            </a:r>
            <a:r>
              <a:rPr lang="zh-TW" altLang="en-US" dirty="0" smtClean="0"/>
              <a:t> </a:t>
            </a:r>
            <a:r>
              <a:rPr lang="en-US" altLang="zh-TW" dirty="0" smtClean="0">
                <a:sym typeface="Wingdings"/>
              </a:rPr>
              <a:t></a:t>
            </a:r>
            <a:r>
              <a:rPr lang="zh-TW" altLang="en-US" dirty="0" smtClean="0">
                <a:sym typeface="Wingdings"/>
              </a:rPr>
              <a:t> 最大團體  代表性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2.</a:t>
            </a:r>
            <a:r>
              <a:rPr lang="zh-TW" altLang="en-US" dirty="0" smtClean="0"/>
              <a:t> 教師會存簿結餘 </a:t>
            </a:r>
            <a:r>
              <a:rPr lang="en-US" altLang="zh-TW" dirty="0" smtClean="0"/>
              <a:t>:</a:t>
            </a:r>
            <a:r>
              <a:rPr lang="zh-TW" altLang="en-US" dirty="0" smtClean="0"/>
              <a:t>  </a:t>
            </a:r>
            <a:r>
              <a:rPr lang="en-US" altLang="zh-TW" dirty="0" smtClean="0"/>
              <a:t>35864</a:t>
            </a:r>
            <a:r>
              <a:rPr lang="zh-TW" altLang="en-US" dirty="0" smtClean="0"/>
              <a:t>元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3.</a:t>
            </a:r>
            <a:r>
              <a:rPr lang="zh-TW" altLang="en-US" dirty="0" smtClean="0"/>
              <a:t> 參與學校校務 </a:t>
            </a:r>
            <a:r>
              <a:rPr lang="en-US" altLang="zh-TW" dirty="0" smtClean="0"/>
              <a:t>:</a:t>
            </a:r>
            <a:r>
              <a:rPr lang="zh-TW" altLang="en-US" dirty="0" smtClean="0"/>
              <a:t> 教評會</a:t>
            </a:r>
            <a:r>
              <a:rPr lang="zh-TW" altLang="en-US" dirty="0" smtClean="0">
                <a:latin typeface="新細明體"/>
                <a:ea typeface="新細明體"/>
              </a:rPr>
              <a:t>、新都國小校地籌備會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4.</a:t>
            </a:r>
            <a:r>
              <a:rPr lang="zh-TW" altLang="en-US" dirty="0" smtClean="0"/>
              <a:t> 參與教師工會會議</a:t>
            </a:r>
            <a:r>
              <a:rPr lang="en-US" altLang="zh-TW" dirty="0" smtClean="0"/>
              <a:t>(</a:t>
            </a:r>
            <a:r>
              <a:rPr lang="zh-TW" altLang="en-US" dirty="0" smtClean="0"/>
              <a:t>看公文內容參加</a:t>
            </a:r>
            <a:r>
              <a:rPr lang="en-US" altLang="zh-TW" dirty="0" smtClean="0"/>
              <a:t>)</a:t>
            </a:r>
            <a:r>
              <a:rPr lang="zh-TW" altLang="en-US" dirty="0" smtClean="0"/>
              <a:t>  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5.</a:t>
            </a:r>
            <a:r>
              <a:rPr lang="zh-TW" altLang="en-US" dirty="0" smtClean="0"/>
              <a:t> 參與連署</a:t>
            </a:r>
            <a:r>
              <a:rPr lang="en-US" altLang="zh-TW" dirty="0" smtClean="0"/>
              <a:t>1(</a:t>
            </a:r>
            <a:r>
              <a:rPr lang="zh-TW" altLang="en-US" dirty="0" smtClean="0">
                <a:latin typeface="新細明體"/>
                <a:ea typeface="新細明體"/>
              </a:rPr>
              <a:t>「立即落實調薪</a:t>
            </a:r>
            <a:r>
              <a:rPr lang="en-US" altLang="zh-TW" dirty="0" smtClean="0">
                <a:latin typeface="新細明體"/>
                <a:ea typeface="新細明體"/>
              </a:rPr>
              <a:t>3</a:t>
            </a:r>
            <a:r>
              <a:rPr lang="en-US" altLang="zh-TW" dirty="0" smtClean="0">
                <a:latin typeface="細明體"/>
                <a:ea typeface="細明體"/>
              </a:rPr>
              <a:t>%</a:t>
            </a:r>
            <a:r>
              <a:rPr lang="zh-TW" altLang="en-US" dirty="0" smtClean="0">
                <a:latin typeface="新細明體"/>
                <a:ea typeface="新細明體"/>
              </a:rPr>
              <a:t>，補足差額</a:t>
            </a:r>
            <a:r>
              <a:rPr lang="en-US" altLang="zh-TW" dirty="0" smtClean="0">
                <a:latin typeface="新細明體"/>
                <a:ea typeface="新細明體"/>
              </a:rPr>
              <a:t>!</a:t>
            </a:r>
            <a:r>
              <a:rPr lang="zh-TW" altLang="en-US" dirty="0" smtClean="0">
                <a:latin typeface="新細明體"/>
                <a:ea typeface="新細明體"/>
              </a:rPr>
              <a:t>」</a:t>
            </a:r>
            <a:r>
              <a:rPr lang="en-US" altLang="zh-TW" dirty="0" smtClean="0"/>
              <a:t>)(</a:t>
            </a:r>
            <a:r>
              <a:rPr lang="zh-TW" altLang="en-US" dirty="0" smtClean="0"/>
              <a:t>已結案</a:t>
            </a:r>
            <a:r>
              <a:rPr lang="en-US" altLang="zh-TW" dirty="0" smtClean="0"/>
              <a:t>)</a:t>
            </a:r>
          </a:p>
          <a:p>
            <a:pPr marL="0" indent="0">
              <a:buNone/>
            </a:pPr>
            <a:r>
              <a:rPr lang="en-US" altLang="zh-TW" dirty="0" smtClean="0"/>
              <a:t>6.</a:t>
            </a:r>
            <a:r>
              <a:rPr lang="zh-TW" altLang="en-US" dirty="0" smtClean="0"/>
              <a:t> 參與連署</a:t>
            </a:r>
            <a:r>
              <a:rPr lang="en-US" altLang="zh-TW" dirty="0" smtClean="0"/>
              <a:t>2</a:t>
            </a:r>
            <a:r>
              <a:rPr lang="zh-TW" altLang="en-US" dirty="0" smtClean="0"/>
              <a:t> </a:t>
            </a:r>
            <a:r>
              <a:rPr lang="en-US" altLang="zh-TW" dirty="0" smtClean="0"/>
              <a:t>(</a:t>
            </a:r>
            <a:r>
              <a:rPr lang="zh-TW" altLang="en-US" dirty="0" smtClean="0">
                <a:latin typeface="新細明體"/>
              </a:rPr>
              <a:t>「勞權公投</a:t>
            </a:r>
            <a:r>
              <a:rPr lang="en-US" altLang="zh-TW" dirty="0" smtClean="0">
                <a:latin typeface="新細明體"/>
              </a:rPr>
              <a:t>----</a:t>
            </a:r>
            <a:r>
              <a:rPr lang="zh-TW" altLang="en-US" dirty="0" smtClean="0">
                <a:latin typeface="新細明體"/>
              </a:rPr>
              <a:t>全國性公民投票案連署」</a:t>
            </a:r>
            <a:r>
              <a:rPr lang="en-US" altLang="zh-TW" dirty="0" smtClean="0"/>
              <a:t>)(</a:t>
            </a:r>
            <a:r>
              <a:rPr lang="zh-TW" altLang="en-US" dirty="0" smtClean="0"/>
              <a:t>收件中</a:t>
            </a:r>
            <a:r>
              <a:rPr lang="en-US" altLang="zh-TW" dirty="0" smtClean="0"/>
              <a:t>)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62232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861089" y="1577653"/>
            <a:ext cx="8925732" cy="90207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教師會和教師工會的不同</a:t>
            </a:r>
            <a:endParaRPr lang="zh-TW" altLang="en-US" sz="6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1684" y="2488528"/>
            <a:ext cx="3037022" cy="2840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543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圓角矩形 7"/>
          <p:cNvSpPr/>
          <p:nvPr/>
        </p:nvSpPr>
        <p:spPr>
          <a:xfrm>
            <a:off x="90175" y="325052"/>
            <a:ext cx="4166515" cy="4989621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84" y="622713"/>
            <a:ext cx="3391738" cy="3707248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2648608" y="3963716"/>
            <a:ext cx="1370426" cy="6229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6420716" y="879409"/>
            <a:ext cx="2707786" cy="95410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全國教師工會聯合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總會</a:t>
            </a:r>
            <a:r>
              <a:rPr lang="en-US" altLang="zh-TW" sz="2800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全教會</a:t>
            </a:r>
            <a:r>
              <a:rPr lang="en-US" altLang="zh-TW" sz="2800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2800" dirty="0">
              <a:solidFill>
                <a:srgbClr val="FFC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10" name="直線接點 9"/>
          <p:cNvCxnSpPr/>
          <p:nvPr/>
        </p:nvCxnSpPr>
        <p:spPr>
          <a:xfrm>
            <a:off x="3157262" y="2173116"/>
            <a:ext cx="3023252" cy="1028642"/>
          </a:xfrm>
          <a:prstGeom prst="line">
            <a:avLst/>
          </a:prstGeom>
          <a:ln w="762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橢圓 10"/>
          <p:cNvSpPr/>
          <p:nvPr/>
        </p:nvSpPr>
        <p:spPr>
          <a:xfrm>
            <a:off x="1671353" y="1592317"/>
            <a:ext cx="1217348" cy="58079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文字方塊 16"/>
          <p:cNvSpPr txBox="1"/>
          <p:nvPr/>
        </p:nvSpPr>
        <p:spPr>
          <a:xfrm>
            <a:off x="6420716" y="2819862"/>
            <a:ext cx="3023730" cy="138499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台中市教師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職業工會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原台中市教師會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20" name="圖片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0716" y="4758566"/>
            <a:ext cx="2454272" cy="1311077"/>
          </a:xfrm>
          <a:prstGeom prst="rect">
            <a:avLst/>
          </a:prstGeom>
        </p:spPr>
      </p:pic>
      <p:sp>
        <p:nvSpPr>
          <p:cNvPr id="21" name="文字方塊 20"/>
          <p:cNvSpPr txBox="1"/>
          <p:nvPr/>
        </p:nvSpPr>
        <p:spPr>
          <a:xfrm>
            <a:off x="6180514" y="6005027"/>
            <a:ext cx="3057247" cy="5847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建功國小教師會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23" name="直線接點 22"/>
          <p:cNvCxnSpPr/>
          <p:nvPr/>
        </p:nvCxnSpPr>
        <p:spPr>
          <a:xfrm>
            <a:off x="4911623" y="2173116"/>
            <a:ext cx="6966889" cy="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/>
          <p:nvPr/>
        </p:nvCxnSpPr>
        <p:spPr>
          <a:xfrm>
            <a:off x="4911623" y="4329961"/>
            <a:ext cx="6966889" cy="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向上箭號 26"/>
          <p:cNvSpPr/>
          <p:nvPr/>
        </p:nvSpPr>
        <p:spPr>
          <a:xfrm rot="5400000">
            <a:off x="4352470" y="1181527"/>
            <a:ext cx="463372" cy="65493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文字方塊 29"/>
          <p:cNvSpPr txBox="1"/>
          <p:nvPr/>
        </p:nvSpPr>
        <p:spPr>
          <a:xfrm>
            <a:off x="10373710" y="1433678"/>
            <a:ext cx="1120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(</a:t>
            </a:r>
            <a:r>
              <a:rPr lang="zh-TW" altLang="en-US" sz="2800" dirty="0" smtClean="0"/>
              <a:t>全國</a:t>
            </a:r>
            <a:r>
              <a:rPr lang="en-US" altLang="zh-TW" sz="2800" dirty="0" smtClean="0"/>
              <a:t>)</a:t>
            </a:r>
            <a:endParaRPr lang="zh-TW" altLang="en-US" sz="2800" dirty="0"/>
          </a:p>
        </p:txBody>
      </p:sp>
      <p:sp>
        <p:nvSpPr>
          <p:cNvPr id="31" name="文字方塊 30"/>
          <p:cNvSpPr txBox="1"/>
          <p:nvPr/>
        </p:nvSpPr>
        <p:spPr>
          <a:xfrm>
            <a:off x="10373710" y="3201758"/>
            <a:ext cx="1120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(</a:t>
            </a:r>
            <a:r>
              <a:rPr lang="zh-TW" altLang="en-US" sz="2800" dirty="0" smtClean="0"/>
              <a:t>縣</a:t>
            </a:r>
            <a:r>
              <a:rPr lang="zh-TW" altLang="en-US" sz="2800" dirty="0"/>
              <a:t>市</a:t>
            </a:r>
            <a:r>
              <a:rPr lang="en-US" altLang="zh-TW" sz="2800" dirty="0" smtClean="0"/>
              <a:t>)</a:t>
            </a:r>
            <a:endParaRPr lang="zh-TW" altLang="en-US" sz="2800" dirty="0"/>
          </a:p>
        </p:txBody>
      </p:sp>
      <p:sp>
        <p:nvSpPr>
          <p:cNvPr id="32" name="文字方塊 31"/>
          <p:cNvSpPr txBox="1"/>
          <p:nvPr/>
        </p:nvSpPr>
        <p:spPr>
          <a:xfrm>
            <a:off x="10373710" y="5653552"/>
            <a:ext cx="1120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(</a:t>
            </a:r>
            <a:r>
              <a:rPr lang="zh-TW" altLang="en-US" sz="2800" dirty="0" smtClean="0"/>
              <a:t>學</a:t>
            </a:r>
            <a:r>
              <a:rPr lang="zh-TW" altLang="en-US" sz="2800" dirty="0"/>
              <a:t>校</a:t>
            </a:r>
            <a:r>
              <a:rPr lang="en-US" altLang="zh-TW" sz="2800" dirty="0" smtClean="0"/>
              <a:t>)</a:t>
            </a:r>
            <a:endParaRPr lang="zh-TW" altLang="en-US" sz="2800" dirty="0"/>
          </a:p>
        </p:txBody>
      </p:sp>
      <p:sp>
        <p:nvSpPr>
          <p:cNvPr id="2" name="向下箭號 1"/>
          <p:cNvSpPr/>
          <p:nvPr/>
        </p:nvSpPr>
        <p:spPr>
          <a:xfrm rot="10800000">
            <a:off x="7387725" y="2246082"/>
            <a:ext cx="442607" cy="460511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向下箭號 25"/>
          <p:cNvSpPr/>
          <p:nvPr/>
        </p:nvSpPr>
        <p:spPr>
          <a:xfrm rot="10800000">
            <a:off x="7487833" y="4356401"/>
            <a:ext cx="442607" cy="460511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/>
          <p:cNvSpPr txBox="1"/>
          <p:nvPr/>
        </p:nvSpPr>
        <p:spPr>
          <a:xfrm>
            <a:off x="589685" y="5423312"/>
            <a:ext cx="36471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6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(102</a:t>
            </a:r>
            <a:r>
              <a:rPr lang="zh-TW" altLang="en-US" sz="36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學年度以前</a:t>
            </a:r>
            <a:r>
              <a:rPr lang="en-US" altLang="zh-TW" sz="36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36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62923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11" grpId="0" animBg="1"/>
      <p:bldP spid="17" grpId="0" animBg="1"/>
      <p:bldP spid="27" grpId="0" animBg="1"/>
      <p:bldP spid="30" grpId="0"/>
      <p:bldP spid="31" grpId="0"/>
      <p:bldP spid="2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96" y="1634918"/>
            <a:ext cx="2831091" cy="296320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886892" y="2455182"/>
            <a:ext cx="7837936" cy="1325563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所以，</a:t>
            </a:r>
            <a:r>
              <a:rPr lang="zh-TW" altLang="en-US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交</a:t>
            </a:r>
            <a:r>
              <a:rPr lang="zh-TW" altLang="en-US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會費</a:t>
            </a:r>
            <a:r>
              <a:rPr lang="en-US" altLang="zh-TW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參加全教總</a:t>
            </a:r>
            <a:r>
              <a:rPr lang="en-US" altLang="zh-TW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br>
              <a:rPr lang="en-US" altLang="zh-TW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</a:t>
            </a:r>
            <a:r>
              <a:rPr lang="en-US" altLang="zh-TW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</a:t>
            </a:r>
            <a:r>
              <a:rPr lang="zh-TW" altLang="en-US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加入建功教師會</a:t>
            </a:r>
            <a:endParaRPr lang="zh-TW" altLang="en-US" dirty="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8329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698531" y="633138"/>
            <a:ext cx="6650421" cy="1022241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台中教師群的矛盾與選擇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686911" y="2017986"/>
            <a:ext cx="839204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民國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99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年，原台中市與原台中縣縣市合併。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民國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99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年，教師團體可以組織工會。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686911" y="3656075"/>
            <a:ext cx="2339102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原台中市政府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1686911" y="4216946"/>
            <a:ext cx="2339102" cy="52322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原台中縣政府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8" name="直線接點 7"/>
          <p:cNvCxnSpPr/>
          <p:nvPr/>
        </p:nvCxnSpPr>
        <p:spPr>
          <a:xfrm>
            <a:off x="4735461" y="3917685"/>
            <a:ext cx="0" cy="56087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>
            <a:off x="4021432" y="3917685"/>
            <a:ext cx="70944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/>
          <p:nvPr/>
        </p:nvCxnSpPr>
        <p:spPr>
          <a:xfrm>
            <a:off x="4041779" y="4496903"/>
            <a:ext cx="70944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向下箭號 14"/>
          <p:cNvSpPr/>
          <p:nvPr/>
        </p:nvSpPr>
        <p:spPr>
          <a:xfrm rot="16200000">
            <a:off x="5173259" y="3874584"/>
            <a:ext cx="664239" cy="684723"/>
          </a:xfrm>
          <a:prstGeom prst="downArrow">
            <a:avLst>
              <a:gd name="adj1" fmla="val 50000"/>
              <a:gd name="adj2" fmla="val 369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文字方塊 15"/>
          <p:cNvSpPr txBox="1"/>
          <p:nvPr/>
        </p:nvSpPr>
        <p:spPr>
          <a:xfrm>
            <a:off x="6023741" y="3936510"/>
            <a:ext cx="2339102" cy="523220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新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台中市政府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1682330" y="5224680"/>
            <a:ext cx="2698175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原台中市教師會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1702677" y="5898603"/>
            <a:ext cx="2698175" cy="52322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原台中縣教師會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19" name="直線接點 18"/>
          <p:cNvCxnSpPr/>
          <p:nvPr/>
        </p:nvCxnSpPr>
        <p:spPr>
          <a:xfrm>
            <a:off x="4871705" y="5569088"/>
            <a:ext cx="1734712" cy="17673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接點 19"/>
          <p:cNvCxnSpPr/>
          <p:nvPr/>
        </p:nvCxnSpPr>
        <p:spPr>
          <a:xfrm flipV="1">
            <a:off x="4892052" y="6144322"/>
            <a:ext cx="1709470" cy="3984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字方塊 29"/>
          <p:cNvSpPr txBox="1"/>
          <p:nvPr/>
        </p:nvSpPr>
        <p:spPr>
          <a:xfrm>
            <a:off x="6732747" y="5201077"/>
            <a:ext cx="3416320" cy="523220"/>
          </a:xfrm>
          <a:prstGeom prst="rect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台中市教師職業工會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1" name="文字方塊 30"/>
          <p:cNvSpPr txBox="1"/>
          <p:nvPr/>
        </p:nvSpPr>
        <p:spPr>
          <a:xfrm>
            <a:off x="6732747" y="5898603"/>
            <a:ext cx="4493538" cy="523220"/>
          </a:xfrm>
          <a:prstGeom prst="rect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台中市直轄市教師產業工會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1727" y="3457811"/>
            <a:ext cx="1098091" cy="1064378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6835" y="5201077"/>
            <a:ext cx="1607582" cy="126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672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5" grpId="0" animBg="1"/>
      <p:bldP spid="16" grpId="0" animBg="1"/>
      <p:bldP spid="17" grpId="0" animBg="1"/>
      <p:bldP spid="18" grpId="0" animBg="1"/>
      <p:bldP spid="30" grpId="0" animBg="1"/>
      <p:bldP spid="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886891" y="2455182"/>
            <a:ext cx="8569235" cy="1325563"/>
          </a:xfrm>
          <a:solidFill>
            <a:srgbClr val="FFC0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但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是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，這幾年因為</a:t>
            </a: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教改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</a:t>
            </a: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年金</a:t>
            </a:r>
            <a:endParaRPr lang="zh-TW" altLang="en-US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991" y="1745388"/>
            <a:ext cx="1819275" cy="250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06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6284" y="2497182"/>
            <a:ext cx="3009900" cy="1524000"/>
          </a:xfrm>
          <a:prstGeom prst="rect">
            <a:avLst/>
          </a:prstGeom>
        </p:spPr>
      </p:pic>
      <p:sp>
        <p:nvSpPr>
          <p:cNvPr id="5" name="橢圓 4"/>
          <p:cNvSpPr/>
          <p:nvPr/>
        </p:nvSpPr>
        <p:spPr>
          <a:xfrm>
            <a:off x="3765096" y="1058091"/>
            <a:ext cx="3512275" cy="129539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台中市教師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職業工會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以及全教總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橢圓 5"/>
          <p:cNvSpPr/>
          <p:nvPr/>
        </p:nvSpPr>
        <p:spPr>
          <a:xfrm>
            <a:off x="3841840" y="4180113"/>
            <a:ext cx="3512275" cy="12953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台中市直轄市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教師產業工會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以及全教產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9249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</TotalTime>
  <Words>1016</Words>
  <Application>Microsoft Office PowerPoint</Application>
  <PresentationFormat>自訂</PresentationFormat>
  <Paragraphs>145</Paragraphs>
  <Slides>29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29</vt:i4>
      </vt:variant>
    </vt:vector>
  </HeadingPairs>
  <TitlesOfParts>
    <vt:vector size="30" baseType="lpstr">
      <vt:lpstr>Office 佈景主題</vt:lpstr>
      <vt:lpstr>建功國小教師會</vt:lpstr>
      <vt:lpstr>會議流程</vt:lpstr>
      <vt:lpstr>一、會務報告</vt:lpstr>
      <vt:lpstr>PowerPoint 簡報</vt:lpstr>
      <vt:lpstr>PowerPoint 簡報</vt:lpstr>
      <vt:lpstr>所以，交會費(參加全教總)        = 加入建功教師會</vt:lpstr>
      <vt:lpstr>台中教師群的矛盾與選擇</vt:lpstr>
      <vt:lpstr>但是，這幾年因為教改與年金</vt:lpstr>
      <vt:lpstr>PowerPoint 簡報</vt:lpstr>
      <vt:lpstr>PowerPoint 簡報</vt:lpstr>
      <vt:lpstr>PowerPoint 簡報</vt:lpstr>
      <vt:lpstr>二、參加建功國小教師會的入會資格</vt:lpstr>
      <vt:lpstr>澄清:</vt:lpstr>
      <vt:lpstr>PowerPoint 簡報</vt:lpstr>
      <vt:lpstr>建功國小教師會</vt:lpstr>
      <vt:lpstr>PowerPoint 簡報</vt:lpstr>
      <vt:lpstr>市級教師工會與會員權益</vt:lpstr>
      <vt:lpstr>衍生的問題:</vt:lpstr>
      <vt:lpstr>我為什麼要加入建功教師會?</vt:lpstr>
      <vt:lpstr>建功國小教師會成立的目的與任務</vt:lpstr>
      <vt:lpstr>會員人數=代表性</vt:lpstr>
      <vt:lpstr>106年度建功教師會會員的資格與方式</vt:lpstr>
      <vt:lpstr>PowerPoint 簡報</vt:lpstr>
      <vt:lpstr>期待明年的四月----會員大會</vt:lpstr>
      <vt:lpstr>PowerPoint 簡報</vt:lpstr>
      <vt:lpstr>建功國小教師會的未來運作方式</vt:lpstr>
      <vt:lpstr>建功國小教師會</vt:lpstr>
      <vt:lpstr>PowerPoint 簡報</vt:lpstr>
      <vt:lpstr>   繳會費=加入全國教師工會總聯合會             (全教會)                  =加入台中市教師職業工會             (原台中市教師會)        =加入建功國小教師會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建功國小教師會</dc:title>
  <dc:creator>anneychen</dc:creator>
  <cp:lastModifiedBy>anneyju</cp:lastModifiedBy>
  <cp:revision>69</cp:revision>
  <dcterms:created xsi:type="dcterms:W3CDTF">2017-11-08T05:08:13Z</dcterms:created>
  <dcterms:modified xsi:type="dcterms:W3CDTF">2018-05-02T08:58:52Z</dcterms:modified>
</cp:coreProperties>
</file>