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8" r:id="rId3"/>
    <p:sldId id="259" r:id="rId4"/>
    <p:sldId id="286" r:id="rId5"/>
    <p:sldId id="287" r:id="rId6"/>
    <p:sldId id="284" r:id="rId7"/>
    <p:sldId id="260" r:id="rId8"/>
    <p:sldId id="274" r:id="rId9"/>
    <p:sldId id="279" r:id="rId10"/>
    <p:sldId id="280" r:id="rId11"/>
    <p:sldId id="281" r:id="rId12"/>
    <p:sldId id="282" r:id="rId13"/>
    <p:sldId id="288" r:id="rId14"/>
    <p:sldId id="289" r:id="rId15"/>
    <p:sldId id="290" r:id="rId16"/>
    <p:sldId id="278" r:id="rId17"/>
    <p:sldId id="291" r:id="rId18"/>
    <p:sldId id="283" r:id="rId19"/>
    <p:sldId id="265" r:id="rId20"/>
    <p:sldId id="292" r:id="rId21"/>
    <p:sldId id="262" r:id="rId22"/>
    <p:sldId id="263" r:id="rId23"/>
    <p:sldId id="270" r:id="rId24"/>
    <p:sldId id="276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" panose="02020500000000000000" charset="0"/>
      <p:regular r:id="rId31"/>
      <p:bold r:id="rId32"/>
      <p:italic r:id="rId33"/>
      <p:boldItalic r:id="rId34"/>
    </p:embeddedFont>
    <p:embeddedFont>
      <p:font typeface="Nunito SemiBold" panose="02020500000000000000" charset="0"/>
      <p:regular r:id="rId35"/>
      <p:bold r:id="rId36"/>
      <p:italic r:id="rId37"/>
      <p:boldItalic r:id="rId38"/>
    </p:embeddedFont>
    <p:embeddedFont>
      <p:font typeface="Paytone One" panose="02020500000000000000" charset="0"/>
      <p:regular r:id="rId39"/>
    </p:embeddedFont>
    <p:embeddedFont>
      <p:font typeface="標楷體" panose="03000509000000000000" pitchFamily="65" charset="-12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84123D-EC7A-4182-A39B-DB72195FDC9A}">
  <a:tblStyle styleId="{7684123D-EC7A-4182-A39B-DB72195FDC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99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678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096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84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013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842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930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611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245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88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77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76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0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68350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50" y="369063"/>
            <a:ext cx="16629299" cy="954887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681098" y="4252718"/>
            <a:ext cx="12925800" cy="172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484" b="0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學校日內容說明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308355" y="2424068"/>
            <a:ext cx="5671289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關渡國小</a:t>
            </a:r>
            <a:r>
              <a:rPr lang="en-US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 </a:t>
            </a:r>
            <a:r>
              <a:rPr lang="en-US" altLang="zh-TW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504</a:t>
            </a:r>
            <a:endParaRPr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380732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0" y="0"/>
                </a:moveTo>
                <a:lnTo>
                  <a:pt x="2652557" y="0"/>
                </a:lnTo>
                <a:lnTo>
                  <a:pt x="2652557" y="120571"/>
                </a:lnTo>
                <a:lnTo>
                  <a:pt x="0" y="120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flipH="1">
            <a:off x="12254711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2652557" y="0"/>
                </a:moveTo>
                <a:lnTo>
                  <a:pt x="0" y="0"/>
                </a:lnTo>
                <a:lnTo>
                  <a:pt x="0" y="120571"/>
                </a:lnTo>
                <a:lnTo>
                  <a:pt x="2652557" y="120571"/>
                </a:lnTo>
                <a:lnTo>
                  <a:pt x="265255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2000" y="7209997"/>
            <a:ext cx="1477575" cy="119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5475" y="7145800"/>
            <a:ext cx="1499900" cy="11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962590" y="808789"/>
            <a:ext cx="1379843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2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平時與定期測驗成績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5" y="2200491"/>
            <a:ext cx="11127696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國、數、社平時考：成績寫在聯絡簿，考卷不用家長簽名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各科期考考卷：國、數、社的成績寫在聯絡簿並提供級距、考卷皆需家長簽名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感謝協助完成的家長！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B7448DA-5C39-4FFC-AF92-EBA6913A04F7}"/>
              </a:ext>
            </a:extLst>
          </p:cNvPr>
          <p:cNvSpPr/>
          <p:nvPr/>
        </p:nvSpPr>
        <p:spPr>
          <a:xfrm>
            <a:off x="6115275" y="5431253"/>
            <a:ext cx="10461491" cy="901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C99884D-A597-4D54-A986-5AE60123AC44}"/>
              </a:ext>
            </a:extLst>
          </p:cNvPr>
          <p:cNvSpPr/>
          <p:nvPr/>
        </p:nvSpPr>
        <p:spPr>
          <a:xfrm>
            <a:off x="12135394" y="2336894"/>
            <a:ext cx="4441372" cy="901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9C296C-2180-4698-9B8E-DE40B4DB5E3F}"/>
              </a:ext>
            </a:extLst>
          </p:cNvPr>
          <p:cNvSpPr/>
          <p:nvPr/>
        </p:nvSpPr>
        <p:spPr>
          <a:xfrm>
            <a:off x="14591211" y="4361937"/>
            <a:ext cx="2651760" cy="901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4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815737" y="1056285"/>
            <a:ext cx="9705703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-3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服裝儀容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5" y="2524475"/>
            <a:ext cx="10827251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請提醒孩子修剪指甲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D527635-CA91-47EE-9C92-BEF9F1021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399" y="2766274"/>
            <a:ext cx="9542418" cy="1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360143" y="1051641"/>
            <a:ext cx="11794154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-4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班級校外活動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961812" y="2504427"/>
            <a:ext cx="10827251" cy="637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1)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03/29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  逸仙國小英語情境中心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2)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04/11  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天文館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+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科教館課程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粉粿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)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3)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06/06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  中山堂音樂會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+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規劃行程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4)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06/25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   宜蘭傳藝中心   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152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148696" y="901932"/>
            <a:ext cx="11794154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-4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6/6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的下午活動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765050" y="2343719"/>
            <a:ext cx="11477508" cy="72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上午為全五年級欣賞音樂會，        　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　下午目前僅本班進行校外活動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行程經學生票選後，改為學生規劃。後續會再帶領學生思考並完成規劃。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感謝</a:t>
            </a:r>
            <a:r>
              <a:rPr lang="zh-TW" altLang="en-US" sz="48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雋軒媽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與</a:t>
            </a:r>
            <a:r>
              <a:rPr lang="zh-TW" altLang="en-US" sz="48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銘崙媽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能陪同參與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54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148696" y="901932"/>
            <a:ext cx="11794154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-4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6/25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活動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929096" y="2200492"/>
            <a:ext cx="11300813" cy="72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學務處申請「藝起來尋美」計畫，補助本班參觀宜蘭傳藝中心的相關費用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（補助車資＋團體導覽費及活動費）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僅需支付自己的餐費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感謝</a:t>
            </a:r>
            <a:r>
              <a:rPr lang="zh-TW" altLang="en-US" sz="48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楷閎媽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、</a:t>
            </a:r>
            <a:r>
              <a:rPr lang="zh-TW" altLang="en-US" sz="48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銘崙媽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與</a:t>
            </a:r>
            <a:r>
              <a:rPr lang="zh-TW" altLang="en-US" sz="48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品禎媽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陪同參與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058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148696" y="901932"/>
            <a:ext cx="11794154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-5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班級減塑活動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929096" y="2200492"/>
            <a:ext cx="11300813" cy="72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本班參加</a:t>
            </a:r>
            <a:r>
              <a:rPr lang="zh-TW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校園海洋減塑大行動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en-US" altLang="zh-TW" sz="4800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</a:t>
            </a:r>
            <a:r>
              <a:rPr lang="zh-TW" altLang="en-US" sz="4800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月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會帶領學生統計班級使用塑膠製品的狀況，並進行紀錄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en-US" altLang="zh-TW" sz="4800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4</a:t>
            </a:r>
            <a:r>
              <a:rPr lang="zh-TW" altLang="en-US" sz="4800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月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進行減塑活動，並記錄成果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4.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成功減量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20%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將有機會獲得獎金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083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5"/>
          <p:cNvSpPr txBox="1"/>
          <p:nvPr/>
        </p:nvSpPr>
        <p:spPr>
          <a:xfrm>
            <a:off x="343700" y="1463564"/>
            <a:ext cx="9737764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7000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本學期重要行事曆</a:t>
            </a:r>
            <a:endParaRPr sz="7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68E6DD-8E20-4769-9193-2E2471920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561" y="2632244"/>
            <a:ext cx="12591210" cy="66684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教學說明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093537" y="1670321"/>
            <a:ext cx="4101000" cy="238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</a:t>
            </a:r>
            <a:r>
              <a:rPr lang="en-US" sz="15528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 dirty="0"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42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5"/>
          <p:cNvSpPr txBox="1"/>
          <p:nvPr/>
        </p:nvSpPr>
        <p:spPr>
          <a:xfrm>
            <a:off x="648500" y="1496497"/>
            <a:ext cx="9737764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4999"/>
              </a:lnSpc>
            </a:pPr>
            <a:r>
              <a:rPr lang="zh-TW" altLang="en-US" sz="7000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導師課授課方式說明</a:t>
            </a:r>
            <a:endParaRPr sz="7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23DCAC-2184-4B3F-9F7F-E9434836A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001" y="2924363"/>
            <a:ext cx="12666907" cy="61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39750" y="496475"/>
            <a:ext cx="17010749" cy="92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/>
          <p:nvPr/>
        </p:nvSpPr>
        <p:spPr>
          <a:xfrm>
            <a:off x="-243782" y="7127280"/>
            <a:ext cx="1586332" cy="2377337"/>
          </a:xfrm>
          <a:custGeom>
            <a:avLst/>
            <a:gdLst/>
            <a:ahLst/>
            <a:cxnLst/>
            <a:rect l="l" t="t" r="r" b="b"/>
            <a:pathLst>
              <a:path w="1586332" h="2377337" extrusionOk="0">
                <a:moveTo>
                  <a:pt x="0" y="0"/>
                </a:moveTo>
                <a:lnTo>
                  <a:pt x="1586332" y="0"/>
                </a:lnTo>
                <a:lnTo>
                  <a:pt x="1586332" y="2377337"/>
                </a:lnTo>
                <a:lnTo>
                  <a:pt x="0" y="2377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1" name="Google Shape;221;p22"/>
          <p:cNvSpPr/>
          <p:nvPr/>
        </p:nvSpPr>
        <p:spPr>
          <a:xfrm rot="4238343">
            <a:off x="11683072" y="1637652"/>
            <a:ext cx="966998" cy="1336094"/>
          </a:xfrm>
          <a:custGeom>
            <a:avLst/>
            <a:gdLst/>
            <a:ahLst/>
            <a:cxnLst/>
            <a:rect l="l" t="t" r="r" b="b"/>
            <a:pathLst>
              <a:path w="966998" h="1336094" extrusionOk="0">
                <a:moveTo>
                  <a:pt x="0" y="0"/>
                </a:moveTo>
                <a:lnTo>
                  <a:pt x="966998" y="0"/>
                </a:lnTo>
                <a:lnTo>
                  <a:pt x="966998" y="1336094"/>
                </a:lnTo>
                <a:lnTo>
                  <a:pt x="0" y="133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2" name="Google Shape;222;p22"/>
          <p:cNvSpPr/>
          <p:nvPr/>
        </p:nvSpPr>
        <p:spPr>
          <a:xfrm rot="4238343">
            <a:off x="2012657" y="1637652"/>
            <a:ext cx="966998" cy="1336094"/>
          </a:xfrm>
          <a:custGeom>
            <a:avLst/>
            <a:gdLst/>
            <a:ahLst/>
            <a:cxnLst/>
            <a:rect l="l" t="t" r="r" b="b"/>
            <a:pathLst>
              <a:path w="966998" h="1336094" extrusionOk="0">
                <a:moveTo>
                  <a:pt x="0" y="0"/>
                </a:moveTo>
                <a:lnTo>
                  <a:pt x="966998" y="0"/>
                </a:lnTo>
                <a:lnTo>
                  <a:pt x="966998" y="1336094"/>
                </a:lnTo>
                <a:lnTo>
                  <a:pt x="0" y="133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22"/>
          <p:cNvSpPr txBox="1"/>
          <p:nvPr/>
        </p:nvSpPr>
        <p:spPr>
          <a:xfrm>
            <a:off x="3217673" y="2131060"/>
            <a:ext cx="8050278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1001"/>
              </a:lnSpc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導師課成績計算說明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2007101" y="3754910"/>
            <a:ext cx="336492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Nunito SemiBold"/>
                <a:sym typeface="Nunito SemiBold"/>
              </a:rPr>
              <a:t>平時成績 </a:t>
            </a:r>
            <a:r>
              <a:rPr lang="en-US" altLang="zh-TW" sz="4000" dirty="0">
                <a:solidFill>
                  <a:srgbClr val="FFFFFF"/>
                </a:solidFill>
                <a:latin typeface="Nunito SemiBold"/>
                <a:sym typeface="Nunito SemiBold"/>
              </a:rPr>
              <a:t>60%</a:t>
            </a:r>
            <a:endParaRPr sz="4000" dirty="0"/>
          </a:p>
        </p:txBody>
      </p:sp>
      <p:sp>
        <p:nvSpPr>
          <p:cNvPr id="226" name="Google Shape;226;p22"/>
          <p:cNvSpPr txBox="1"/>
          <p:nvPr/>
        </p:nvSpPr>
        <p:spPr>
          <a:xfrm>
            <a:off x="7406782" y="3714509"/>
            <a:ext cx="465246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4000" dirty="0">
                <a:solidFill>
                  <a:srgbClr val="FFFFFF"/>
                </a:solidFill>
                <a:latin typeface="Nunito SemiBold"/>
                <a:sym typeface="Nunito SemiBold"/>
              </a:rPr>
              <a:t>期中考與期末考</a:t>
            </a:r>
            <a:r>
              <a:rPr lang="en-US" altLang="zh-TW" sz="4000" dirty="0">
                <a:solidFill>
                  <a:srgbClr val="FFFFFF"/>
                </a:solidFill>
                <a:latin typeface="Nunito SemiBold"/>
                <a:sym typeface="Nunito SemiBold"/>
              </a:rPr>
              <a:t>40%</a:t>
            </a:r>
            <a:endParaRPr sz="4000" dirty="0">
              <a:solidFill>
                <a:srgbClr val="FFFFFF"/>
              </a:solidFill>
              <a:latin typeface="Nunito SemiBold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1907129" y="6503032"/>
            <a:ext cx="3564867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作業成績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(50%)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、</a:t>
            </a:r>
            <a:endParaRPr lang="en-US" altLang="zh-TW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課堂表現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(30%)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、</a:t>
            </a:r>
            <a:endParaRPr lang="en-US" altLang="zh-TW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態度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(20%)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0" name="Google Shape;23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57938" y="4631878"/>
            <a:ext cx="1518125" cy="15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15749" y="4711655"/>
            <a:ext cx="1634529" cy="15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29279" y="-808118"/>
            <a:ext cx="6201099" cy="1139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368020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本日預計說明內容</a:t>
            </a: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853691" y="6055029"/>
            <a:ext cx="4301520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校務與班務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201351" y="5788821"/>
            <a:ext cx="2060370" cy="4801709"/>
          </a:xfrm>
          <a:custGeom>
            <a:avLst/>
            <a:gdLst/>
            <a:ahLst/>
            <a:cxnLst/>
            <a:rect l="l" t="t" r="r" b="b"/>
            <a:pathLst>
              <a:path w="2060370" h="4801709" extrusionOk="0">
                <a:moveTo>
                  <a:pt x="0" y="0"/>
                </a:moveTo>
                <a:lnTo>
                  <a:pt x="2060370" y="0"/>
                </a:lnTo>
                <a:lnTo>
                  <a:pt x="2060370" y="4801709"/>
                </a:lnTo>
                <a:lnTo>
                  <a:pt x="0" y="480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>
            <a:off x="2745763" y="3383308"/>
            <a:ext cx="2517377" cy="2480760"/>
          </a:xfrm>
          <a:custGeom>
            <a:avLst/>
            <a:gdLst/>
            <a:ahLst/>
            <a:cxnLst/>
            <a:rect l="l" t="t" r="r" b="b"/>
            <a:pathLst>
              <a:path w="2517377" h="2480760" extrusionOk="0">
                <a:moveTo>
                  <a:pt x="0" y="0"/>
                </a:moveTo>
                <a:lnTo>
                  <a:pt x="2517377" y="0"/>
                </a:lnTo>
                <a:lnTo>
                  <a:pt x="2517377" y="2480760"/>
                </a:lnTo>
                <a:lnTo>
                  <a:pt x="0" y="2480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>
            <a:off x="7745446" y="3383308"/>
            <a:ext cx="2797109" cy="2405513"/>
          </a:xfrm>
          <a:custGeom>
            <a:avLst/>
            <a:gdLst/>
            <a:ahLst/>
            <a:cxnLst/>
            <a:rect l="l" t="t" r="r" b="b"/>
            <a:pathLst>
              <a:path w="2797109" h="2405513" extrusionOk="0">
                <a:moveTo>
                  <a:pt x="0" y="0"/>
                </a:moveTo>
                <a:lnTo>
                  <a:pt x="2797108" y="0"/>
                </a:lnTo>
                <a:lnTo>
                  <a:pt x="2797108" y="2405513"/>
                </a:lnTo>
                <a:lnTo>
                  <a:pt x="0" y="2405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>
            <a:off x="13235528" y="3383308"/>
            <a:ext cx="2584048" cy="2405513"/>
          </a:xfrm>
          <a:custGeom>
            <a:avLst/>
            <a:gdLst/>
            <a:ahLst/>
            <a:cxnLst/>
            <a:rect l="l" t="t" r="r" b="b"/>
            <a:pathLst>
              <a:path w="2584048" h="2405513" extrusionOk="0">
                <a:moveTo>
                  <a:pt x="0" y="0"/>
                </a:moveTo>
                <a:lnTo>
                  <a:pt x="2584048" y="0"/>
                </a:lnTo>
                <a:lnTo>
                  <a:pt x="2584048" y="2405513"/>
                </a:lnTo>
                <a:lnTo>
                  <a:pt x="0" y="2405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8" name="Google Shape;118;p15"/>
          <p:cNvSpPr txBox="1"/>
          <p:nvPr/>
        </p:nvSpPr>
        <p:spPr>
          <a:xfrm>
            <a:off x="3266796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8406345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3789897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7440065" y="6132705"/>
            <a:ext cx="3384882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教學說明</a:t>
            </a:r>
            <a:endParaRPr sz="44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12708728" y="6055029"/>
            <a:ext cx="3725581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謝老師小叮嚀</a:t>
            </a:r>
            <a:endParaRPr sz="44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謝老師小叮嚀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093537" y="1670321"/>
            <a:ext cx="4101000" cy="238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</a:t>
            </a:r>
            <a:r>
              <a:rPr lang="en-US" altLang="zh-TW" sz="15528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  <a:endParaRPr dirty="0"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84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2171684" y="1164908"/>
            <a:ext cx="13944632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再麻煩各位家長了！</a:t>
            </a:r>
            <a:r>
              <a:rPr 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 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579224" y="3065302"/>
            <a:ext cx="15663747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上學時間為</a:t>
            </a: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7:30-7:50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，請讓孩子準時上學；如需請假請告知。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上學期間請儘量減少讓孩子攜帶零食，養成定時定量的習慣。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文具夠用就好，學用品貼上名字很好，書包輕點會更好！ </a:t>
            </a:r>
            <a:endParaRPr lang="en-US" altLang="zh-TW" sz="4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4.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請提醒孩子減少攜帶貴重或珍稀物品到校，遇到狀況也請及早反應。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5.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各項繳費單請依時限繳納，須上網填報之活動請務必依時完成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6.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孩子的問題請鼓勵孩子自行找尋解答，經過掙扎後更有收穫。</a:t>
            </a:r>
            <a:endParaRPr lang="en-US" altLang="zh-TW" sz="4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5325" y="1361125"/>
            <a:ext cx="1822350" cy="14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31800" y="1226024"/>
            <a:ext cx="1822350" cy="17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3957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2738623" y="1738121"/>
            <a:ext cx="5562600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班網與線上課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1786369" y="5140806"/>
            <a:ext cx="632890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30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可從校網連結</a:t>
            </a:r>
            <a:r>
              <a:rPr lang="en-US" altLang="zh-TW" sz="1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https://</a:t>
            </a:r>
            <a:r>
              <a:rPr lang="en-US" altLang="zh-TW" sz="12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class.tn.edu.tw</a:t>
            </a:r>
            <a:r>
              <a:rPr lang="en-US" altLang="zh-TW" sz="1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/modules/</a:t>
            </a:r>
            <a:r>
              <a:rPr lang="en-US" altLang="zh-TW" sz="12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tad_web</a:t>
            </a:r>
            <a:r>
              <a:rPr lang="en-US" altLang="zh-TW" sz="1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/</a:t>
            </a:r>
            <a:r>
              <a:rPr lang="en-US" altLang="zh-TW" sz="12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index.php?WebID</a:t>
            </a:r>
            <a:r>
              <a:rPr lang="en-US" altLang="zh-TW" sz="1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=12656</a:t>
            </a:r>
            <a:endParaRPr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9815894" y="5120800"/>
            <a:ext cx="3442906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sz="3000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Google classroom</a:t>
            </a:r>
            <a:r>
              <a:rPr lang="zh-TW" altLang="en-US" sz="3000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 </a:t>
            </a:r>
            <a:r>
              <a:rPr lang="zh-TW" altLang="en-US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課程代碼</a:t>
            </a:r>
            <a:r>
              <a:rPr lang="en-US" altLang="zh-TW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:</a:t>
            </a:r>
            <a:r>
              <a:rPr lang="en-US" altLang="zh-TW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tr7e34v</a:t>
            </a:r>
            <a:r>
              <a:rPr lang="zh-TW" altLang="en-US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 SemiBold"/>
              </a:rPr>
              <a:t> </a:t>
            </a:r>
            <a:endParaRPr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3" name="Google Shape;2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36250" y="7191044"/>
            <a:ext cx="6551750" cy="810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4BEBEE2-8AB2-4242-A9CA-D041174D1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238" y="3685370"/>
            <a:ext cx="2931915" cy="133985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2676D82-1E0B-48A1-8E37-EFE90547C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7578" y="3478005"/>
            <a:ext cx="2313858" cy="154721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67F1352-D7AF-4E8D-B8AD-D06723669A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438" r="17972"/>
          <a:stretch/>
        </p:blipFill>
        <p:spPr>
          <a:xfrm>
            <a:off x="2991394" y="6157726"/>
            <a:ext cx="3775166" cy="318897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F8181CD-26F7-4894-98E9-703A30444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5751" y="6157726"/>
            <a:ext cx="3063192" cy="213117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344F69A-9A86-47E6-AE83-331B2266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94" y="-3157982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  <a:ea typeface="Google Sans"/>
              </a:rPr>
              <a:t>課程代碼</a:t>
            </a:r>
            <a:endParaRPr kumimoji="0" lang="zh-TW" altLang="zh-TW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>
                <a:ln>
                  <a:noFill/>
                </a:ln>
                <a:solidFill>
                  <a:srgbClr val="007B83"/>
                </a:solidFill>
                <a:effectLst/>
                <a:latin typeface="Arial" panose="020B0604020202020204" pitchFamily="34" charset="0"/>
                <a:ea typeface="Google Sans"/>
              </a:rPr>
              <a:t>tr7e34v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3F362D-5ECD-4090-AB58-F94797012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  <a:ea typeface="Google Sans"/>
              </a:rPr>
              <a:t>課程代碼</a:t>
            </a:r>
            <a:endParaRPr kumimoji="0" lang="zh-TW" altLang="zh-TW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900" b="0" i="0" u="none" strike="noStrike" cap="none" normalizeH="0" baseline="0">
                <a:ln>
                  <a:noFill/>
                </a:ln>
                <a:solidFill>
                  <a:srgbClr val="007B83"/>
                </a:solidFill>
                <a:effectLst/>
                <a:latin typeface="Arial" panose="020B0604020202020204" pitchFamily="34" charset="0"/>
                <a:ea typeface="Google Sans"/>
              </a:rPr>
              <a:t>tr7e34v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/>
          <p:nvPr/>
        </p:nvSpPr>
        <p:spPr>
          <a:xfrm>
            <a:off x="2033228" y="7041471"/>
            <a:ext cx="5418404" cy="2472763"/>
          </a:xfrm>
          <a:custGeom>
            <a:avLst/>
            <a:gdLst/>
            <a:ahLst/>
            <a:cxnLst/>
            <a:rect l="l" t="t" r="r" b="b"/>
            <a:pathLst>
              <a:path w="5418404" h="2472763" extrusionOk="0">
                <a:moveTo>
                  <a:pt x="0" y="0"/>
                </a:moveTo>
                <a:lnTo>
                  <a:pt x="5418404" y="0"/>
                </a:lnTo>
                <a:lnTo>
                  <a:pt x="5418404" y="2472763"/>
                </a:lnTo>
                <a:lnTo>
                  <a:pt x="0" y="2472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0" name="Google Shape;310;p27"/>
          <p:cNvSpPr/>
          <p:nvPr/>
        </p:nvSpPr>
        <p:spPr>
          <a:xfrm>
            <a:off x="6075972" y="6208556"/>
            <a:ext cx="1375660" cy="1207142"/>
          </a:xfrm>
          <a:custGeom>
            <a:avLst/>
            <a:gdLst/>
            <a:ahLst/>
            <a:cxnLst/>
            <a:rect l="l" t="t" r="r" b="b"/>
            <a:pathLst>
              <a:path w="1375660" h="1207142" extrusionOk="0">
                <a:moveTo>
                  <a:pt x="0" y="0"/>
                </a:moveTo>
                <a:lnTo>
                  <a:pt x="1375660" y="0"/>
                </a:lnTo>
                <a:lnTo>
                  <a:pt x="1375660" y="1207142"/>
                </a:lnTo>
                <a:lnTo>
                  <a:pt x="0" y="1207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1" name="Google Shape;311;p27"/>
          <p:cNvSpPr txBox="1"/>
          <p:nvPr/>
        </p:nvSpPr>
        <p:spPr>
          <a:xfrm>
            <a:off x="2027278" y="2538095"/>
            <a:ext cx="6604493" cy="13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0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聯絡導師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2" name="Google Shape;312;p27"/>
          <p:cNvSpPr txBox="1"/>
          <p:nvPr/>
        </p:nvSpPr>
        <p:spPr>
          <a:xfrm>
            <a:off x="10039175" y="1433936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313" name="Google Shape;313;p27"/>
          <p:cNvSpPr txBox="1"/>
          <p:nvPr/>
        </p:nvSpPr>
        <p:spPr>
          <a:xfrm>
            <a:off x="10067801" y="3584915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 dirty="0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 dirty="0"/>
          </a:p>
        </p:txBody>
      </p:sp>
      <p:sp>
        <p:nvSpPr>
          <p:cNvPr id="314" name="Google Shape;314;p27"/>
          <p:cNvSpPr txBox="1"/>
          <p:nvPr/>
        </p:nvSpPr>
        <p:spPr>
          <a:xfrm>
            <a:off x="10106925" y="5822261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 dirty="0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 dirty="0"/>
          </a:p>
        </p:txBody>
      </p:sp>
      <p:sp>
        <p:nvSpPr>
          <p:cNvPr id="315" name="Google Shape;315;p27"/>
          <p:cNvSpPr txBox="1"/>
          <p:nvPr/>
        </p:nvSpPr>
        <p:spPr>
          <a:xfrm>
            <a:off x="12197302" y="6174707"/>
            <a:ext cx="458412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手機</a:t>
            </a:r>
            <a:r>
              <a:rPr lang="en-US" altLang="zh-TW" sz="3000" b="1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:</a:t>
            </a:r>
            <a:r>
              <a:rPr lang="en-US" altLang="zh-TW" sz="3000" b="1" i="0" u="none" strike="noStrike" cap="none" dirty="0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0958-337-185&amp;line</a:t>
            </a:r>
            <a:endParaRPr b="1" dirty="0"/>
          </a:p>
        </p:txBody>
      </p:sp>
      <p:sp>
        <p:nvSpPr>
          <p:cNvPr id="316" name="Google Shape;316;p27"/>
          <p:cNvSpPr txBox="1"/>
          <p:nvPr/>
        </p:nvSpPr>
        <p:spPr>
          <a:xfrm>
            <a:off x="12407617" y="3916742"/>
            <a:ext cx="45841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EMAIL</a:t>
            </a:r>
            <a:r>
              <a:rPr lang="zh-TW" altLang="en-US" sz="3000" b="1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：</a:t>
            </a:r>
            <a:r>
              <a:rPr lang="en-US" altLang="zh-TW" sz="3000" dirty="0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wanyun0916@gmail.com</a:t>
            </a:r>
            <a:r>
              <a:rPr lang="en-US" sz="3000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endParaRPr dirty="0"/>
          </a:p>
        </p:txBody>
      </p:sp>
      <p:sp>
        <p:nvSpPr>
          <p:cNvPr id="317" name="Google Shape;317;p27"/>
          <p:cNvSpPr txBox="1"/>
          <p:nvPr/>
        </p:nvSpPr>
        <p:spPr>
          <a:xfrm>
            <a:off x="12349213" y="1689264"/>
            <a:ext cx="458412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>
                <a:solidFill>
                  <a:srgbClr val="FFFFFF"/>
                </a:solidFill>
                <a:latin typeface="Nunito SemiBold"/>
                <a:sym typeface="Nunito SemiBold"/>
              </a:rPr>
              <a:t>班級電話與聯絡簿</a:t>
            </a:r>
            <a:endParaRPr b="1" dirty="0"/>
          </a:p>
        </p:txBody>
      </p:sp>
      <p:sp>
        <p:nvSpPr>
          <p:cNvPr id="318" name="Google Shape;318;p27"/>
          <p:cNvSpPr txBox="1"/>
          <p:nvPr/>
        </p:nvSpPr>
        <p:spPr>
          <a:xfrm>
            <a:off x="12197427" y="6918298"/>
            <a:ext cx="4584000" cy="176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平日晚上</a:t>
            </a:r>
            <a:r>
              <a:rPr lang="en-US" altLang="zh-TW" sz="2200" dirty="0">
                <a:solidFill>
                  <a:srgbClr val="FFFFFF"/>
                </a:solidFill>
                <a:latin typeface="Nunito"/>
                <a:sym typeface="Nunito"/>
              </a:rPr>
              <a:t>9</a:t>
            </a: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點與週三晚上無法應答</a:t>
            </a: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請改用聯絡簿聯繫</a:t>
            </a: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上班時間回覆狀況將視時間而定</a:t>
            </a:r>
            <a:endParaRPr dirty="0"/>
          </a:p>
        </p:txBody>
      </p:sp>
      <p:sp>
        <p:nvSpPr>
          <p:cNvPr id="320" name="Google Shape;320;p27"/>
          <p:cNvSpPr txBox="1"/>
          <p:nvPr/>
        </p:nvSpPr>
        <p:spPr>
          <a:xfrm>
            <a:off x="12349109" y="2488461"/>
            <a:ext cx="4584000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分機：</a:t>
            </a:r>
            <a:r>
              <a:rPr lang="en-US" altLang="zh-TW" sz="2200" dirty="0">
                <a:solidFill>
                  <a:srgbClr val="FFFFFF"/>
                </a:solidFill>
                <a:latin typeface="Nunito"/>
                <a:sym typeface="Nunito"/>
              </a:rPr>
              <a:t>504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75" y="609315"/>
            <a:ext cx="17295831" cy="945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1038" y="4020700"/>
            <a:ext cx="2903825" cy="82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/>
          <p:nvPr/>
        </p:nvSpPr>
        <p:spPr>
          <a:xfrm>
            <a:off x="4414249" y="6817121"/>
            <a:ext cx="4127811" cy="4882357"/>
          </a:xfrm>
          <a:custGeom>
            <a:avLst/>
            <a:gdLst/>
            <a:ahLst/>
            <a:cxnLst/>
            <a:rect l="l" t="t" r="r" b="b"/>
            <a:pathLst>
              <a:path w="4127811" h="4882357" extrusionOk="0">
                <a:moveTo>
                  <a:pt x="0" y="0"/>
                </a:moveTo>
                <a:lnTo>
                  <a:pt x="4127811" y="0"/>
                </a:lnTo>
                <a:lnTo>
                  <a:pt x="4127811" y="4882358"/>
                </a:lnTo>
                <a:lnTo>
                  <a:pt x="0" y="4882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5" name="Google Shape;445;p33"/>
          <p:cNvSpPr/>
          <p:nvPr/>
        </p:nvSpPr>
        <p:spPr>
          <a:xfrm>
            <a:off x="2908070" y="1799808"/>
            <a:ext cx="952387" cy="1203649"/>
          </a:xfrm>
          <a:custGeom>
            <a:avLst/>
            <a:gdLst/>
            <a:ahLst/>
            <a:cxnLst/>
            <a:rect l="l" t="t" r="r" b="b"/>
            <a:pathLst>
              <a:path w="952387" h="1203649" extrusionOk="0">
                <a:moveTo>
                  <a:pt x="0" y="0"/>
                </a:moveTo>
                <a:lnTo>
                  <a:pt x="952387" y="0"/>
                </a:lnTo>
                <a:lnTo>
                  <a:pt x="952387" y="1203649"/>
                </a:lnTo>
                <a:lnTo>
                  <a:pt x="0" y="1203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6" name="Google Shape;446;p33"/>
          <p:cNvSpPr/>
          <p:nvPr/>
        </p:nvSpPr>
        <p:spPr>
          <a:xfrm>
            <a:off x="13424281" y="2032915"/>
            <a:ext cx="2178508" cy="1154609"/>
          </a:xfrm>
          <a:custGeom>
            <a:avLst/>
            <a:gdLst/>
            <a:ahLst/>
            <a:cxnLst/>
            <a:rect l="l" t="t" r="r" b="b"/>
            <a:pathLst>
              <a:path w="2178508" h="1154609" extrusionOk="0">
                <a:moveTo>
                  <a:pt x="0" y="0"/>
                </a:moveTo>
                <a:lnTo>
                  <a:pt x="2178508" y="0"/>
                </a:lnTo>
                <a:lnTo>
                  <a:pt x="2178508" y="1154610"/>
                </a:lnTo>
                <a:lnTo>
                  <a:pt x="0" y="1154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7" name="Google Shape;447;p33"/>
          <p:cNvSpPr txBox="1"/>
          <p:nvPr/>
        </p:nvSpPr>
        <p:spPr>
          <a:xfrm>
            <a:off x="5849146" y="2593737"/>
            <a:ext cx="65898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22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Thank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22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you!</a:t>
            </a:r>
            <a:endParaRPr/>
          </a:p>
        </p:txBody>
      </p:sp>
      <p:pic>
        <p:nvPicPr>
          <p:cNvPr id="449" name="Google Shape;44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90904" y="3747400"/>
            <a:ext cx="501414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33325" y="4362090"/>
            <a:ext cx="6421351" cy="2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40123" y="6423682"/>
            <a:ext cx="5007754" cy="2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428120" y="3239659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政策宣導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368020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201351" y="5788821"/>
            <a:ext cx="2060370" cy="4801709"/>
          </a:xfrm>
          <a:custGeom>
            <a:avLst/>
            <a:gdLst/>
            <a:ahLst/>
            <a:cxnLst/>
            <a:rect l="l" t="t" r="r" b="b"/>
            <a:pathLst>
              <a:path w="2060370" h="4801709" extrusionOk="0">
                <a:moveTo>
                  <a:pt x="0" y="0"/>
                </a:moveTo>
                <a:lnTo>
                  <a:pt x="2060370" y="0"/>
                </a:lnTo>
                <a:lnTo>
                  <a:pt x="2060370" y="4801709"/>
                </a:lnTo>
                <a:lnTo>
                  <a:pt x="0" y="480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5C7A86-29EF-43D9-AEA7-C9F016600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128" y="1098931"/>
            <a:ext cx="7853861" cy="83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1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368020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201351" y="5788821"/>
            <a:ext cx="2060370" cy="4801709"/>
          </a:xfrm>
          <a:custGeom>
            <a:avLst/>
            <a:gdLst/>
            <a:ahLst/>
            <a:cxnLst/>
            <a:rect l="l" t="t" r="r" b="b"/>
            <a:pathLst>
              <a:path w="2060370" h="4801709" extrusionOk="0">
                <a:moveTo>
                  <a:pt x="0" y="0"/>
                </a:moveTo>
                <a:lnTo>
                  <a:pt x="2060370" y="0"/>
                </a:lnTo>
                <a:lnTo>
                  <a:pt x="2060370" y="4801709"/>
                </a:lnTo>
                <a:lnTo>
                  <a:pt x="0" y="480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03601F-A805-4FAB-A8BF-2FCDB4C9C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383" y="724186"/>
            <a:ext cx="9601200" cy="88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校務</a:t>
            </a:r>
            <a:r>
              <a:rPr lang="en-US" altLang="zh-TW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&amp;</a:t>
            </a: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班務說明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093537" y="1670321"/>
            <a:ext cx="4101000" cy="2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39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977537" y="1039907"/>
            <a:ext cx="1217675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校務推行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親子綁定與酷課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APP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892900" y="2524475"/>
            <a:ext cx="11676625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進行學雜費繳納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可額外申請紙本繳費單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)</a:t>
            </a: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線上請假</a:t>
            </a: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請同步告知導師喔</a:t>
            </a: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!)</a:t>
            </a: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成績查詢</a:t>
            </a:r>
            <a:r>
              <a:rPr 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1"/>
          <p:cNvSpPr/>
          <p:nvPr/>
        </p:nvSpPr>
        <p:spPr>
          <a:xfrm>
            <a:off x="3854362" y="4493125"/>
            <a:ext cx="760578" cy="1405226"/>
          </a:xfrm>
          <a:custGeom>
            <a:avLst/>
            <a:gdLst/>
            <a:ahLst/>
            <a:cxnLst/>
            <a:rect l="l" t="t" r="r" b="b"/>
            <a:pathLst>
              <a:path w="760578" h="1405226" extrusionOk="0">
                <a:moveTo>
                  <a:pt x="0" y="0"/>
                </a:moveTo>
                <a:lnTo>
                  <a:pt x="760578" y="0"/>
                </a:lnTo>
                <a:lnTo>
                  <a:pt x="760578" y="1405226"/>
                </a:lnTo>
                <a:lnTo>
                  <a:pt x="0" y="1405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1" name="Google Shape;401;p31"/>
          <p:cNvSpPr txBox="1"/>
          <p:nvPr/>
        </p:nvSpPr>
        <p:spPr>
          <a:xfrm>
            <a:off x="1811864" y="1308263"/>
            <a:ext cx="10166776" cy="128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班級家長代表</a:t>
            </a:r>
            <a:endParaRPr lang="en-US" sz="6999" b="1" i="0" u="none" strike="noStrike" cap="none" dirty="0">
              <a:solidFill>
                <a:srgbClr val="F1E894"/>
              </a:solidFill>
              <a:latin typeface="標楷體" panose="03000509000000000000" pitchFamily="65" charset="-120"/>
              <a:ea typeface="標楷體" panose="03000509000000000000" pitchFamily="65" charset="-120"/>
              <a:cs typeface="Paytone One"/>
              <a:sym typeface="Paytone One"/>
            </a:endParaRPr>
          </a:p>
        </p:txBody>
      </p:sp>
      <p:pic>
        <p:nvPicPr>
          <p:cNvPr id="402" name="Google Shape;40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100" y="4275013"/>
            <a:ext cx="4223400" cy="85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18;p27">
            <a:extLst>
              <a:ext uri="{FF2B5EF4-FFF2-40B4-BE49-F238E27FC236}">
                <a16:creationId xmlns:a16="http://schemas.microsoft.com/office/drawing/2014/main" id="{30257F98-E7E2-4A62-AA38-CF141DD921C1}"/>
              </a:ext>
            </a:extLst>
          </p:cNvPr>
          <p:cNvSpPr txBox="1"/>
          <p:nvPr/>
        </p:nvSpPr>
        <p:spPr>
          <a:xfrm>
            <a:off x="5138694" y="4663368"/>
            <a:ext cx="97007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感謝</a:t>
            </a:r>
            <a:r>
              <a:rPr lang="zh-TW" altLang="en-US" sz="60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品禎媽</a:t>
            </a:r>
            <a:r>
              <a:rPr lang="zh-TW" altLang="en-US" sz="6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與</a:t>
            </a:r>
            <a:r>
              <a:rPr lang="zh-TW" altLang="en-US" sz="60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銘崙媽</a:t>
            </a:r>
            <a:r>
              <a:rPr lang="zh-TW" altLang="en-US" sz="6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留任！</a:t>
            </a:r>
            <a:endParaRPr lang="en-US" altLang="zh-TW" sz="6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977537" y="1039907"/>
            <a:ext cx="1217675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-1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班級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活動費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5" y="2524475"/>
            <a:ext cx="8593927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感謝</a:t>
            </a:r>
            <a:r>
              <a:rPr lang="zh-TW" altLang="en-US" sz="48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銘崙媽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協助保管及管理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目前結餘為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839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元</a:t>
            </a:r>
            <a:endParaRPr lang="en-US" altLang="zh-TW" sz="4800" b="0" i="0" u="none" strike="noStrike" cap="none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因此暫無須再行繳納</a:t>
            </a:r>
            <a:r>
              <a:rPr 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514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709</Words>
  <Application>Microsoft Office PowerPoint</Application>
  <PresentationFormat>自訂</PresentationFormat>
  <Paragraphs>91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Nunito SemiBold</vt:lpstr>
      <vt:lpstr>Google Sans</vt:lpstr>
      <vt:lpstr>Roboto</vt:lpstr>
      <vt:lpstr>新細明體</vt:lpstr>
      <vt:lpstr>標楷體</vt:lpstr>
      <vt:lpstr>Calibri</vt:lpstr>
      <vt:lpstr>Nunito</vt:lpstr>
      <vt:lpstr>Arial</vt:lpstr>
      <vt:lpstr>Paytone One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23</cp:revision>
  <dcterms:modified xsi:type="dcterms:W3CDTF">2024-02-23T08:39:21Z</dcterms:modified>
</cp:coreProperties>
</file>