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HEIC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311" r:id="rId2"/>
    <p:sldId id="315" r:id="rId3"/>
    <p:sldId id="319" r:id="rId4"/>
    <p:sldId id="318" r:id="rId5"/>
    <p:sldId id="303" r:id="rId6"/>
    <p:sldId id="307" r:id="rId7"/>
    <p:sldId id="317" r:id="rId8"/>
    <p:sldId id="320" r:id="rId9"/>
    <p:sldId id="308" r:id="rId10"/>
    <p:sldId id="309" r:id="rId11"/>
    <p:sldId id="310" r:id="rId12"/>
    <p:sldId id="305" r:id="rId13"/>
    <p:sldId id="313" r:id="rId14"/>
    <p:sldId id="316" r:id="rId15"/>
    <p:sldId id="312" r:id="rId16"/>
    <p:sldId id="31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19.43074" units="1/cm"/>
          <inkml:channelProperty channel="Y" name="resolution" value="25.94595" units="1/cm"/>
          <inkml:channelProperty channel="T" name="resolution" value="1" units="1/dev"/>
        </inkml:channelProperties>
      </inkml:inkSource>
      <inkml:timestamp xml:id="ts0" timeString="2021-09-04T01:40:17.1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7309 6152 0,'66'0'157,"0"0"-142,-33 0-15,1 0 16,-1 0-16,0 0 15,0 0 1,0 0 0,0 0-1,33 0 1,-33 0-16,66 0 16,67 0-1,-34 0 1,0 0-1,34 0 1,-34 0 0,-66 0-1,33 0 1,-33-34 15,1 34-15,65-33-1,33 0 1,-66 33 0,1 0-1,-34-33 1,-33 33 15,0 0 0,0 0 1,0 0-17,66 0 1,-66-33-16,1 33 31,-1 0-31,33-33 16,33 33-1,-33 0 1,-33 0 15,0 0 1,0 0-1,0 0-16,34 0-15,-34 0 16,66 0 0,-66 0-16,0 0 15,0 0 1,0 0 31,-99 0 422,33 0-454,0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19.43074" units="1/cm"/>
          <inkml:channelProperty channel="Y" name="resolution" value="25.94595" units="1/cm"/>
          <inkml:channelProperty channel="T" name="resolution" value="1" units="1/dev"/>
        </inkml:channelProperties>
      </inkml:inkSource>
      <inkml:timestamp xml:id="ts0" timeString="2021-09-04T01:58:03.1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13097 12766 0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2EAAF-6491-4875-A207-DEBB8EA3DA3D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74185-436C-42A3-A27E-FE93B33FD8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0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750" y="509588"/>
            <a:ext cx="45307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74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750" y="509588"/>
            <a:ext cx="45307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733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750" y="509588"/>
            <a:ext cx="45307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7947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750" y="509588"/>
            <a:ext cx="45307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/>
              <a:t>學力追蹤評量，如果孩子的表現是待加強的等級，家長們不用擔心。老師會在課室內觀察孩子的表現，適時給於指導。</a:t>
            </a:r>
            <a:endParaRPr lang="en-US" altLang="zh-TW"/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範圍：一年級下學期期末評量範圍。</a:t>
            </a:r>
            <a:endParaRPr lang="en-US" altLang="zh-TW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不打分數，以精熟、基礎、待加強勾選等級。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評量結果不列入學期成績計算，僅作為老師教學參考，若是待加強等級，老師會在課堂上適時給予加強輔導。</a:t>
            </a:r>
          </a:p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1904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750" y="509588"/>
            <a:ext cx="45307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/>
              <a:t>學力追蹤評量，如果孩子的表現是待加強的等級，家長們不用擔心。老師會在課室內觀察孩子的表現，適時給於指導。</a:t>
            </a:r>
            <a:endParaRPr lang="en-US" altLang="zh-TW"/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範圍：一年級下學期期末評量範圍。</a:t>
            </a:r>
            <a:endParaRPr lang="en-US" altLang="zh-TW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不打分數，以精熟、基礎、待加強勾選等級。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評量結果不列入學期成績計算，僅作為老師教學參考，若是待加強等級，老師會在課堂上適時給予加強輔導。</a:t>
            </a:r>
          </a:p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02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D5BE1F7-E1ED-4AD1-9F89-1F7B23004B1C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0AC5FB0-14F7-470B-8C45-6B16240177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65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E1F7-E1ED-4AD1-9F89-1F7B23004B1C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5FB0-14F7-470B-8C45-6B16240177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80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E1F7-E1ED-4AD1-9F89-1F7B23004B1C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5FB0-14F7-470B-8C45-6B16240177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223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A8E42-9512-485C-BEFB-E00B4B8B0A02}" type="datetime1">
              <a:rPr lang="zh-TW" altLang="en-US"/>
              <a:pPr>
                <a:defRPr/>
              </a:pPr>
              <a:t>2021/9/4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新生家長座談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1E596-DA41-4739-85E1-E0235D5FD4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412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E1F7-E1ED-4AD1-9F89-1F7B23004B1C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5FB0-14F7-470B-8C45-6B16240177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499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E1F7-E1ED-4AD1-9F89-1F7B23004B1C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5FB0-14F7-470B-8C45-6B16240177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70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E1F7-E1ED-4AD1-9F89-1F7B23004B1C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5FB0-14F7-470B-8C45-6B16240177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417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E1F7-E1ED-4AD1-9F89-1F7B23004B1C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5FB0-14F7-470B-8C45-6B16240177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99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E1F7-E1ED-4AD1-9F89-1F7B23004B1C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5FB0-14F7-470B-8C45-6B16240177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38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E1F7-E1ED-4AD1-9F89-1F7B23004B1C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C5FB0-14F7-470B-8C45-6B16240177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56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E1F7-E1ED-4AD1-9F89-1F7B23004B1C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0AC5FB0-14F7-470B-8C45-6B16240177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14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D5BE1F7-E1ED-4AD1-9F89-1F7B23004B1C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0AC5FB0-14F7-470B-8C45-6B16240177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267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D5BE1F7-E1ED-4AD1-9F89-1F7B23004B1C}" type="datetimeFigureOut">
              <a:rPr lang="zh-TW" altLang="en-US" smtClean="0"/>
              <a:t>2021/9/4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0AC5FB0-14F7-470B-8C45-6B16240177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52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HEIC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1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PEgovEDU/posts/2356053954528753" TargetMode="External"/><Relationship Id="rId25" Type="http://schemas.openxmlformats.org/officeDocument/2006/relationships/image" Target="../media/image5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acebook.com/TPEgovEDU/posts/2356053954528753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HEIC"/><Relationship Id="rId2" Type="http://schemas.openxmlformats.org/officeDocument/2006/relationships/image" Target="../media/image4.HEIC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A20AE3-222F-4EF4-8BB4-F0E43F3C06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歡迎蒞臨</a:t>
            </a:r>
            <a:r>
              <a:rPr lang="en-US" altLang="zh-TW"/>
              <a:t>201</a:t>
            </a:r>
            <a:r>
              <a:rPr lang="zh-TW" altLang="en-US"/>
              <a:t>學校日</a:t>
            </a: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D83790CB-6C32-4607-B031-F5AAC0395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750" y="4206875"/>
            <a:ext cx="9229725" cy="1646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本次學校日會全程錄影做為會議紀錄</a:t>
            </a:r>
          </a:p>
        </p:txBody>
      </p:sp>
      <p:sp>
        <p:nvSpPr>
          <p:cNvPr id="3" name="笑臉 2">
            <a:extLst>
              <a:ext uri="{FF2B5EF4-FFF2-40B4-BE49-F238E27FC236}">
                <a16:creationId xmlns:a16="http://schemas.microsoft.com/office/drawing/2014/main" id="{BED0DDD1-BF69-434B-A340-73DE79CE1AC7}"/>
              </a:ext>
            </a:extLst>
          </p:cNvPr>
          <p:cNvSpPr/>
          <p:nvPr/>
        </p:nvSpPr>
        <p:spPr>
          <a:xfrm>
            <a:off x="7405141" y="4249712"/>
            <a:ext cx="209862" cy="19487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161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0F16D8-238D-4E2C-8816-58A60E31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solidFill>
                  <a:srgbClr val="FF0000"/>
                </a:solidFill>
              </a:rPr>
              <a:t>徵求防疫物資</a:t>
            </a:r>
            <a:r>
              <a:rPr lang="en-US" altLang="zh-TW">
                <a:solidFill>
                  <a:srgbClr val="00B0F0"/>
                </a:solidFill>
              </a:rPr>
              <a:t> </a:t>
            </a:r>
            <a:r>
              <a:rPr lang="zh-TW" altLang="en-US">
                <a:solidFill>
                  <a:srgbClr val="00B0F0"/>
                </a:solidFill>
              </a:rPr>
              <a:t>     </a:t>
            </a:r>
            <a:r>
              <a:rPr lang="zh-TW" altLang="en-US" sz="2400">
                <a:solidFill>
                  <a:srgbClr val="00B0F0"/>
                </a:solidFill>
              </a:rPr>
              <a:t>（感謝家長們已捐贈肥皂、口罩</a:t>
            </a:r>
            <a:r>
              <a:rPr lang="en-US" altLang="zh-TW" sz="2400">
                <a:solidFill>
                  <a:srgbClr val="00B0F0"/>
                </a:solidFill>
              </a:rPr>
              <a:t>)</a:t>
            </a:r>
            <a:endParaRPr lang="zh-TW" altLang="en-US" sz="240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C190FF-78C9-485C-A44F-7FE5213D10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/>
              <a:t>感應式額溫消毒 二合一機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B2E636-9B53-4F6C-9A3C-9FEF918F3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r>
              <a:rPr lang="zh-TW" altLang="en-US"/>
              <a:t>好按壓的酒精／抗菌噴霧瓶</a:t>
            </a:r>
            <a:endParaRPr lang="en-US" altLang="zh-TW"/>
          </a:p>
          <a:p>
            <a:endParaRPr lang="en-US" altLang="zh-TW"/>
          </a:p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E44E387-4778-45A4-939C-AB0964E06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865" y="2171168"/>
            <a:ext cx="2398613" cy="378297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58F27C8-8B84-4539-854E-4E74E939E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29" y="2171168"/>
            <a:ext cx="2835949" cy="3782972"/>
          </a:xfrm>
          <a:prstGeom prst="rect">
            <a:avLst/>
          </a:prstGeom>
        </p:spPr>
      </p:pic>
      <p:sp>
        <p:nvSpPr>
          <p:cNvPr id="9" name="心形 8">
            <a:extLst>
              <a:ext uri="{FF2B5EF4-FFF2-40B4-BE49-F238E27FC236}">
                <a16:creationId xmlns:a16="http://schemas.microsoft.com/office/drawing/2014/main" id="{4EDEB6EC-65C4-43ED-B881-3535404C4BCF}"/>
              </a:ext>
            </a:extLst>
          </p:cNvPr>
          <p:cNvSpPr/>
          <p:nvPr/>
        </p:nvSpPr>
        <p:spPr>
          <a:xfrm>
            <a:off x="4931764" y="731836"/>
            <a:ext cx="539646" cy="392426"/>
          </a:xfrm>
          <a:prstGeom prst="heart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025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本學期重要行事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79292" y="1600201"/>
            <a:ext cx="9131508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9/7</a:t>
            </a:r>
            <a:r>
              <a:rPr lang="zh-TW" altLang="en-US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9/11</a:t>
            </a:r>
            <a:r>
              <a:rPr lang="zh-TW" altLang="en-US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學力追蹤評量</a:t>
            </a:r>
            <a:br>
              <a:rPr lang="en-US" altLang="zh-TW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（國數學業補強參考，分 精熟</a:t>
            </a:r>
            <a:r>
              <a:rPr lang="en-US" altLang="zh-TW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</a:t>
            </a:r>
            <a:r>
              <a:rPr lang="en-US" altLang="zh-TW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待加強）</a:t>
            </a:r>
            <a:endParaRPr lang="en-US" altLang="zh-TW" sz="36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6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9/23~10/14</a:t>
            </a:r>
            <a:r>
              <a:rPr lang="zh-TW" altLang="en-US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四聯單繳費（線上繳費</a:t>
            </a:r>
            <a:r>
              <a:rPr lang="en-US" altLang="zh-TW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TW" sz="36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期中評量</a:t>
            </a: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(11/4-11/5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，國數</a:t>
            </a: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)  </a:t>
            </a:r>
          </a:p>
          <a:p>
            <a:pPr marL="0" indent="0">
              <a:buNone/>
            </a:pPr>
            <a:endParaRPr lang="en-US" altLang="zh-TW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期末評量</a:t>
            </a: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(1/12-1/13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，國數英生</a:t>
            </a: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3600" dirty="0">
              <a:latin typeface="華康娃娃體" pitchFamily="49" charset="-120"/>
              <a:ea typeface="華康娃娃體" pitchFamily="49" charset="-120"/>
            </a:endParaRPr>
          </a:p>
          <a:p>
            <a:endParaRPr lang="en-US" altLang="zh-TW" dirty="0">
              <a:solidFill>
                <a:srgbClr val="0070C0"/>
              </a:solidFill>
              <a:latin typeface="華康娃娃體" pitchFamily="49" charset="-120"/>
              <a:ea typeface="華康娃娃體" pitchFamily="49" charset="-120"/>
            </a:endParaRPr>
          </a:p>
          <a:p>
            <a:pPr eaLnBrk="1" hangingPunct="1"/>
            <a:endParaRPr lang="en-US" altLang="zh-TW" dirty="0">
              <a:latin typeface="華康娃娃體" pitchFamily="49" charset="-120"/>
              <a:ea typeface="華康娃娃體" pitchFamily="49" charset="-120"/>
            </a:endParaRPr>
          </a:p>
          <a:p>
            <a:pPr lvl="1" eaLnBrk="1" hangingPunct="1">
              <a:buFontTx/>
              <a:buNone/>
            </a:pPr>
            <a:endParaRPr lang="zh-TW" altLang="en-US" dirty="0">
              <a:solidFill>
                <a:srgbClr val="0000FF"/>
              </a:solidFill>
              <a:latin typeface="華康娃娃體" pitchFamily="49" charset="-120"/>
              <a:ea typeface="華康娃娃體" pitchFamily="49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311F0-2B2D-4EE6-8695-2B20D85BF5B8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283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本學期重要行事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79292" y="1600201"/>
            <a:ext cx="9131508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資優鑑定報名</a:t>
            </a:r>
            <a:r>
              <a:rPr lang="en-US" altLang="zh-TW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3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自行推薦</a:t>
            </a:r>
            <a:r>
              <a:rPr lang="zh-TW" altLang="en-US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報名，留意</a:t>
            </a:r>
            <a:r>
              <a:rPr lang="zh-TW" altLang="en-US" sz="3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校網</a:t>
            </a:r>
            <a:r>
              <a:rPr lang="en-US" altLang="zh-TW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11/9</a:t>
            </a:r>
            <a:r>
              <a:rPr lang="zh-TW" altLang="en-US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健康操比賽</a:t>
            </a:r>
            <a:endParaRPr lang="en-US" altLang="zh-TW" sz="36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月口腔檢查、</a:t>
            </a:r>
            <a:r>
              <a:rPr lang="en-US" altLang="zh-TW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月流感疫苗注射</a:t>
            </a:r>
            <a:endParaRPr lang="en-US" altLang="zh-TW" sz="36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12/11</a:t>
            </a:r>
            <a:r>
              <a:rPr lang="zh-TW" altLang="en-US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運動會</a:t>
            </a:r>
            <a:endParaRPr lang="en-US" altLang="zh-TW" sz="36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閱讀護照認證</a:t>
            </a:r>
            <a:r>
              <a:rPr lang="en-US" altLang="zh-TW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10/19</a:t>
            </a:r>
            <a:r>
              <a:rPr lang="zh-TW" altLang="en-US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12/14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1/20</a:t>
            </a:r>
            <a:r>
              <a:rPr lang="zh-TW" altLang="en-US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結業式，課後及社團</a:t>
            </a:r>
            <a:r>
              <a:rPr lang="en-US" altLang="zh-TW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1/19</a:t>
            </a:r>
            <a:r>
              <a:rPr lang="zh-TW" altLang="en-US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en-US" altLang="zh-TW" sz="36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2/11</a:t>
            </a:r>
            <a:r>
              <a:rPr lang="zh-TW" altLang="en-US"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二下開學</a:t>
            </a:r>
            <a:endParaRPr lang="en-US" altLang="zh-TW" sz="36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>
              <a:latin typeface="華康娃娃體" pitchFamily="49" charset="-120"/>
              <a:ea typeface="華康娃娃體" pitchFamily="49" charset="-120"/>
            </a:endParaRPr>
          </a:p>
          <a:p>
            <a:endParaRPr lang="en-US" altLang="zh-TW" sz="3600" dirty="0">
              <a:latin typeface="華康娃娃體" pitchFamily="49" charset="-120"/>
              <a:ea typeface="華康娃娃體" pitchFamily="49" charset="-120"/>
            </a:endParaRPr>
          </a:p>
          <a:p>
            <a:endParaRPr lang="en-US" altLang="zh-TW" dirty="0">
              <a:solidFill>
                <a:srgbClr val="0070C0"/>
              </a:solidFill>
              <a:latin typeface="華康娃娃體" pitchFamily="49" charset="-120"/>
              <a:ea typeface="華康娃娃體" pitchFamily="49" charset="-120"/>
            </a:endParaRPr>
          </a:p>
          <a:p>
            <a:pPr eaLnBrk="1" hangingPunct="1"/>
            <a:endParaRPr lang="en-US" altLang="zh-TW" dirty="0">
              <a:latin typeface="華康娃娃體" pitchFamily="49" charset="-120"/>
              <a:ea typeface="華康娃娃體" pitchFamily="49" charset="-120"/>
            </a:endParaRPr>
          </a:p>
          <a:p>
            <a:pPr lvl="1" eaLnBrk="1" hangingPunct="1">
              <a:buFontTx/>
              <a:buNone/>
            </a:pPr>
            <a:endParaRPr lang="zh-TW" altLang="en-US" dirty="0">
              <a:solidFill>
                <a:srgbClr val="0000FF"/>
              </a:solidFill>
              <a:latin typeface="華康娃娃體" pitchFamily="49" charset="-120"/>
              <a:ea typeface="華康娃娃體" pitchFamily="49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311F0-2B2D-4EE6-8695-2B20D85BF5B8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6132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4C3A0D-F7FA-4F5F-9F8A-3391F2EDC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科任老師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38055B-9FAA-4511-A6B8-B4D6BA14F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0677993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遇見世界、越寫達聆、體育老師的資料</a:t>
            </a:r>
            <a:r>
              <a:rPr lang="zh-TW" altLang="en-US" sz="3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昨日已透過</a:t>
            </a:r>
            <a:r>
              <a:rPr lang="en-US" altLang="zh-TW" sz="3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3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傳遞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，請您撥冗閱覽。</a:t>
            </a:r>
            <a:endParaRPr lang="en-US" altLang="zh-TW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若有疑問，將邀請老師進入班級直播來解答。 </a:t>
            </a:r>
            <a:endParaRPr lang="en-US" altLang="zh-TW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平日隨時將疑問寫在聯絡簿，或傳</a:t>
            </a: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給楊老師，我會協助轉達。</a:t>
            </a:r>
          </a:p>
        </p:txBody>
      </p:sp>
    </p:spTree>
    <p:extLst>
      <p:ext uri="{BB962C8B-B14F-4D97-AF65-F5344CB8AC3E}">
        <p14:creationId xmlns:p14="http://schemas.microsoft.com/office/powerpoint/2010/main" val="180690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3998EC-D08B-449A-BD56-1AF3DCD7A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親師溝通補充事項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0814CE-15BE-4CAE-876E-AB74D8E4C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9523751" cy="45457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請善用聯絡簿、班網、</a:t>
            </a: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本學期將訓練孩子當班級幹部</a:t>
            </a: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人人都是好幫手</a:t>
            </a: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訂簽作業落實</a:t>
            </a:r>
            <a:endParaRPr lang="en-US" altLang="zh-TW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多跟孩子聊天</a:t>
            </a:r>
            <a:endParaRPr lang="en-US" altLang="zh-TW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多跟老師分享孩子的進步</a:t>
            </a:r>
            <a:endParaRPr lang="en-US" altLang="zh-TW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312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F57BB2-5CFB-40E3-9536-193D176E6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班費收支明細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3DE69BAE-031C-47BE-8F58-EA45D3956A3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2131070"/>
              </p:ext>
            </p:extLst>
          </p:nvPr>
        </p:nvGraphicFramePr>
        <p:xfrm>
          <a:off x="819147" y="1582832"/>
          <a:ext cx="10078702" cy="4862939"/>
        </p:xfrm>
        <a:graphic>
          <a:graphicData uri="http://schemas.openxmlformats.org/drawingml/2006/table">
            <a:tbl>
              <a:tblPr/>
              <a:tblGrid>
                <a:gridCol w="1760731">
                  <a:extLst>
                    <a:ext uri="{9D8B030D-6E8A-4147-A177-3AD203B41FA5}">
                      <a16:colId xmlns:a16="http://schemas.microsoft.com/office/drawing/2014/main" val="33014430"/>
                    </a:ext>
                  </a:extLst>
                </a:gridCol>
                <a:gridCol w="2904219">
                  <a:extLst>
                    <a:ext uri="{9D8B030D-6E8A-4147-A177-3AD203B41FA5}">
                      <a16:colId xmlns:a16="http://schemas.microsoft.com/office/drawing/2014/main" val="3483790845"/>
                    </a:ext>
                  </a:extLst>
                </a:gridCol>
                <a:gridCol w="994385">
                  <a:extLst>
                    <a:ext uri="{9D8B030D-6E8A-4147-A177-3AD203B41FA5}">
                      <a16:colId xmlns:a16="http://schemas.microsoft.com/office/drawing/2014/main" val="2786738663"/>
                    </a:ext>
                  </a:extLst>
                </a:gridCol>
                <a:gridCol w="994385">
                  <a:extLst>
                    <a:ext uri="{9D8B030D-6E8A-4147-A177-3AD203B41FA5}">
                      <a16:colId xmlns:a16="http://schemas.microsoft.com/office/drawing/2014/main" val="4004412018"/>
                    </a:ext>
                  </a:extLst>
                </a:gridCol>
                <a:gridCol w="994385">
                  <a:extLst>
                    <a:ext uri="{9D8B030D-6E8A-4147-A177-3AD203B41FA5}">
                      <a16:colId xmlns:a16="http://schemas.microsoft.com/office/drawing/2014/main" val="350964588"/>
                    </a:ext>
                  </a:extLst>
                </a:gridCol>
                <a:gridCol w="2430597">
                  <a:extLst>
                    <a:ext uri="{9D8B030D-6E8A-4147-A177-3AD203B41FA5}">
                      <a16:colId xmlns:a16="http://schemas.microsoft.com/office/drawing/2014/main" val="1731796526"/>
                    </a:ext>
                  </a:extLst>
                </a:gridCol>
              </a:tblGrid>
              <a:tr h="418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日期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內容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收入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支出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結餘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備註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795993"/>
                  </a:ext>
                </a:extLst>
              </a:tr>
              <a:tr h="418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110/2/22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上學期結餘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18592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 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18592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 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755480"/>
                  </a:ext>
                </a:extLst>
              </a:tr>
              <a:tr h="418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110/2/27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蔡宇恩班費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744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 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19336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 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622749"/>
                  </a:ext>
                </a:extLst>
              </a:tr>
              <a:tr h="418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110/3/05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小掃把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 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1074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18262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200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每人</a:t>
                      </a: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39*26+</a:t>
                      </a:r>
                      <a:r>
                        <a:rPr lang="zh-TW" sz="1200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運費</a:t>
                      </a: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60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231537"/>
                  </a:ext>
                </a:extLst>
              </a:tr>
              <a:tr h="1327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110/3/15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康軒重點複習數學一下</a:t>
                      </a: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@45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校內卷生活一下</a:t>
                      </a: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@35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書套</a:t>
                      </a: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@3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 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2158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16104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200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每人</a:t>
                      </a: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83*26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800584"/>
                  </a:ext>
                </a:extLst>
              </a:tr>
              <a:tr h="418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110/6/08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200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冷氣加值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 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2000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14104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200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每月</a:t>
                      </a: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500*4</a:t>
                      </a:r>
                      <a:r>
                        <a:rPr lang="zh-TW" sz="1200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個月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585754"/>
                  </a:ext>
                </a:extLst>
              </a:tr>
              <a:tr h="418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 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 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 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 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 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 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359804"/>
                  </a:ext>
                </a:extLst>
              </a:tr>
              <a:tr h="1024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下學期合計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 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19336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5232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14104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每人支出</a:t>
                      </a:r>
                      <a:r>
                        <a:rPr lang="en-US" sz="1200" b="1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201</a:t>
                      </a:r>
                      <a:r>
                        <a:rPr lang="zh-TW" sz="1200" b="1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元</a:t>
                      </a:r>
                      <a:r>
                        <a:rPr lang="en-US" sz="1200" b="1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/</a:t>
                      </a:r>
                      <a:r>
                        <a:rPr lang="zh-TW" sz="1200" b="1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結餘</a:t>
                      </a:r>
                      <a:r>
                        <a:rPr lang="en-US" sz="1200" b="1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542</a:t>
                      </a:r>
                      <a:r>
                        <a:rPr lang="zh-TW" sz="1200" b="1" kern="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微軟正黑體" panose="020B0604030504040204" pitchFamily="34" charset="-120"/>
                          <a:cs typeface="標楷體" panose="03000509000000000000" pitchFamily="65" charset="-120"/>
                        </a:rPr>
                        <a:t>元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kern="5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微軟正黑體" panose="020B0604030504040204" pitchFamily="34" charset="-120"/>
                        </a:rPr>
                        <a:t> </a:t>
                      </a:r>
                      <a:endParaRPr lang="zh-TW" sz="1200" kern="50">
                        <a:effectLst/>
                        <a:latin typeface="Liberation Serif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700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281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A1ADFE-663C-4A13-A01B-7AF58672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班級家長代表選舉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17FA3A-9532-430C-9E41-3566F3A5C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752944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4000">
                <a:latin typeface="微軟正黑體" panose="020B0604030504040204" pitchFamily="34" charset="-120"/>
                <a:ea typeface="微軟正黑體" panose="020B0604030504040204" pitchFamily="34" charset="-120"/>
              </a:rPr>
              <a:t>請一年級的家長代表丞喆媽媽、妍霏媽媽致詞</a:t>
            </a:r>
            <a:endParaRPr lang="en-US" altLang="zh-TW" sz="4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4000">
                <a:latin typeface="微軟正黑體" panose="020B0604030504040204" pitchFamily="34" charset="-120"/>
                <a:ea typeface="微軟正黑體" panose="020B0604030504040204" pitchFamily="34" charset="-120"/>
              </a:rPr>
              <a:t>請丞喆媽媽協助主持家代選舉會議</a:t>
            </a:r>
            <a:endParaRPr lang="en-US" altLang="zh-TW" sz="4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4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734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8776D6-D4F7-477F-B8C3-878C3CB4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今日會議流程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1D6E49E-8367-4250-9395-09240C2D2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防疫措施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本學期重要行事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親師溝通補充事項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班費收支概況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家代選舉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臨時動議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散會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/>
          </a:p>
          <a:p>
            <a:pPr>
              <a:buFont typeface="Wingdings" panose="05000000000000000000" pitchFamily="2" charset="2"/>
              <a:buChar char="Ø"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15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BA9169-034C-4668-839C-43C6933E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校網公告防疫宣導內容</a:t>
            </a:r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DF998A3-6518-44A9-851B-9250E0A5DE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4511" y="1162005"/>
            <a:ext cx="9283908" cy="52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2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3013FB-FCC1-4203-AA5E-29D8B36B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校網公告防疫宣導內容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6AFD4FF-BBA7-46A1-9E6E-7DA8EBE132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599" y="1417638"/>
            <a:ext cx="10048407" cy="4773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筆跡 10">
                <a:extLst>
                  <a:ext uri="{FF2B5EF4-FFF2-40B4-BE49-F238E27FC236}">
                    <a16:creationId xmlns:a16="http://schemas.microsoft.com/office/drawing/2014/main" id="{101D9757-7032-4971-98D9-CC712C739922}"/>
                  </a:ext>
                </a:extLst>
              </p14:cNvPr>
              <p14:cNvContentPartPr/>
              <p14:nvPr/>
            </p14:nvContentPartPr>
            <p14:xfrm>
              <a:off x="2631240" y="2143080"/>
              <a:ext cx="1143360" cy="72000"/>
            </p14:xfrm>
          </p:contentPart>
        </mc:Choice>
        <mc:Fallback xmlns="">
          <p:pic>
            <p:nvPicPr>
              <p:cNvPr id="11" name="筆跡 10">
                <a:extLst>
                  <a:ext uri="{FF2B5EF4-FFF2-40B4-BE49-F238E27FC236}">
                    <a16:creationId xmlns:a16="http://schemas.microsoft.com/office/drawing/2014/main" id="{101D9757-7032-4971-98D9-CC712C73992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15400" y="2079720"/>
                <a:ext cx="1174680" cy="19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167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防疫重點</a:t>
            </a:r>
            <a:endParaRPr lang="zh-TW" altLang="en-US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989351" y="1600201"/>
            <a:ext cx="9998439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下課遊戲區年級依時段分流</a:t>
            </a:r>
            <a:endParaRPr lang="en-US" altLang="zh-TW" sz="360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教室保持通風，若開冷氣，對角各開啟</a:t>
            </a: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15cm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窗。</a:t>
            </a:r>
            <a:endParaRPr lang="en-US" altLang="zh-TW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每日定時量體溫</a:t>
            </a: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 (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紀錄於聯絡簿體溫表</a:t>
            </a: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專人打菜、用餐隔板</a:t>
            </a: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用後消毒，</a:t>
            </a:r>
            <a:r>
              <a:rPr lang="zh-TW" altLang="en-US" sz="3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可自備酒精溼紙巾</a:t>
            </a: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、餐後</a:t>
            </a:r>
            <a:r>
              <a:rPr lang="zh-TW" altLang="en-US" sz="3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乾刷</a:t>
            </a:r>
            <a:endParaRPr lang="en-US" altLang="zh-TW" sz="36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課間及放學後消毒教室課桌椅及門把等公用區域及公用物品</a:t>
            </a:r>
            <a:endParaRPr lang="en-US" altLang="zh-TW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buFontTx/>
              <a:buNone/>
            </a:pPr>
            <a:endParaRPr lang="zh-TW" altLang="en-US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311F0-2B2D-4EE6-8695-2B20D85BF5B8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5</a:t>
            </a:fld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301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須配合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的防疫措施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989351" y="1417639"/>
            <a:ext cx="9668656" cy="47085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外出進教室前先洗手</a:t>
            </a:r>
            <a:endParaRPr lang="en-US" altLang="zh-TW" sz="360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在校全程戴口罩</a:t>
            </a: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(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只有午餐、喝水可取下</a:t>
            </a: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)</a:t>
            </a:r>
            <a:endParaRPr lang="en-US" altLang="zh-TW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學用品不互借</a:t>
            </a: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(</a:t>
            </a:r>
            <a:r>
              <a:rPr lang="zh-TW" altLang="en-US" sz="36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請協助孩子備齊</a:t>
            </a: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、食物不共享</a:t>
            </a:r>
            <a:endParaRPr lang="en-US" altLang="zh-TW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若有碰觸公用物品需求，須先以酒精消毒雙手</a:t>
            </a:r>
            <a:endParaRPr lang="en-US" altLang="zh-TW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建議可隨身自備酒精、乾洗手方便取用</a:t>
            </a:r>
            <a:endParaRPr lang="en-US" altLang="zh-TW" sz="360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建議準備降溫道具</a:t>
            </a:r>
            <a:r>
              <a:rPr lang="en-US" altLang="zh-TW" sz="3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如小電扇、涼爽巾</a:t>
            </a:r>
            <a:r>
              <a:rPr lang="en-US" altLang="zh-TW" sz="3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buFontTx/>
              <a:buNone/>
            </a:pPr>
            <a:endParaRPr lang="zh-TW" altLang="en-US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311F0-2B2D-4EE6-8695-2B20D85BF5B8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6</a:t>
            </a:fld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11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防疫停課相關規定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989351" y="1417639"/>
            <a:ext cx="9668656" cy="47085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10</a:t>
            </a:r>
            <a:r>
              <a:rPr lang="zh-TW" altLang="en-US"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人以下請防疫假，維持實體教學</a:t>
            </a:r>
            <a:endParaRPr lang="en-US" altLang="zh-TW" sz="3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停課標準 </a:t>
            </a:r>
            <a:endParaRPr lang="en-US" altLang="zh-TW" sz="3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班上師生</a:t>
            </a:r>
            <a:r>
              <a:rPr lang="en-US" altLang="zh-TW" sz="3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1</a:t>
            </a:r>
            <a:r>
              <a:rPr lang="zh-TW" altLang="en-US" sz="3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人</a:t>
            </a:r>
            <a:r>
              <a:rPr lang="zh-TW" altLang="en-US"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確診，全班</a:t>
            </a:r>
            <a:r>
              <a:rPr lang="zh-TW" altLang="en-US" sz="3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停課</a:t>
            </a:r>
            <a:r>
              <a:rPr lang="en-US" altLang="zh-TW" sz="3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14</a:t>
            </a:r>
            <a:r>
              <a:rPr lang="zh-TW" altLang="en-US" sz="3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天</a:t>
            </a:r>
            <a:endParaRPr lang="en-US" altLang="zh-TW" sz="32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校內師生</a:t>
            </a:r>
            <a:r>
              <a:rPr lang="en-US" altLang="zh-TW" sz="3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2</a:t>
            </a:r>
            <a:r>
              <a:rPr lang="zh-TW" altLang="en-US" sz="3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人</a:t>
            </a:r>
            <a:r>
              <a:rPr lang="zh-TW" altLang="en-US"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確診，</a:t>
            </a:r>
            <a:r>
              <a:rPr lang="zh-TW" altLang="en-US" sz="3200" b="1" u="sng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全校停課</a:t>
            </a:r>
            <a:r>
              <a:rPr lang="en-US" altLang="zh-TW" sz="3200" b="1" u="sng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14</a:t>
            </a:r>
            <a:r>
              <a:rPr lang="zh-TW" altLang="en-US" sz="3200" b="1" u="sng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天</a:t>
            </a:r>
            <a:endParaRPr lang="en-US" altLang="zh-TW" sz="3200" b="1" u="sng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停課教學方式</a:t>
            </a:r>
            <a:endParaRPr lang="en-US" altLang="zh-TW" sz="31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低年級以</a:t>
            </a:r>
            <a:r>
              <a:rPr lang="zh-TW" altLang="en-US" sz="31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教育局公播影片</a:t>
            </a:r>
            <a:r>
              <a:rPr lang="zh-TW" altLang="en-US" sz="3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資源為主，線上直播為輔</a:t>
            </a:r>
            <a:endParaRPr lang="en-US" altLang="zh-TW" sz="31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marL="0" indent="0">
              <a:buNone/>
            </a:pPr>
            <a:endParaRPr lang="en-US" altLang="zh-TW" sz="3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buFontTx/>
              <a:buNone/>
            </a:pPr>
            <a:endParaRPr lang="zh-TW" altLang="en-US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311F0-2B2D-4EE6-8695-2B20D85BF5B8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7</a:t>
            </a:fld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筆跡 12">
                <a:extLst>
                  <a:ext uri="{FF2B5EF4-FFF2-40B4-BE49-F238E27FC236}">
                    <a16:creationId xmlns:a16="http://schemas.microsoft.com/office/drawing/2014/main" id="{FBCFBBDA-A605-4839-BAB7-4991FC6BFA65}"/>
                  </a:ext>
                </a:extLst>
              </p14:cNvPr>
              <p14:cNvContentPartPr/>
              <p14:nvPr/>
            </p14:nvContentPartPr>
            <p14:xfrm>
              <a:off x="4714920" y="4595760"/>
              <a:ext cx="360" cy="360"/>
            </p14:xfrm>
          </p:contentPart>
        </mc:Choice>
        <mc:Fallback xmlns="">
          <p:pic>
            <p:nvPicPr>
              <p:cNvPr id="13" name="筆跡 12">
                <a:extLst>
                  <a:ext uri="{FF2B5EF4-FFF2-40B4-BE49-F238E27FC236}">
                    <a16:creationId xmlns:a16="http://schemas.microsoft.com/office/drawing/2014/main" id="{FBCFBBDA-A605-4839-BAB7-4991FC6BFA6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99080" y="453240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33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E5A677-C554-4FFD-AE2E-72F51289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教育局公播影片</a:t>
            </a:r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497295F-CFB3-43CE-893F-C025A278B2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4452" y="1417638"/>
            <a:ext cx="9508761" cy="518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9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8A268E-23B3-4053-9A17-660F6530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FF0000"/>
                </a:solidFill>
              </a:rPr>
              <a:t>徵求防疫物資</a:t>
            </a:r>
            <a:r>
              <a:rPr lang="en-US" altLang="zh-TW" sz="3200">
                <a:solidFill>
                  <a:srgbClr val="00B0F0"/>
                </a:solidFill>
              </a:rPr>
              <a:t> </a:t>
            </a:r>
            <a:r>
              <a:rPr lang="zh-TW" altLang="en-US" sz="3200">
                <a:solidFill>
                  <a:srgbClr val="00B0F0"/>
                </a:solidFill>
              </a:rPr>
              <a:t>         （感謝家長們已捐贈肥皂、口罩</a:t>
            </a:r>
            <a:r>
              <a:rPr lang="en-US" altLang="zh-TW" sz="3200">
                <a:solidFill>
                  <a:srgbClr val="00B0F0"/>
                </a:solidFill>
              </a:rPr>
              <a:t>)</a:t>
            </a:r>
            <a:endParaRPr lang="zh-TW" altLang="en-US" sz="3200">
              <a:solidFill>
                <a:srgbClr val="00B0F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31C93B-2002-40E6-9193-B019464D0F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/>
              <a:t>按壓式酒精瓶</a:t>
            </a:r>
            <a:r>
              <a:rPr lang="en-US" altLang="zh-TW"/>
              <a:t>(</a:t>
            </a:r>
            <a:r>
              <a:rPr lang="zh-TW" altLang="en-US"/>
              <a:t>含不傷手配方尤佳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F538D24-9FB7-4699-9297-EA0CCC483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/>
              <a:t>按壓式乾洗手瓶</a:t>
            </a:r>
            <a:r>
              <a:rPr lang="en-US" altLang="zh-TW"/>
              <a:t>(</a:t>
            </a:r>
            <a:r>
              <a:rPr lang="zh-TW" altLang="en-US"/>
              <a:t>不傷手配方尤佳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5" name="心形 4">
            <a:extLst>
              <a:ext uri="{FF2B5EF4-FFF2-40B4-BE49-F238E27FC236}">
                <a16:creationId xmlns:a16="http://schemas.microsoft.com/office/drawing/2014/main" id="{457B2765-4548-4A58-83A1-512B906AEB2E}"/>
              </a:ext>
            </a:extLst>
          </p:cNvPr>
          <p:cNvSpPr/>
          <p:nvPr/>
        </p:nvSpPr>
        <p:spPr>
          <a:xfrm>
            <a:off x="4736892" y="731836"/>
            <a:ext cx="539646" cy="392426"/>
          </a:xfrm>
          <a:prstGeom prst="heart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01CF901-38D8-4139-9BFF-5C4F03C67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30" y="2323476"/>
            <a:ext cx="2702631" cy="360513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C629E7A-52A5-4582-A835-E60D64396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51" y="2323476"/>
            <a:ext cx="257059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57162"/>
      </p:ext>
    </p:extLst>
  </p:cSld>
  <p:clrMapOvr>
    <a:masterClrMapping/>
  </p:clrMapOvr>
</p:sld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都會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TM03457491[[fn=都會]]</Template>
  <TotalTime>245</TotalTime>
  <Words>853</Words>
  <Application>Microsoft Office PowerPoint</Application>
  <PresentationFormat>寬螢幕</PresentationFormat>
  <Paragraphs>148</Paragraphs>
  <Slides>16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7" baseType="lpstr">
      <vt:lpstr>Arial Unicode MS</vt:lpstr>
      <vt:lpstr>Liberation Serif</vt:lpstr>
      <vt:lpstr>華康娃娃體</vt:lpstr>
      <vt:lpstr>微軟正黑體</vt:lpstr>
      <vt:lpstr>新細明體</vt:lpstr>
      <vt:lpstr>標楷體</vt:lpstr>
      <vt:lpstr>Arial</vt:lpstr>
      <vt:lpstr>Calibri</vt:lpstr>
      <vt:lpstr>Calibri Light</vt:lpstr>
      <vt:lpstr>Wingdings</vt:lpstr>
      <vt:lpstr>都會</vt:lpstr>
      <vt:lpstr>歡迎蒞臨201學校日</vt:lpstr>
      <vt:lpstr>今日會議流程</vt:lpstr>
      <vt:lpstr>校網公告防疫宣導內容</vt:lpstr>
      <vt:lpstr>校網公告防疫宣導內容</vt:lpstr>
      <vt:lpstr>防疫重點</vt:lpstr>
      <vt:lpstr>孩子須配合的防疫措施</vt:lpstr>
      <vt:lpstr>防疫停課相關規定</vt:lpstr>
      <vt:lpstr>教育局公播影片</vt:lpstr>
      <vt:lpstr>徵求防疫物資          （感謝家長們已捐贈肥皂、口罩)</vt:lpstr>
      <vt:lpstr>徵求防疫物資      （感謝家長們已捐贈肥皂、口罩)</vt:lpstr>
      <vt:lpstr>本學期重要行事</vt:lpstr>
      <vt:lpstr>本學期重要行事</vt:lpstr>
      <vt:lpstr>科任老師</vt:lpstr>
      <vt:lpstr>親師溝通補充事項</vt:lpstr>
      <vt:lpstr>班費收支明細</vt:lpstr>
      <vt:lpstr>班級家長代表選舉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班級防疫</dc:title>
  <dc:creator>何秀美</dc:creator>
  <cp:lastModifiedBy>楊弼涵</cp:lastModifiedBy>
  <cp:revision>35</cp:revision>
  <dcterms:created xsi:type="dcterms:W3CDTF">2021-09-03T08:22:14Z</dcterms:created>
  <dcterms:modified xsi:type="dcterms:W3CDTF">2021-09-04T03:33:12Z</dcterms:modified>
</cp:coreProperties>
</file>