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006600"/>
    <a:srgbClr val="336600"/>
    <a:srgbClr val="669900"/>
    <a:srgbClr val="9900CC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186" y="-90"/>
      </p:cViewPr>
      <p:guideLst>
        <p:guide orient="horz" pos="1620"/>
        <p:guide orient="horz" pos="22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5a56c6a93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5a56c6a93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5a56c6a93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5a56c6a93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5a56c6a93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5a56c6a93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5a56c6a93_1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5a56c6a93_1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5a56c6a93_1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5a56c6a93_1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77ce00753_4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77ce00753_4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77ce0075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c77ce0075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77ce00753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c77ce00753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訂版面配置">
  <p:cSld name="AUTOLAYOUT_4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291875" y="559300"/>
            <a:ext cx="4813500" cy="138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291900" y="2053713"/>
            <a:ext cx="2367600" cy="253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2"/>
          </p:nvPr>
        </p:nvSpPr>
        <p:spPr>
          <a:xfrm>
            <a:off x="2737929" y="2053713"/>
            <a:ext cx="2367600" cy="253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Requires="p14">
      <p:transition spd="slow" p14:dur="1000">
        <p14:prism dir="l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http://163.27.57.9/earth/data/attachment/album/201503/26/091451wat7kkk7natttdvz.jpg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241138" y="545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3520"/>
              <a:t>紅紋鳳蝶</a:t>
            </a:r>
            <a:endParaRPr sz="352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1163850" y="2128975"/>
            <a:ext cx="2360700" cy="20238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700" dirty="0">
                <a:solidFill>
                  <a:srgbClr val="FF0000"/>
                </a:solidFill>
              </a:rPr>
              <a:t>第</a:t>
            </a:r>
            <a:r>
              <a:rPr lang="zh-TW" sz="2700" dirty="0">
                <a:solidFill>
                  <a:schemeClr val="dk1"/>
                </a:solidFill>
              </a:rPr>
              <a:t>二</a:t>
            </a:r>
            <a:r>
              <a:rPr lang="zh-TW" sz="2700" dirty="0">
                <a:solidFill>
                  <a:srgbClr val="FF00FF"/>
                </a:solidFill>
              </a:rPr>
              <a:t>組</a:t>
            </a:r>
            <a:endParaRPr sz="2700" dirty="0">
              <a:solidFill>
                <a:srgbClr val="FF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2300" dirty="0">
                <a:solidFill>
                  <a:srgbClr val="FF0000"/>
                </a:solidFill>
              </a:rPr>
              <a:t>邱</a:t>
            </a:r>
            <a:r>
              <a:rPr lang="zh-TW" sz="2300" dirty="0">
                <a:solidFill>
                  <a:srgbClr val="FF9900"/>
                </a:solidFill>
              </a:rPr>
              <a:t>柏</a:t>
            </a:r>
            <a:r>
              <a:rPr lang="zh-TW" sz="2300" dirty="0">
                <a:solidFill>
                  <a:srgbClr val="FFFF00"/>
                </a:solidFill>
              </a:rPr>
              <a:t>鈞</a:t>
            </a:r>
            <a:r>
              <a:rPr lang="zh-TW" sz="2300" dirty="0">
                <a:solidFill>
                  <a:srgbClr val="00FFFF"/>
                </a:solidFill>
              </a:rPr>
              <a:t> </a:t>
            </a:r>
            <a:r>
              <a:rPr lang="zh-TW" sz="2300" dirty="0"/>
              <a:t>  </a:t>
            </a:r>
            <a:r>
              <a:rPr lang="zh-TW" sz="2300" dirty="0">
                <a:solidFill>
                  <a:srgbClr val="0000FF"/>
                </a:solidFill>
              </a:rPr>
              <a:t> </a:t>
            </a:r>
            <a:r>
              <a:rPr lang="zh-TW" sz="2300" dirty="0">
                <a:solidFill>
                  <a:srgbClr val="00FF00"/>
                </a:solidFill>
              </a:rPr>
              <a:t>姜</a:t>
            </a:r>
            <a:r>
              <a:rPr lang="zh-TW" sz="2300" dirty="0">
                <a:solidFill>
                  <a:srgbClr val="00FFFF"/>
                </a:solidFill>
              </a:rPr>
              <a:t>樹</a:t>
            </a:r>
            <a:r>
              <a:rPr lang="zh-TW" sz="2300" dirty="0">
                <a:solidFill>
                  <a:srgbClr val="0000FF"/>
                </a:solidFill>
              </a:rPr>
              <a:t>林</a:t>
            </a:r>
            <a:r>
              <a:rPr lang="zh-TW" sz="2300" dirty="0">
                <a:solidFill>
                  <a:srgbClr val="F1C232"/>
                </a:solidFill>
              </a:rPr>
              <a:t> </a:t>
            </a:r>
            <a:r>
              <a:rPr lang="zh-TW" sz="2300" dirty="0">
                <a:solidFill>
                  <a:srgbClr val="FFFF00"/>
                </a:solidFill>
              </a:rPr>
              <a:t>   </a:t>
            </a:r>
            <a:r>
              <a:rPr lang="zh-TW" sz="2300" dirty="0"/>
              <a:t>                                  </a:t>
            </a:r>
            <a:r>
              <a:rPr lang="zh-TW" sz="2300" dirty="0">
                <a:solidFill>
                  <a:srgbClr val="FF00FF"/>
                </a:solidFill>
              </a:rPr>
              <a:t>林</a:t>
            </a:r>
            <a:r>
              <a:rPr lang="zh-TW" sz="2300" dirty="0">
                <a:solidFill>
                  <a:srgbClr val="FF0000"/>
                </a:solidFill>
              </a:rPr>
              <a:t>宛</a:t>
            </a:r>
            <a:r>
              <a:rPr lang="zh-TW" sz="2300" dirty="0">
                <a:solidFill>
                  <a:srgbClr val="FF9900"/>
                </a:solidFill>
              </a:rPr>
              <a:t>橙</a:t>
            </a:r>
            <a:r>
              <a:rPr lang="zh-TW" sz="2300" dirty="0"/>
              <a:t>  </a:t>
            </a:r>
            <a:r>
              <a:rPr lang="zh-TW" sz="2300" dirty="0">
                <a:solidFill>
                  <a:srgbClr val="6AA84F"/>
                </a:solidFill>
              </a:rPr>
              <a:t>  </a:t>
            </a:r>
            <a:r>
              <a:rPr lang="zh-TW" sz="2300" dirty="0">
                <a:solidFill>
                  <a:srgbClr val="FFFF00"/>
                </a:solidFill>
              </a:rPr>
              <a:t>許</a:t>
            </a:r>
            <a:r>
              <a:rPr lang="zh-TW" sz="2300" dirty="0">
                <a:solidFill>
                  <a:srgbClr val="00FF00"/>
                </a:solidFill>
              </a:rPr>
              <a:t>右</a:t>
            </a:r>
            <a:r>
              <a:rPr lang="zh-TW" sz="2300" dirty="0">
                <a:solidFill>
                  <a:srgbClr val="00FFFF"/>
                </a:solidFill>
              </a:rPr>
              <a:t>霖</a:t>
            </a:r>
            <a:endParaRPr sz="2300" dirty="0">
              <a:solidFill>
                <a:srgbClr val="00FFFF"/>
              </a:solidFill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1918250" y="97250"/>
            <a:ext cx="404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6411350" y="3499725"/>
            <a:ext cx="77400" cy="49200"/>
          </a:xfrm>
          <a:prstGeom prst="curvedLeftArrow">
            <a:avLst>
              <a:gd name="adj1" fmla="val 25000"/>
              <a:gd name="adj2" fmla="val 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0300" y="397847"/>
            <a:ext cx="3163700" cy="4218250"/>
          </a:xfrm>
          <a:prstGeom prst="rect">
            <a:avLst/>
          </a:prstGeom>
          <a:noFill/>
          <a:ln w="952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502500" y="0"/>
            <a:ext cx="40683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紅紋鳳蝶的卵</a:t>
            </a:r>
            <a:endParaRPr sz="3200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469100" y="647300"/>
            <a:ext cx="4047300" cy="7109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形狀:圓球形</a:t>
            </a:r>
            <a:endParaRPr sz="1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大小:直徑1.2至1.35mm高1.55</a:t>
            </a:r>
            <a:endParaRPr sz="1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524700" y="1138994"/>
            <a:ext cx="40473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顏色:橘紅色</a:t>
            </a:r>
            <a:endParaRPr sz="1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700" y="2208375"/>
            <a:ext cx="3398100" cy="2292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73" name="Google Shape;73;p15" descr="「紅紋鳳蝶 卵」的圖片搜尋結果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1075" y="147500"/>
            <a:ext cx="3509400" cy="2292900"/>
          </a:xfrm>
          <a:prstGeom prst="round1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l="22397" r="22397"/>
          <a:stretch/>
        </p:blipFill>
        <p:spPr>
          <a:xfrm>
            <a:off x="5442850" y="308100"/>
            <a:ext cx="3402000" cy="4521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4453" y="0"/>
            <a:ext cx="4813500" cy="138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chemeClr val="dk2"/>
                </a:solidFill>
                <a:latin typeface="標楷體" pitchFamily="65" charset="-120"/>
                <a:ea typeface="標楷體" pitchFamily="65" charset="-120"/>
              </a:rPr>
              <a:t>紅紋</a:t>
            </a:r>
            <a:r>
              <a:rPr lang="zh-TW" dirty="0" smtClean="0">
                <a:solidFill>
                  <a:schemeClr val="dk2"/>
                </a:solidFill>
                <a:latin typeface="標楷體" pitchFamily="65" charset="-120"/>
                <a:ea typeface="標楷體" pitchFamily="65" charset="-120"/>
              </a:rPr>
              <a:t>鳳蝶</a:t>
            </a:r>
            <a:r>
              <a:rPr lang="zh-TW" altLang="en-US" dirty="0" smtClean="0">
                <a:solidFill>
                  <a:schemeClr val="dk2"/>
                </a:solidFill>
                <a:latin typeface="標楷體" pitchFamily="65" charset="-120"/>
                <a:ea typeface="標楷體" pitchFamily="65" charset="-120"/>
              </a:rPr>
              <a:t>的食物</a:t>
            </a:r>
            <a:endParaRPr dirty="0">
              <a:solidFill>
                <a:schemeClr val="dk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87861" y="3550882"/>
            <a:ext cx="4477650" cy="14444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sz="2400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蜜源植物:馬兜鈴花  </a:t>
            </a:r>
            <a:r>
              <a:rPr lang="zh-TW" sz="24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長</a:t>
            </a:r>
            <a:r>
              <a:rPr lang="zh-TW" sz="2400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穗</a:t>
            </a:r>
            <a:r>
              <a:rPr lang="zh-TW" sz="24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木</a:t>
            </a:r>
            <a:endParaRPr lang="en-US" altLang="zh-TW" sz="2400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altLang="zh-TW" sz="24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sz="24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sz="2400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大花咸豐</a:t>
            </a:r>
            <a:r>
              <a:rPr lang="zh-TW" sz="24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草</a:t>
            </a:r>
            <a:r>
              <a:rPr lang="en-US" altLang="zh-TW" sz="24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2"/>
          </p:nvPr>
        </p:nvSpPr>
        <p:spPr>
          <a:xfrm>
            <a:off x="536596" y="2065001"/>
            <a:ext cx="5299760" cy="14444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24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食草植物:港口馬兜鈴  瓜葉馬兜</a:t>
            </a:r>
            <a:r>
              <a:rPr lang="zh-TW" sz="24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鈴</a:t>
            </a:r>
            <a:endParaRPr lang="en-US" altLang="zh-TW" sz="2400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sz="24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sz="24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異葉馬兜鈴    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1122308" y="496003"/>
            <a:ext cx="40473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dirty="0">
                <a:latin typeface="標楷體" pitchFamily="65" charset="-120"/>
                <a:ea typeface="標楷體" pitchFamily="65" charset="-120"/>
              </a:rPr>
              <a:t>紅紋鳳蝶幼蟲</a:t>
            </a:r>
            <a:endParaRPr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7" name="Google Shape;87;p17"/>
          <p:cNvSpPr txBox="1"/>
          <p:nvPr/>
        </p:nvSpPr>
        <p:spPr>
          <a:xfrm rot="10800000" flipH="1">
            <a:off x="267025" y="3703050"/>
            <a:ext cx="444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6B26B"/>
              </a:solidFill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962650" y="1784775"/>
            <a:ext cx="404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6B26B"/>
              </a:solidFill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1137981" y="1245289"/>
            <a:ext cx="40473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顏色:頭部</a:t>
            </a:r>
            <a:r>
              <a:rPr lang="zh-TW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黑色</a:t>
            </a:r>
            <a:r>
              <a:rPr lang="en-US" altLang="zh-TW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身體</a:t>
            </a:r>
            <a:r>
              <a:rPr lang="zh-TW" sz="20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黑褐色</a:t>
            </a:r>
            <a:endParaRPr sz="2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1194425" y="1827022"/>
            <a:ext cx="40473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zh-TW" sz="20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外形:體表集體側棘壯</a:t>
            </a:r>
            <a:r>
              <a:rPr lang="zh-TW" sz="20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突起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sz="20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胸</a:t>
            </a:r>
            <a:r>
              <a:rPr lang="zh-TW" sz="20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節有橫向白紋</a:t>
            </a:r>
            <a:endParaRPr sz="20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1559925" y="2620925"/>
            <a:ext cx="404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6B26B"/>
              </a:solidFill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1217001" y="3301939"/>
            <a:ext cx="4337131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zh-TW" sz="2000" dirty="0" smtClean="0">
                <a:solidFill>
                  <a:srgbClr val="990099"/>
                </a:solidFill>
                <a:latin typeface="標楷體" pitchFamily="65" charset="-120"/>
                <a:ea typeface="標楷體" pitchFamily="65" charset="-120"/>
              </a:rPr>
              <a:t>臭</a:t>
            </a:r>
            <a:r>
              <a:rPr lang="zh-TW" altLang="en-US" sz="2000" dirty="0" smtClean="0">
                <a:solidFill>
                  <a:srgbClr val="990099"/>
                </a:solidFill>
                <a:latin typeface="標楷體" pitchFamily="65" charset="-120"/>
                <a:ea typeface="標楷體" pitchFamily="65" charset="-120"/>
              </a:rPr>
              <a:t>角</a:t>
            </a:r>
            <a:r>
              <a:rPr lang="zh-TW" sz="2000" dirty="0" smtClean="0">
                <a:solidFill>
                  <a:srgbClr val="990099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sz="2000" dirty="0">
                <a:solidFill>
                  <a:srgbClr val="990099"/>
                </a:solidFill>
                <a:latin typeface="標楷體" pitchFamily="65" charset="-120"/>
                <a:ea typeface="標楷體" pitchFamily="65" charset="-120"/>
              </a:rPr>
              <a:t>前胸具有黃色的</a:t>
            </a:r>
            <a:r>
              <a:rPr lang="zh-TW" sz="2000" dirty="0" smtClean="0">
                <a:solidFill>
                  <a:srgbClr val="990099"/>
                </a:solidFill>
                <a:latin typeface="標楷體" pitchFamily="65" charset="-120"/>
                <a:ea typeface="標楷體" pitchFamily="65" charset="-120"/>
              </a:rPr>
              <a:t>臭</a:t>
            </a:r>
            <a:r>
              <a:rPr lang="zh-TW" altLang="en-US" sz="2000" dirty="0" smtClean="0">
                <a:solidFill>
                  <a:srgbClr val="990099"/>
                </a:solidFill>
                <a:latin typeface="標楷體" pitchFamily="65" charset="-120"/>
                <a:ea typeface="標楷體" pitchFamily="65" charset="-120"/>
              </a:rPr>
              <a:t>角，</a:t>
            </a:r>
            <a:r>
              <a:rPr lang="zh-TW" sz="2000" dirty="0" smtClean="0">
                <a:solidFill>
                  <a:srgbClr val="990099"/>
                </a:solidFill>
                <a:latin typeface="標楷體" pitchFamily="65" charset="-120"/>
                <a:ea typeface="標楷體" pitchFamily="65" charset="-120"/>
              </a:rPr>
              <a:t>平時</a:t>
            </a:r>
            <a:r>
              <a:rPr lang="zh-TW" sz="2000" dirty="0">
                <a:solidFill>
                  <a:srgbClr val="990099"/>
                </a:solidFill>
                <a:latin typeface="標楷體" pitchFamily="65" charset="-120"/>
                <a:ea typeface="標楷體" pitchFamily="65" charset="-120"/>
              </a:rPr>
              <a:t>縮於前胸背板</a:t>
            </a:r>
            <a:r>
              <a:rPr lang="zh-TW" sz="2000" dirty="0" smtClean="0">
                <a:solidFill>
                  <a:srgbClr val="990099"/>
                </a:solidFill>
                <a:latin typeface="標楷體" pitchFamily="65" charset="-120"/>
                <a:ea typeface="標楷體" pitchFamily="65" charset="-120"/>
              </a:rPr>
              <a:t>缝</a:t>
            </a:r>
            <a:r>
              <a:rPr lang="zh-TW" altLang="en-US" sz="2000" dirty="0" smtClean="0">
                <a:solidFill>
                  <a:srgbClr val="990099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sz="2000" dirty="0" smtClean="0">
                <a:solidFill>
                  <a:srgbClr val="990099"/>
                </a:solidFill>
                <a:latin typeface="標楷體" pitchFamily="65" charset="-120"/>
                <a:ea typeface="標楷體" pitchFamily="65" charset="-120"/>
              </a:rPr>
              <a:t>受到驚嚇</a:t>
            </a:r>
            <a:r>
              <a:rPr lang="zh-TW" altLang="en-US" sz="2000" dirty="0" smtClean="0">
                <a:solidFill>
                  <a:srgbClr val="990099"/>
                </a:solidFill>
                <a:latin typeface="標楷體" pitchFamily="65" charset="-120"/>
                <a:ea typeface="標楷體" pitchFamily="65" charset="-120"/>
              </a:rPr>
              <a:t>時會分泌具有</a:t>
            </a:r>
            <a:r>
              <a:rPr lang="zh-TW" sz="2000" dirty="0" smtClean="0">
                <a:solidFill>
                  <a:srgbClr val="990099"/>
                </a:solidFill>
                <a:latin typeface="標楷體" pitchFamily="65" charset="-120"/>
                <a:ea typeface="標楷體" pitchFamily="65" charset="-120"/>
              </a:rPr>
              <a:t>臭味</a:t>
            </a:r>
            <a:r>
              <a:rPr lang="zh-TW" sz="2000" dirty="0">
                <a:solidFill>
                  <a:srgbClr val="990099"/>
                </a:solidFill>
                <a:latin typeface="標楷體" pitchFamily="65" charset="-120"/>
                <a:ea typeface="標楷體" pitchFamily="65" charset="-120"/>
              </a:rPr>
              <a:t>之橘黃色</a:t>
            </a:r>
            <a:r>
              <a:rPr lang="zh-TW" sz="2000" dirty="0" smtClean="0">
                <a:solidFill>
                  <a:srgbClr val="990099"/>
                </a:solidFill>
                <a:latin typeface="標楷體" pitchFamily="65" charset="-120"/>
                <a:ea typeface="標楷體" pitchFamily="65" charset="-120"/>
              </a:rPr>
              <a:t>液體</a:t>
            </a:r>
            <a:r>
              <a:rPr lang="zh-TW" altLang="en-US" sz="2000" dirty="0" smtClean="0">
                <a:solidFill>
                  <a:srgbClr val="990099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sz="2000" dirty="0" smtClean="0">
                <a:solidFill>
                  <a:srgbClr val="990099"/>
                </a:solidFill>
                <a:latin typeface="標楷體" pitchFamily="65" charset="-120"/>
                <a:ea typeface="標楷體" pitchFamily="65" charset="-120"/>
              </a:rPr>
              <a:t>用以</a:t>
            </a:r>
            <a:r>
              <a:rPr lang="zh-TW" sz="2000" dirty="0">
                <a:solidFill>
                  <a:srgbClr val="990099"/>
                </a:solidFill>
                <a:latin typeface="標楷體" pitchFamily="65" charset="-120"/>
                <a:ea typeface="標楷體" pitchFamily="65" charset="-120"/>
              </a:rPr>
              <a:t>驅</a:t>
            </a:r>
            <a:r>
              <a:rPr lang="zh-TW" sz="2000" dirty="0" smtClean="0">
                <a:solidFill>
                  <a:srgbClr val="990099"/>
                </a:solidFill>
                <a:latin typeface="標楷體" pitchFamily="65" charset="-120"/>
                <a:ea typeface="標楷體" pitchFamily="65" charset="-120"/>
              </a:rPr>
              <a:t>敵</a:t>
            </a:r>
            <a:r>
              <a:rPr lang="zh-TW" altLang="en-US" sz="2000" dirty="0" smtClean="0">
                <a:solidFill>
                  <a:srgbClr val="990099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sz="2000" dirty="0">
              <a:solidFill>
                <a:srgbClr val="9900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1205714" y="2800070"/>
            <a:ext cx="40473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成長:天數20-25就孵化共有五齡</a:t>
            </a:r>
            <a:endParaRPr sz="20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4" name="Google Shape;94;p17" descr="相關圖片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9625" y="152400"/>
            <a:ext cx="3231975" cy="2139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9625" y="2443882"/>
            <a:ext cx="3231975" cy="2151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/>
        </p:nvSpPr>
        <p:spPr>
          <a:xfrm>
            <a:off x="458600" y="261050"/>
            <a:ext cx="406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8"/>
          <p:cNvSpPr txBox="1"/>
          <p:nvPr/>
        </p:nvSpPr>
        <p:spPr>
          <a:xfrm>
            <a:off x="470555" y="537937"/>
            <a:ext cx="40473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 dirty="0">
                <a:solidFill>
                  <a:srgbClr val="7030A0"/>
                </a:solidFill>
              </a:rPr>
              <a:t>紅紋鳳蝶的蛹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527000" y="1355825"/>
            <a:ext cx="40473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solidFill>
                  <a:srgbClr val="336600"/>
                </a:solidFill>
              </a:rPr>
              <a:t>形狀:蛹為帶蛹</a:t>
            </a:r>
            <a:endParaRPr sz="2000" b="1" dirty="0">
              <a:solidFill>
                <a:srgbClr val="336600"/>
              </a:solidFill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543200" y="1756025"/>
            <a:ext cx="40473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solidFill>
                  <a:srgbClr val="996600"/>
                </a:solidFill>
              </a:rPr>
              <a:t>顏色:絲帶黑色蛹體呈橙褐色體表佈滿白色斜紋</a:t>
            </a:r>
            <a:endParaRPr sz="2000" b="1" dirty="0">
              <a:solidFill>
                <a:srgbClr val="996600"/>
              </a:solidFill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6975" y="615200"/>
            <a:ext cx="358140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527000" y="2114050"/>
            <a:ext cx="404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523444" y="2565605"/>
            <a:ext cx="40473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solidFill>
                  <a:srgbClr val="9900CC"/>
                </a:solidFill>
              </a:rPr>
              <a:t>長度:2.5-3</a:t>
            </a:r>
            <a:r>
              <a:rPr lang="zh-TW" sz="2000" b="1" dirty="0" smtClean="0">
                <a:solidFill>
                  <a:srgbClr val="9900CC"/>
                </a:solidFill>
              </a:rPr>
              <a:t>公分</a:t>
            </a:r>
            <a:endParaRPr sz="2000" b="1" dirty="0">
              <a:solidFill>
                <a:srgbClr val="9900CC"/>
              </a:solidFill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544980" y="3105355"/>
            <a:ext cx="40473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solidFill>
                  <a:srgbClr val="669900"/>
                </a:solidFill>
              </a:rPr>
              <a:t>成長天數:蛹期約為15-30日</a:t>
            </a:r>
            <a:r>
              <a:rPr lang="zh-TW" sz="2000" b="1" dirty="0" smtClean="0">
                <a:solidFill>
                  <a:srgbClr val="669900"/>
                </a:solidFill>
              </a:rPr>
              <a:t>不定</a:t>
            </a:r>
            <a:endParaRPr sz="2000" b="1" dirty="0">
              <a:solidFill>
                <a:srgbClr val="6699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/>
        </p:nvSpPr>
        <p:spPr>
          <a:xfrm>
            <a:off x="587022" y="0"/>
            <a:ext cx="4064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 dirty="0">
                <a:solidFill>
                  <a:schemeClr val="dk1"/>
                </a:solidFill>
              </a:rPr>
              <a:t>紅紋鳳蝶成蟲</a:t>
            </a:r>
            <a:endParaRPr sz="2200" dirty="0">
              <a:solidFill>
                <a:schemeClr val="dk1"/>
              </a:solidFill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1234700" y="1068200"/>
            <a:ext cx="406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9"/>
          <p:cNvSpPr txBox="1"/>
          <p:nvPr/>
        </p:nvSpPr>
        <p:spPr>
          <a:xfrm>
            <a:off x="1017402" y="588419"/>
            <a:ext cx="40641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rgbClr val="0000FF"/>
                </a:solidFill>
              </a:rPr>
              <a:t>大小:展翅可達6~7公分</a:t>
            </a:r>
            <a:endParaRPr sz="2000" dirty="0">
              <a:solidFill>
                <a:srgbClr val="0000FF"/>
              </a:solidFill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981811" y="954752"/>
            <a:ext cx="45945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rgbClr val="0000FF"/>
                </a:solidFill>
              </a:rPr>
              <a:t>形狀:前翅端鈍 後翅狹長外綠呈明顯波浪狀 具尾狀突起</a:t>
            </a:r>
            <a:endParaRPr sz="2000" dirty="0">
              <a:solidFill>
                <a:srgbClr val="0000FF"/>
              </a:solidFill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164150" y="2097750"/>
            <a:ext cx="406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9"/>
          <p:cNvSpPr txBox="1"/>
          <p:nvPr/>
        </p:nvSpPr>
        <p:spPr>
          <a:xfrm>
            <a:off x="1277050" y="2391825"/>
            <a:ext cx="40641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9"/>
          <p:cNvSpPr txBox="1"/>
          <p:nvPr/>
        </p:nvSpPr>
        <p:spPr>
          <a:xfrm>
            <a:off x="1001366" y="1553336"/>
            <a:ext cx="41526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rgbClr val="0000FF"/>
                </a:solidFill>
              </a:rPr>
              <a:t>顏色:後翅有7枚桃紅色班紋中間有4條</a:t>
            </a:r>
            <a:r>
              <a:rPr lang="zh-TW" sz="2000">
                <a:solidFill>
                  <a:srgbClr val="0000FF"/>
                </a:solidFill>
              </a:rPr>
              <a:t>白色</a:t>
            </a:r>
            <a:r>
              <a:rPr lang="zh-TW" sz="2000" smtClean="0">
                <a:solidFill>
                  <a:srgbClr val="0000FF"/>
                </a:solidFill>
              </a:rPr>
              <a:t>條紋</a:t>
            </a:r>
            <a:endParaRPr sz="2000" dirty="0">
              <a:solidFill>
                <a:srgbClr val="0000FF"/>
              </a:solidFill>
            </a:endParaRPr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627" y="2426994"/>
            <a:ext cx="3456950" cy="231689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/>
          <p:nvPr/>
        </p:nvSpPr>
        <p:spPr>
          <a:xfrm>
            <a:off x="7366000" y="1566325"/>
            <a:ext cx="91800" cy="2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2672" y="1828614"/>
            <a:ext cx="3324225" cy="284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/>
        </p:nvSpPr>
        <p:spPr>
          <a:xfrm>
            <a:off x="654272" y="265144"/>
            <a:ext cx="40473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rgbClr val="38761D"/>
                </a:solidFill>
              </a:rPr>
              <a:t>紅紋鳳蝶天敵</a:t>
            </a:r>
            <a:endParaRPr sz="2400" dirty="0">
              <a:solidFill>
                <a:srgbClr val="38761D"/>
              </a:solidFill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759339" y="1812380"/>
            <a:ext cx="40473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rgbClr val="0000FF"/>
                </a:solidFill>
              </a:rPr>
              <a:t>天敵:成蟲:鳥類-蜘珠-蜥蜴-青蛙</a:t>
            </a:r>
            <a:endParaRPr sz="2000" dirty="0">
              <a:solidFill>
                <a:srgbClr val="0000FF"/>
              </a:solidFill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796328" y="1265463"/>
            <a:ext cx="40473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u="sng" dirty="0">
                <a:solidFill>
                  <a:srgbClr val="0000FF"/>
                </a:solidFill>
              </a:rPr>
              <a:t>卵:寄生蜂</a:t>
            </a:r>
            <a:endParaRPr sz="2000" u="sng" dirty="0">
              <a:solidFill>
                <a:srgbClr val="0000FF"/>
              </a:solidFill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1573975" y="2859850"/>
            <a:ext cx="4047300" cy="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0"/>
          <p:cNvSpPr txBox="1"/>
          <p:nvPr/>
        </p:nvSpPr>
        <p:spPr>
          <a:xfrm>
            <a:off x="792813" y="876581"/>
            <a:ext cx="40473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rgbClr val="0000FF"/>
                </a:solidFill>
              </a:rPr>
              <a:t>幼蟲:椿象-小菊鋒-胡鋒-姬蜂-鳥類</a:t>
            </a:r>
            <a:endParaRPr sz="2000" dirty="0">
              <a:solidFill>
                <a:srgbClr val="0000FF"/>
              </a:solidFill>
            </a:endParaRPr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5225" y="608425"/>
            <a:ext cx="2728775" cy="2052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 descr="「姬蜂」的圖片搜尋結果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1750" y="2973825"/>
            <a:ext cx="2762250" cy="20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 descr="「蜥蜴」的圖片搜尋結果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4600" y="3069075"/>
            <a:ext cx="3426175" cy="19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/>
        </p:nvSpPr>
        <p:spPr>
          <a:xfrm>
            <a:off x="649125" y="146758"/>
            <a:ext cx="40641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dirty="0"/>
              <a:t>避敵方法:</a:t>
            </a:r>
            <a:endParaRPr sz="2800" dirty="0"/>
          </a:p>
        </p:txBody>
      </p:sp>
      <p:sp>
        <p:nvSpPr>
          <p:cNvPr id="139" name="Google Shape;139;p21"/>
          <p:cNvSpPr txBox="1"/>
          <p:nvPr/>
        </p:nvSpPr>
        <p:spPr>
          <a:xfrm>
            <a:off x="784684" y="747947"/>
            <a:ext cx="40473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zh-TW" sz="2000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幼蟲:躲在葉子背面 </a:t>
            </a:r>
            <a:r>
              <a:rPr lang="zh-TW" altLang="en-US" sz="20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sz="20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避免</a:t>
            </a:r>
            <a:r>
              <a:rPr lang="zh-TW" sz="2000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被天敵</a:t>
            </a:r>
            <a:r>
              <a:rPr lang="zh-TW" sz="20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發現</a:t>
            </a:r>
            <a:r>
              <a:rPr lang="zh-TW" altLang="en-US" sz="20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，遇到攻擊時會</a:t>
            </a:r>
            <a:r>
              <a:rPr lang="zh-TW" sz="20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伸出臭</a:t>
            </a:r>
            <a:r>
              <a:rPr lang="zh-TW" altLang="en-US" sz="20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角，</a:t>
            </a:r>
            <a:r>
              <a:rPr lang="zh-TW" sz="20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分泌</a:t>
            </a:r>
            <a:r>
              <a:rPr lang="zh-TW" sz="2000" dirty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具</a:t>
            </a:r>
            <a:r>
              <a:rPr lang="zh-TW" sz="20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臭味</a:t>
            </a:r>
            <a:r>
              <a:rPr lang="zh-TW" altLang="en-US" sz="20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sz="2000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液體</a:t>
            </a:r>
            <a:endParaRPr sz="2000" dirty="0">
              <a:solidFill>
                <a:schemeClr val="accent5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705660" y="2815981"/>
            <a:ext cx="40473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zh-TW" sz="2000" dirty="0">
                <a:solidFill>
                  <a:srgbClr val="996600"/>
                </a:solidFill>
                <a:latin typeface="標楷體" pitchFamily="65" charset="-120"/>
                <a:ea typeface="標楷體" pitchFamily="65" charset="-120"/>
              </a:rPr>
              <a:t>成蟲:散發出麝香</a:t>
            </a:r>
            <a:r>
              <a:rPr lang="zh-TW" sz="2000" dirty="0" smtClean="0">
                <a:solidFill>
                  <a:srgbClr val="996600"/>
                </a:solidFill>
                <a:latin typeface="標楷體" pitchFamily="65" charset="-120"/>
                <a:ea typeface="標楷體" pitchFamily="65" charset="-120"/>
              </a:rPr>
              <a:t>味</a:t>
            </a:r>
            <a:r>
              <a:rPr lang="zh-TW" altLang="en-US" sz="2000" dirty="0" smtClean="0">
                <a:solidFill>
                  <a:srgbClr val="9966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sz="2000" dirty="0" smtClean="0">
                <a:solidFill>
                  <a:srgbClr val="996600"/>
                </a:solidFill>
                <a:latin typeface="標楷體" pitchFamily="65" charset="-120"/>
                <a:ea typeface="標楷體" pitchFamily="65" charset="-120"/>
              </a:rPr>
              <a:t>主要</a:t>
            </a:r>
            <a:r>
              <a:rPr lang="zh-TW" sz="2000" dirty="0">
                <a:solidFill>
                  <a:srgbClr val="996600"/>
                </a:solidFill>
                <a:latin typeface="標楷體" pitchFamily="65" charset="-120"/>
                <a:ea typeface="標楷體" pitchFamily="65" charset="-120"/>
              </a:rPr>
              <a:t>來自幼蟲時所啃食的馬</a:t>
            </a:r>
            <a:r>
              <a:rPr lang="zh-TW" sz="2000" dirty="0" smtClean="0">
                <a:solidFill>
                  <a:srgbClr val="996600"/>
                </a:solidFill>
                <a:latin typeface="標楷體" pitchFamily="65" charset="-120"/>
                <a:ea typeface="標楷體" pitchFamily="65" charset="-120"/>
              </a:rPr>
              <a:t>兜鈴</a:t>
            </a:r>
            <a:r>
              <a:rPr lang="zh-TW" sz="2000" dirty="0">
                <a:solidFill>
                  <a:srgbClr val="996600"/>
                </a:solidFill>
                <a:latin typeface="標楷體" pitchFamily="65" charset="-120"/>
                <a:ea typeface="標楷體" pitchFamily="65" charset="-120"/>
              </a:rPr>
              <a:t>植物的</a:t>
            </a:r>
            <a:r>
              <a:rPr lang="zh-TW" sz="2000" dirty="0" smtClean="0">
                <a:solidFill>
                  <a:srgbClr val="996600"/>
                </a:solidFill>
                <a:latin typeface="標楷體" pitchFamily="65" charset="-120"/>
                <a:ea typeface="標楷體" pitchFamily="65" charset="-120"/>
              </a:rPr>
              <a:t>味道</a:t>
            </a:r>
            <a:r>
              <a:rPr lang="zh-TW" altLang="en-US" sz="2000" dirty="0" smtClean="0">
                <a:solidFill>
                  <a:srgbClr val="9966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sz="2000" dirty="0" smtClean="0">
                <a:solidFill>
                  <a:srgbClr val="996600"/>
                </a:solidFill>
                <a:latin typeface="標楷體" pitchFamily="65" charset="-120"/>
                <a:ea typeface="標楷體" pitchFamily="65" charset="-120"/>
              </a:rPr>
              <a:t>這</a:t>
            </a:r>
            <a:r>
              <a:rPr lang="zh-TW" sz="2000" dirty="0">
                <a:solidFill>
                  <a:srgbClr val="996600"/>
                </a:solidFill>
                <a:latin typeface="標楷體" pitchFamily="65" charset="-120"/>
                <a:ea typeface="標楷體" pitchFamily="65" charset="-120"/>
              </a:rPr>
              <a:t>種氣味對天敵而言是不好聞的</a:t>
            </a:r>
            <a:r>
              <a:rPr lang="zh-TW" sz="2000" dirty="0" smtClean="0">
                <a:solidFill>
                  <a:srgbClr val="996600"/>
                </a:solidFill>
                <a:latin typeface="標楷體" pitchFamily="65" charset="-120"/>
                <a:ea typeface="標楷體" pitchFamily="65" charset="-120"/>
              </a:rPr>
              <a:t>味道</a:t>
            </a:r>
            <a:r>
              <a:rPr lang="zh-TW" altLang="en-US" sz="2000" dirty="0" smtClean="0">
                <a:solidFill>
                  <a:srgbClr val="9966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sz="2000" dirty="0">
              <a:solidFill>
                <a:srgbClr val="9966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1" name="Google Shape;141;p21" descr="相關圖片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7414" y="2872153"/>
            <a:ext cx="2992801" cy="205211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/>
          <p:nvPr/>
        </p:nvSpPr>
        <p:spPr>
          <a:xfrm>
            <a:off x="718544" y="1883936"/>
            <a:ext cx="40473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</a:rPr>
              <a:t>蛹:在隱密處化蛹偽裝成貝殼的外形躲過天敵</a:t>
            </a:r>
            <a:endParaRPr sz="2000" dirty="0">
              <a:solidFill>
                <a:srgbClr val="3366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1135425" y="2256413"/>
            <a:ext cx="406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00FF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049" name="imgzoom_zoom" descr="http://163.27.57.9/earth/data/attachment/album/201503/26/091451wat7kkk7natttdvz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 rot="-5400000">
            <a:off x="6024872" y="508061"/>
            <a:ext cx="2463800" cy="1846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361</Words>
  <Application>Microsoft Office PowerPoint</Application>
  <PresentationFormat>如螢幕大小 (16:9)</PresentationFormat>
  <Paragraphs>61</Paragraphs>
  <Slides>8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Simple Light</vt:lpstr>
      <vt:lpstr>紅紋鳳蝶</vt:lpstr>
      <vt:lpstr>投影片 2</vt:lpstr>
      <vt:lpstr>紅紋鳳蝶的食物</vt:lpstr>
      <vt:lpstr>投影片 4</vt:lpstr>
      <vt:lpstr>投影片 5</vt:lpstr>
      <vt:lpstr>投影片 6</vt:lpstr>
      <vt:lpstr>投影片 7</vt:lpstr>
      <vt:lpstr>投影片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紅紋鳳蝶</dc:title>
  <cp:lastModifiedBy>teacher</cp:lastModifiedBy>
  <cp:revision>7</cp:revision>
  <dcterms:modified xsi:type="dcterms:W3CDTF">2021-04-27T06:03:47Z</dcterms:modified>
</cp:coreProperties>
</file>