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7" r:id="rId4"/>
    <p:sldId id="293" r:id="rId5"/>
    <p:sldId id="295" r:id="rId6"/>
    <p:sldId id="296" r:id="rId7"/>
    <p:sldId id="271" r:id="rId8"/>
    <p:sldId id="292" r:id="rId9"/>
    <p:sldId id="25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80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7C963-CD47-4D03-B21C-83131DD23185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C468A-CC7D-4D54-A167-C4D2F35B5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58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C468A-CC7D-4D54-A167-C4D2F35B50C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08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愛 知識 安全感 紀律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C468A-CC7D-4D54-A167-C4D2F35B50C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46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08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89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30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78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04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766111" y="6447451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924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53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18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3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12192000" cy="11315700"/>
          </a:xfrm>
          <a:prstGeom prst="rect">
            <a:avLst/>
          </a:prstGeom>
          <a:blipFill dpi="0" rotWithShape="1">
            <a:blip r:embed="rId2" cstate="print">
              <a:alphaModFix amt="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750309" y="833614"/>
            <a:ext cx="11053811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242277" y="240965"/>
            <a:ext cx="561843" cy="592649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95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67" decel="49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13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FCF4-B810-4D0B-BB23-CFD5C497DD78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95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50210"/>
            <a:ext cx="12192000" cy="6265607"/>
          </a:xfrm>
          <a:prstGeom prst="rect">
            <a:avLst/>
          </a:prstGeom>
        </p:spPr>
      </p:pic>
      <p:sp>
        <p:nvSpPr>
          <p:cNvPr id="3" name="PA_文本框 2"/>
          <p:cNvSpPr txBox="1"/>
          <p:nvPr>
            <p:custDataLst>
              <p:tags r:id="rId2"/>
            </p:custDataLst>
          </p:nvPr>
        </p:nvSpPr>
        <p:spPr>
          <a:xfrm>
            <a:off x="3388648" y="3199898"/>
            <a:ext cx="5633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110</a:t>
            </a:r>
            <a:r>
              <a:rPr lang="zh-TW" altLang="en-US" sz="4800" b="1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學年二甲班親會</a:t>
            </a:r>
            <a:endParaRPr lang="zh-CN" altLang="en-US" sz="4800" b="1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PA_文本框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03047" y="4396787"/>
            <a:ext cx="31809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9pPr>
          </a:lstStyle>
          <a:p>
            <a:r>
              <a:rPr lang="zh-TW" altLang="en-US" sz="40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導師   王曉琪</a:t>
            </a:r>
            <a:endParaRPr lang="zh-CN" altLang="en-US" sz="400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066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8000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815" y="24716"/>
            <a:ext cx="6852561" cy="6833284"/>
          </a:xfrm>
          <a:prstGeom prst="rect">
            <a:avLst/>
          </a:prstGeom>
        </p:spPr>
      </p:pic>
      <p:sp>
        <p:nvSpPr>
          <p:cNvPr id="3" name="TextBox 37"/>
          <p:cNvSpPr txBox="1"/>
          <p:nvPr/>
        </p:nvSpPr>
        <p:spPr>
          <a:xfrm>
            <a:off x="7565268" y="942432"/>
            <a:ext cx="2687096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01 </a:t>
            </a:r>
            <a:r>
              <a:rPr lang="zh-TW" altLang="en-US" sz="32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校長的話</a:t>
            </a:r>
            <a:endParaRPr lang="en-US" altLang="zh-TW" sz="320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  <a:p>
            <a:endParaRPr lang="zh-CN" altLang="en-US" sz="320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TextBox 37"/>
          <p:cNvSpPr txBox="1"/>
          <p:nvPr/>
        </p:nvSpPr>
        <p:spPr>
          <a:xfrm>
            <a:off x="7565268" y="1912723"/>
            <a:ext cx="243771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02 </a:t>
            </a:r>
            <a:r>
              <a:rPr lang="zh-TW" altLang="en-US" sz="32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行政宣導</a:t>
            </a:r>
            <a:endParaRPr lang="zh-CN" altLang="en-US" sz="320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5" name="TextBox 37"/>
          <p:cNvSpPr txBox="1"/>
          <p:nvPr/>
        </p:nvSpPr>
        <p:spPr>
          <a:xfrm>
            <a:off x="7653818" y="2844225"/>
            <a:ext cx="243771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03 </a:t>
            </a:r>
            <a:r>
              <a:rPr lang="zh-TW" altLang="en-US" sz="32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教學理念</a:t>
            </a:r>
            <a:endParaRPr lang="zh-CN" altLang="en-US" sz="320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6" name="TextBox 37"/>
          <p:cNvSpPr txBox="1"/>
          <p:nvPr/>
        </p:nvSpPr>
        <p:spPr>
          <a:xfrm>
            <a:off x="7653818" y="3775727"/>
            <a:ext cx="243771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TW" sz="32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04 </a:t>
            </a:r>
            <a:r>
              <a:rPr lang="zh-TW" altLang="en-US" sz="32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線上演練</a:t>
            </a:r>
            <a:endParaRPr lang="en-US" altLang="zh-TW" sz="320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文本框 11"/>
          <p:cNvSpPr txBox="1"/>
          <p:nvPr/>
        </p:nvSpPr>
        <p:spPr bwMode="auto">
          <a:xfrm>
            <a:off x="7818692" y="1042857"/>
            <a:ext cx="15334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spc="60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1" name="TextBox 37">
            <a:extLst>
              <a:ext uri="{FF2B5EF4-FFF2-40B4-BE49-F238E27FC236}">
                <a16:creationId xmlns:a16="http://schemas.microsoft.com/office/drawing/2014/main" id="{FD29742A-90DE-469C-82F2-286D4282DB9B}"/>
              </a:ext>
            </a:extLst>
          </p:cNvPr>
          <p:cNvSpPr txBox="1"/>
          <p:nvPr/>
        </p:nvSpPr>
        <p:spPr>
          <a:xfrm>
            <a:off x="7653818" y="4746018"/>
            <a:ext cx="243771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TW" sz="32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05 Q</a:t>
            </a:r>
            <a:r>
              <a:rPr lang="zh-TW" altLang="en-US" sz="32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＆</a:t>
            </a:r>
            <a:r>
              <a:rPr lang="en-US" altLang="zh-TW" sz="32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870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henying0907 5"/>
          <p:cNvGrpSpPr/>
          <p:nvPr/>
        </p:nvGrpSpPr>
        <p:grpSpPr>
          <a:xfrm>
            <a:off x="0" y="1713701"/>
            <a:ext cx="12192000" cy="3519054"/>
            <a:chOff x="0" y="1713701"/>
            <a:chExt cx="12192000" cy="3519054"/>
          </a:xfrm>
        </p:grpSpPr>
        <p:sp>
          <p:nvSpPr>
            <p:cNvPr id="2" name="矩形 1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blipFill dpi="0" rotWithShape="1">
              <a:blip r:embed="rId3" cstate="print">
                <a:alphaModFix amt="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TextBox 37"/>
          <p:cNvSpPr txBox="1"/>
          <p:nvPr/>
        </p:nvSpPr>
        <p:spPr>
          <a:xfrm>
            <a:off x="2335237" y="2749953"/>
            <a:ext cx="8398411" cy="14465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教學理念 </a:t>
            </a:r>
            <a:r>
              <a:rPr lang="en-US" altLang="zh-TW" sz="44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:</a:t>
            </a:r>
          </a:p>
          <a:p>
            <a:r>
              <a:rPr lang="zh-TW" altLang="en-US" sz="44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在孩子的需求上，看見自己的責任</a:t>
            </a:r>
            <a:endParaRPr lang="zh-CN" altLang="en-US" sz="44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9396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1192479" y="292682"/>
            <a:ext cx="2737705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閱讀力</a:t>
            </a:r>
            <a:endParaRPr lang="zh-CN" altLang="en-US" sz="3200" b="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" name="文本占位符 2"/>
          <p:cNvSpPr txBox="1">
            <a:spLocks/>
          </p:cNvSpPr>
          <p:nvPr/>
        </p:nvSpPr>
        <p:spPr>
          <a:xfrm>
            <a:off x="8994696" y="292681"/>
            <a:ext cx="2737705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 b="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67624D66-BD66-4A9C-A53E-7DFB809641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/>
          <a:stretch/>
        </p:blipFill>
        <p:spPr>
          <a:xfrm rot="5400000">
            <a:off x="88361" y="2615249"/>
            <a:ext cx="4440502" cy="3243143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9A0A1BD7-7D0F-4D39-B60E-D589E2E61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97" y="2016568"/>
            <a:ext cx="3243144" cy="4440504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F788590A-24A5-4F88-9962-59D175E1E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4276" y="2706389"/>
            <a:ext cx="4440503" cy="3060865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D3B8839B-35B0-4FD2-BF2A-0450A358A544}"/>
              </a:ext>
            </a:extLst>
          </p:cNvPr>
          <p:cNvSpPr/>
          <p:nvPr/>
        </p:nvSpPr>
        <p:spPr>
          <a:xfrm>
            <a:off x="854215" y="1057727"/>
            <a:ext cx="2908794" cy="61897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EDD69C5-FD88-4BF3-96D9-E727AB70A26A}"/>
              </a:ext>
            </a:extLst>
          </p:cNvPr>
          <p:cNvSpPr txBox="1"/>
          <p:nvPr/>
        </p:nvSpPr>
        <p:spPr>
          <a:xfrm>
            <a:off x="871060" y="1136384"/>
            <a:ext cx="257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豐富班級圖書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7E5B282E-BB1C-47B4-A5B5-B79922639002}"/>
              </a:ext>
            </a:extLst>
          </p:cNvPr>
          <p:cNvSpPr/>
          <p:nvPr/>
        </p:nvSpPr>
        <p:spPr>
          <a:xfrm>
            <a:off x="4681867" y="1057728"/>
            <a:ext cx="2908794" cy="61897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8A29C2FD-221C-4074-BD70-713269F27134}"/>
              </a:ext>
            </a:extLst>
          </p:cNvPr>
          <p:cNvSpPr/>
          <p:nvPr/>
        </p:nvSpPr>
        <p:spPr>
          <a:xfrm>
            <a:off x="8520130" y="1057727"/>
            <a:ext cx="2908794" cy="61897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BB33AAD-1979-4742-89C7-288FF5571380}"/>
              </a:ext>
            </a:extLst>
          </p:cNvPr>
          <p:cNvSpPr txBox="1"/>
          <p:nvPr/>
        </p:nvSpPr>
        <p:spPr>
          <a:xfrm>
            <a:off x="4864175" y="1154140"/>
            <a:ext cx="257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身教式持續閱讀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CB921F8-12C0-4901-BDB9-E29550E50DA3}"/>
              </a:ext>
            </a:extLst>
          </p:cNvPr>
          <p:cNvSpPr txBox="1"/>
          <p:nvPr/>
        </p:nvSpPr>
        <p:spPr>
          <a:xfrm>
            <a:off x="8710246" y="1136383"/>
            <a:ext cx="257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培養閱讀習慣</a:t>
            </a:r>
          </a:p>
        </p:txBody>
      </p:sp>
    </p:spTree>
    <p:extLst>
      <p:ext uri="{BB962C8B-B14F-4D97-AF65-F5344CB8AC3E}">
        <p14:creationId xmlns:p14="http://schemas.microsoft.com/office/powerpoint/2010/main" val="183803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1192479" y="292682"/>
            <a:ext cx="2737705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學習力</a:t>
            </a:r>
            <a:endParaRPr lang="zh-CN" altLang="en-US" sz="3200" b="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" name="文本占位符 2"/>
          <p:cNvSpPr txBox="1">
            <a:spLocks/>
          </p:cNvSpPr>
          <p:nvPr/>
        </p:nvSpPr>
        <p:spPr>
          <a:xfrm>
            <a:off x="8994696" y="292681"/>
            <a:ext cx="2737705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 b="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D3B8839B-35B0-4FD2-BF2A-0450A358A544}"/>
              </a:ext>
            </a:extLst>
          </p:cNvPr>
          <p:cNvSpPr/>
          <p:nvPr/>
        </p:nvSpPr>
        <p:spPr>
          <a:xfrm>
            <a:off x="854215" y="1057727"/>
            <a:ext cx="2908794" cy="61897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EDD69C5-FD88-4BF3-96D9-E727AB70A26A}"/>
              </a:ext>
            </a:extLst>
          </p:cNvPr>
          <p:cNvSpPr txBox="1"/>
          <p:nvPr/>
        </p:nvSpPr>
        <p:spPr>
          <a:xfrm>
            <a:off x="871059" y="1136384"/>
            <a:ext cx="280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從字、詞、句開展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7E5B282E-BB1C-47B4-A5B5-B79922639002}"/>
              </a:ext>
            </a:extLst>
          </p:cNvPr>
          <p:cNvSpPr/>
          <p:nvPr/>
        </p:nvSpPr>
        <p:spPr>
          <a:xfrm>
            <a:off x="4681867" y="1057728"/>
            <a:ext cx="2908794" cy="61897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8A29C2FD-221C-4074-BD70-713269F27134}"/>
              </a:ext>
            </a:extLst>
          </p:cNvPr>
          <p:cNvSpPr/>
          <p:nvPr/>
        </p:nvSpPr>
        <p:spPr>
          <a:xfrm>
            <a:off x="8520130" y="1057727"/>
            <a:ext cx="2908794" cy="61897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BB33AAD-1979-4742-89C7-288FF5571380}"/>
              </a:ext>
            </a:extLst>
          </p:cNvPr>
          <p:cNvSpPr txBox="1"/>
          <p:nvPr/>
        </p:nvSpPr>
        <p:spPr>
          <a:xfrm>
            <a:off x="4864175" y="1154140"/>
            <a:ext cx="257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從提問到思考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CB921F8-12C0-4901-BDB9-E29550E50DA3}"/>
              </a:ext>
            </a:extLst>
          </p:cNvPr>
          <p:cNvSpPr txBox="1"/>
          <p:nvPr/>
        </p:nvSpPr>
        <p:spPr>
          <a:xfrm>
            <a:off x="8644838" y="1136383"/>
            <a:ext cx="278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操作中學習、驗證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DAEEBBC-AE73-44B1-AD16-85976EE79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40" y="1938053"/>
            <a:ext cx="3200677" cy="462726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B657EF1-F86E-46DD-929D-D75434321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468" y="1922811"/>
            <a:ext cx="2999492" cy="465774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AA4295DB-FAEA-4F06-8C37-6A76FD4DAD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26" y="1922811"/>
            <a:ext cx="340901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1192479" y="292682"/>
            <a:ext cx="2737705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 b="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" name="文本占位符 2"/>
          <p:cNvSpPr txBox="1">
            <a:spLocks/>
          </p:cNvSpPr>
          <p:nvPr/>
        </p:nvSpPr>
        <p:spPr>
          <a:xfrm>
            <a:off x="8994696" y="292681"/>
            <a:ext cx="2737705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 b="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D3B8839B-35B0-4FD2-BF2A-0450A358A544}"/>
              </a:ext>
            </a:extLst>
          </p:cNvPr>
          <p:cNvSpPr/>
          <p:nvPr/>
        </p:nvSpPr>
        <p:spPr>
          <a:xfrm>
            <a:off x="854215" y="1057727"/>
            <a:ext cx="2908794" cy="61897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EDD69C5-FD88-4BF3-96D9-E727AB70A26A}"/>
              </a:ext>
            </a:extLst>
          </p:cNvPr>
          <p:cNvSpPr txBox="1"/>
          <p:nvPr/>
        </p:nvSpPr>
        <p:spPr>
          <a:xfrm>
            <a:off x="871059" y="1136384"/>
            <a:ext cx="280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情緒教育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7E5B282E-BB1C-47B4-A5B5-B79922639002}"/>
              </a:ext>
            </a:extLst>
          </p:cNvPr>
          <p:cNvSpPr/>
          <p:nvPr/>
        </p:nvSpPr>
        <p:spPr>
          <a:xfrm>
            <a:off x="4681867" y="1057728"/>
            <a:ext cx="2908794" cy="61897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8A29C2FD-221C-4074-BD70-713269F27134}"/>
              </a:ext>
            </a:extLst>
          </p:cNvPr>
          <p:cNvSpPr/>
          <p:nvPr/>
        </p:nvSpPr>
        <p:spPr>
          <a:xfrm>
            <a:off x="8520130" y="1057727"/>
            <a:ext cx="2908794" cy="61897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BB33AAD-1979-4742-89C7-288FF5571380}"/>
              </a:ext>
            </a:extLst>
          </p:cNvPr>
          <p:cNvSpPr txBox="1"/>
          <p:nvPr/>
        </p:nvSpPr>
        <p:spPr>
          <a:xfrm>
            <a:off x="4864175" y="1154140"/>
            <a:ext cx="257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自律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CB921F8-12C0-4901-BDB9-E29550E50DA3}"/>
              </a:ext>
            </a:extLst>
          </p:cNvPr>
          <p:cNvSpPr txBox="1"/>
          <p:nvPr/>
        </p:nvSpPr>
        <p:spPr>
          <a:xfrm>
            <a:off x="8644838" y="1136383"/>
            <a:ext cx="278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同理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5384DC41-4B4F-4147-8D72-61E8D1424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4" y="2606347"/>
            <a:ext cx="4657748" cy="3290677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FB97C6F9-65E6-42F6-8182-95C742ED7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4463" y="2663802"/>
            <a:ext cx="4663600" cy="318161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294EDE1-5129-4AE1-9733-A9BC8FAA026B}"/>
              </a:ext>
            </a:extLst>
          </p:cNvPr>
          <p:cNvSpPr/>
          <p:nvPr/>
        </p:nvSpPr>
        <p:spPr>
          <a:xfrm>
            <a:off x="687039" y="27744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情緒自癒力</a:t>
            </a:r>
            <a:endParaRPr lang="zh-CN" altLang="en-US" sz="320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4BDA071A-3A99-449E-A70B-5943CC0F1A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717" y="1922811"/>
            <a:ext cx="3181620" cy="46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6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henying0907 1"/>
          <p:cNvGrpSpPr/>
          <p:nvPr/>
        </p:nvGrpSpPr>
        <p:grpSpPr>
          <a:xfrm>
            <a:off x="0" y="1713701"/>
            <a:ext cx="12192000" cy="3519054"/>
            <a:chOff x="0" y="1713701"/>
            <a:chExt cx="12192000" cy="3519054"/>
          </a:xfrm>
        </p:grpSpPr>
        <p:sp>
          <p:nvSpPr>
            <p:cNvPr id="8" name="矩形 7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blipFill dpi="0" rotWithShape="1">
              <a:blip r:embed="rId2" cstate="print">
                <a:alphaModFix amt="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542" y="516401"/>
            <a:ext cx="3069952" cy="3029558"/>
          </a:xfrm>
          <a:prstGeom prst="rect">
            <a:avLst/>
          </a:prstGeom>
        </p:spPr>
      </p:pic>
      <p:sp>
        <p:nvSpPr>
          <p:cNvPr id="11" name="TextBox 37"/>
          <p:cNvSpPr txBox="1"/>
          <p:nvPr/>
        </p:nvSpPr>
        <p:spPr>
          <a:xfrm>
            <a:off x="5207552" y="3819929"/>
            <a:ext cx="263916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Q</a:t>
            </a:r>
            <a:r>
              <a:rPr lang="zh-CN" altLang="en-US" sz="54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＆</a:t>
            </a:r>
            <a:r>
              <a:rPr lang="en-US" altLang="zh-CN" sz="54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A</a:t>
            </a:r>
            <a:endParaRPr lang="zh-CN" altLang="en-US" sz="54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4475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26000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2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4582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68128" y="4175315"/>
            <a:ext cx="3319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線上合照</a:t>
            </a:r>
            <a:endParaRPr lang="zh-CN" altLang="en-US" sz="6000" b="1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F473B62-7488-4EAB-9141-3AAAF3A961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" b="15470"/>
          <a:stretch/>
        </p:blipFill>
        <p:spPr>
          <a:xfrm>
            <a:off x="3629464" y="256734"/>
            <a:ext cx="3924887" cy="2683413"/>
          </a:xfrm>
          <a:prstGeom prst="rect">
            <a:avLst/>
          </a:prstGeom>
          <a:scene3d>
            <a:camera prst="orthographicFront">
              <a:rot lat="600000" lon="0" rev="6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427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8000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henying0907 3"/>
          <p:cNvGrpSpPr/>
          <p:nvPr/>
        </p:nvGrpSpPr>
        <p:grpSpPr>
          <a:xfrm>
            <a:off x="0" y="1713701"/>
            <a:ext cx="12192000" cy="3519054"/>
            <a:chOff x="0" y="1713701"/>
            <a:chExt cx="12192000" cy="3519054"/>
          </a:xfrm>
        </p:grpSpPr>
        <p:sp>
          <p:nvSpPr>
            <p:cNvPr id="2" name="矩形 1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blipFill dpi="0" rotWithShape="1">
              <a:blip r:embed="rId2" cstate="print">
                <a:alphaModFix amt="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542" y="526912"/>
            <a:ext cx="3069953" cy="3029559"/>
          </a:xfrm>
          <a:prstGeom prst="rect">
            <a:avLst/>
          </a:prstGeom>
        </p:spPr>
      </p:pic>
      <p:sp>
        <p:nvSpPr>
          <p:cNvPr id="6" name="TextBox 37"/>
          <p:cNvSpPr txBox="1"/>
          <p:nvPr/>
        </p:nvSpPr>
        <p:spPr>
          <a:xfrm>
            <a:off x="2293034" y="3882683"/>
            <a:ext cx="8834511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發揮影響力，建構教育幸福而努力</a:t>
            </a:r>
            <a:endParaRPr lang="en-US" altLang="zh-TW" sz="44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0D64904-6DC2-4E80-8BCE-5EE2952644B5}"/>
              </a:ext>
            </a:extLst>
          </p:cNvPr>
          <p:cNvSpPr txBox="1"/>
          <p:nvPr/>
        </p:nvSpPr>
        <p:spPr>
          <a:xfrm>
            <a:off x="5641145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400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26000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2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100</Words>
  <Application>Microsoft Office PowerPoint</Application>
  <PresentationFormat>寬螢幕</PresentationFormat>
  <Paragraphs>27</Paragraphs>
  <Slides>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宋体</vt:lpstr>
      <vt:lpstr>方正清刻本悦宋简体</vt:lpstr>
      <vt:lpstr>方正静蕾简体</vt:lpstr>
      <vt:lpstr>新細明體</vt:lpstr>
      <vt:lpstr>Arial</vt:lpstr>
      <vt:lpstr>Calibri</vt:lpstr>
      <vt:lpstr>Calibri Light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说课公开课</dc:title>
  <dc:creator>第一PPT</dc:creator>
  <cp:keywords>www.1ppt.com</cp:keywords>
  <dc:description>www.1ppt.com</dc:description>
  <cp:lastModifiedBy>vita6</cp:lastModifiedBy>
  <cp:revision>134</cp:revision>
  <dcterms:created xsi:type="dcterms:W3CDTF">2016-09-10T02:18:52Z</dcterms:created>
  <dcterms:modified xsi:type="dcterms:W3CDTF">2021-09-21T07:30:13Z</dcterms:modified>
</cp:coreProperties>
</file>