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75" r:id="rId4"/>
    <p:sldId id="279" r:id="rId5"/>
    <p:sldId id="280" r:id="rId6"/>
    <p:sldId id="276" r:id="rId7"/>
    <p:sldId id="261" r:id="rId8"/>
    <p:sldId id="281" r:id="rId9"/>
    <p:sldId id="284" r:id="rId10"/>
    <p:sldId id="27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5C76B-C87D-42A2-929F-354D0D69657B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147A2-0AC7-47DD-8CAB-CB98789226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3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B2-BBFF-42C5-921F-885A83D511EA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D73E-DEBA-406C-BBCC-C812B9FDFC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23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34A5-8696-40B5-9260-D3BDBF65AA01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55A3-71E3-4778-8612-4B2DBDEE12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70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819A-E7C6-43EC-A05D-DA6EBB0721FD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573B-A953-4CCC-BC9C-4812431F67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13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6BFD-9788-4C45-8DCB-BCAAC638E115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745E-6CB9-4B1E-9C99-832400343E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49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706B-4D71-484C-AAA4-7DA5653D1A63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6B1D-43E5-47A9-B6C2-087A831286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55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BADAB-AA14-4163-9AFE-A023E3068A79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7F35-1A10-471A-9D48-972D5B5FE2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174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814A-DFF0-4AA5-A84F-CD15C8702524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E04A-F4CB-46BD-AF24-62B8AE1D32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125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89C2B-7388-4B02-A728-5B7576FF2C99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2276-29F0-473D-9182-16E7E86A9A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4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7D42-1D21-4231-AC81-21BD78B30B2A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BF04-3EFA-4874-A32B-AA468E1307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87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4BBD-EAFE-4A94-BFBE-25171FD2C67D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AA6B-DB2B-40C4-B602-58089FAE7E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244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D166D-F21D-455F-A186-7C54FBB62625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8543-757B-4D5D-8879-A06EC1DABC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0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2C91-5459-4F07-BC5C-1D2A64890C63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0A1B-8A9B-41F1-A607-1327C13AD4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C7E343-5877-4C95-8189-5713CF853A0C}" type="datetimeFigureOut">
              <a:rPr lang="zh-TW" altLang="en-US"/>
              <a:pPr>
                <a:defRPr/>
              </a:pPr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A404EEB-2F44-4065-87C5-B094F17463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06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586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2912391" y="292401"/>
            <a:ext cx="585791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10</a:t>
            </a:r>
            <a:r>
              <a:rPr lang="en-US" altLang="zh-TW" sz="4800" b="1" dirty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8</a:t>
            </a:r>
            <a:r>
              <a:rPr lang="zh-TW" altLang="en-US" sz="48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學年度第一學期</a:t>
            </a:r>
            <a:r>
              <a:rPr lang="en-US" altLang="zh-TW" sz="48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605</a:t>
            </a:r>
            <a:r>
              <a:rPr lang="zh-TW" altLang="en-US" sz="4800" b="1" dirty="0" smtClean="0">
                <a:solidFill>
                  <a:srgbClr val="7030A0"/>
                </a:solidFill>
                <a:latin typeface="華康古印體" pitchFamily="65" charset="-120"/>
                <a:ea typeface="華康古印體" pitchFamily="65" charset="-120"/>
              </a:rPr>
              <a:t>學校日</a:t>
            </a:r>
            <a:endParaRPr lang="en-US" altLang="zh-TW" sz="4800" b="1" dirty="0" smtClean="0">
              <a:solidFill>
                <a:srgbClr val="7030A0"/>
              </a:solidFill>
              <a:latin typeface="華康古印體" pitchFamily="65" charset="-120"/>
              <a:ea typeface="華康古印體" pitchFamily="65" charset="-120"/>
            </a:endParaRPr>
          </a:p>
          <a:p>
            <a:pPr algn="dist"/>
            <a:r>
              <a:rPr lang="zh-TW" altLang="en-US" sz="3600" b="1" dirty="0" smtClean="0">
                <a:solidFill>
                  <a:srgbClr val="0070C0"/>
                </a:solidFill>
                <a:latin typeface="華康仿宋體W6(P)" pitchFamily="18" charset="-120"/>
                <a:ea typeface="華康仿宋體W6(P)" pitchFamily="18" charset="-120"/>
              </a:rPr>
              <a:t>歡迎家長蒞臨</a:t>
            </a:r>
            <a:endParaRPr lang="en-US" altLang="zh-TW" sz="3600" b="1" dirty="0" smtClean="0">
              <a:solidFill>
                <a:srgbClr val="0070C0"/>
              </a:solidFill>
              <a:latin typeface="華康仿宋體W6(P)" pitchFamily="18" charset="-120"/>
              <a:ea typeface="華康仿宋體W6(P)" pitchFamily="18" charset="-120"/>
            </a:endParaRPr>
          </a:p>
          <a:p>
            <a:pPr algn="dist"/>
            <a:r>
              <a:rPr lang="zh-TW" altLang="en-US" sz="4000" b="1" dirty="0" smtClean="0">
                <a:solidFill>
                  <a:srgbClr val="660033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     </a:t>
            </a:r>
            <a:r>
              <a:rPr lang="zh-TW" altLang="en-US" sz="3600" b="1" dirty="0">
                <a:latin typeface="華康仿宋體W6(P)" pitchFamily="18" charset="-120"/>
                <a:ea typeface="華康仿宋體W6(P)" pitchFamily="18" charset="-120"/>
              </a:rPr>
              <a:t>導師</a:t>
            </a:r>
            <a:r>
              <a:rPr lang="en-US" altLang="zh-TW" sz="3600" b="1" dirty="0">
                <a:latin typeface="華康仿宋體W6(P)" pitchFamily="18" charset="-120"/>
                <a:ea typeface="華康仿宋體W6(P)" pitchFamily="18" charset="-120"/>
              </a:rPr>
              <a:t>:</a:t>
            </a:r>
            <a:r>
              <a:rPr lang="zh-TW" altLang="en-US" sz="3600" b="1" dirty="0">
                <a:latin typeface="華康仿宋體W6(P)" pitchFamily="18" charset="-120"/>
                <a:ea typeface="華康仿宋體W6(P)" pitchFamily="18" charset="-120"/>
              </a:rPr>
              <a:t>何鎵琦 老師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012919" y="3152848"/>
            <a:ext cx="4055925" cy="35839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9665" y="608845"/>
            <a:ext cx="3610136" cy="270760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7" y="3380266"/>
            <a:ext cx="4190913" cy="3143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689206" y="620688"/>
            <a:ext cx="8203274" cy="516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  <a:cs typeface="+mn-cs"/>
              </a:rPr>
              <a:t>會議流程</a:t>
            </a:r>
            <a:endParaRPr kumimoji="0" lang="en-US" altLang="zh-TW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一、相見歡</a:t>
            </a:r>
            <a:endParaRPr kumimoji="0" lang="en-US" altLang="zh-TW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二、主席報告</a:t>
            </a:r>
            <a:endParaRPr kumimoji="0" lang="en-US" altLang="zh-TW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三、導師報告</a:t>
            </a:r>
            <a:endParaRPr kumimoji="0" lang="en-US" altLang="zh-TW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2800" dirty="0">
                <a:latin typeface="文鼎ＰＯＰ－４" pitchFamily="82" charset="-120"/>
                <a:ea typeface="文鼎ＰＯＰ－４" pitchFamily="82" charset="-120"/>
              </a:rPr>
              <a:t>四、討論提案</a:t>
            </a:r>
            <a:r>
              <a:rPr lang="en-US" altLang="zh-TW" sz="2800" dirty="0" smtClean="0">
                <a:latin typeface="文鼎ＰＯＰ－４" pitchFamily="82" charset="-120"/>
                <a:ea typeface="文鼎ＰＯＰ－４" pitchFamily="82" charset="-120"/>
              </a:rPr>
              <a:t>:</a:t>
            </a:r>
            <a:r>
              <a:rPr lang="zh-TW" altLang="en-US" sz="3000" dirty="0" smtClean="0">
                <a:latin typeface="文鼎ＰＯＰ－４" pitchFamily="82" charset="-120"/>
                <a:ea typeface="文鼎ＰＯＰ－４" pitchFamily="82" charset="-120"/>
              </a:rPr>
              <a:t> </a:t>
            </a:r>
            <a:r>
              <a:rPr lang="en-US" altLang="zh-TW" sz="2000" dirty="0" smtClean="0">
                <a:latin typeface="文鼎中黑" pitchFamily="49" charset="-120"/>
                <a:ea typeface="文鼎中黑" pitchFamily="49" charset="-120"/>
              </a:rPr>
              <a:t>1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2000" dirty="0">
                <a:latin typeface="文鼎ＰＯＰ－４" pitchFamily="82" charset="-120"/>
                <a:ea typeface="文鼎ＰＯＰ－４" pitchFamily="82" charset="-120"/>
              </a:rPr>
              <a:t>家長代表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3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位  </a:t>
            </a:r>
            <a:r>
              <a:rPr lang="en-US" altLang="zh-TW" sz="2000" dirty="0">
                <a:latin typeface="文鼎中黑" pitchFamily="49" charset="-120"/>
                <a:ea typeface="文鼎中黑" pitchFamily="49" charset="-120"/>
              </a:rPr>
              <a:t>2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2000" dirty="0">
                <a:latin typeface="文鼎ＰＯＰ－４" pitchFamily="82" charset="-120"/>
                <a:ea typeface="文鼎ＰＯＰ－４" pitchFamily="82" charset="-120"/>
              </a:rPr>
              <a:t>班級總務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1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位  </a:t>
            </a:r>
            <a:r>
              <a:rPr lang="en-US" altLang="zh-TW" sz="2000" dirty="0">
                <a:latin typeface="文鼎中黑" pitchFamily="49" charset="-120"/>
                <a:ea typeface="文鼎中黑" pitchFamily="49" charset="-120"/>
              </a:rPr>
              <a:t>3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2000" dirty="0">
                <a:latin typeface="文鼎ＰＯＰ－４" pitchFamily="82" charset="-120"/>
                <a:ea typeface="文鼎ＰＯＰ－４" pitchFamily="82" charset="-120"/>
              </a:rPr>
              <a:t>班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費  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4.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其他</a:t>
            </a:r>
            <a:endParaRPr lang="en-US" altLang="zh-TW" sz="20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2800" dirty="0">
                <a:latin typeface="文鼎ＰＯＰ－４" pitchFamily="82" charset="-120"/>
                <a:ea typeface="文鼎ＰＯＰ－４" pitchFamily="82" charset="-120"/>
              </a:rPr>
              <a:t>五、建議事項</a:t>
            </a:r>
            <a:r>
              <a:rPr lang="en-US" altLang="zh-TW" sz="2800" dirty="0">
                <a:latin typeface="文鼎ＰＯＰ－４" pitchFamily="82" charset="-120"/>
                <a:ea typeface="文鼎ＰＯＰ－４" pitchFamily="82" charset="-120"/>
              </a:rPr>
              <a:t>:</a:t>
            </a:r>
            <a:r>
              <a:rPr lang="zh-TW" altLang="en-US" sz="2800" dirty="0">
                <a:latin typeface="文鼎ＰＯＰ－４" pitchFamily="82" charset="-120"/>
                <a:ea typeface="文鼎ＰＯＰ－４" pitchFamily="82" charset="-120"/>
              </a:rPr>
              <a:t> </a:t>
            </a:r>
            <a:r>
              <a:rPr lang="en-US" altLang="zh-TW" sz="2000" dirty="0" smtClean="0">
                <a:latin typeface="文鼎中黑" pitchFamily="49" charset="-120"/>
                <a:ea typeface="文鼎中黑" pitchFamily="49" charset="-120"/>
              </a:rPr>
              <a:t>1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2000" dirty="0">
                <a:latin typeface="文鼎ＰＯＰ－４" pitchFamily="82" charset="-120"/>
                <a:ea typeface="文鼎ＰＯＰ－４" pitchFamily="82" charset="-120"/>
              </a:rPr>
              <a:t>關於班級 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     </a:t>
            </a:r>
            <a:r>
              <a:rPr lang="en-US" altLang="zh-TW" sz="2000" dirty="0" smtClean="0">
                <a:latin typeface="文鼎中黑" pitchFamily="49" charset="-120"/>
                <a:ea typeface="文鼎中黑" pitchFamily="49" charset="-120"/>
              </a:rPr>
              <a:t>2</a:t>
            </a:r>
            <a:r>
              <a:rPr lang="en-US" altLang="zh-TW" sz="2000" dirty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2000" dirty="0">
                <a:latin typeface="文鼎ＰＯＰ－４" pitchFamily="82" charset="-120"/>
                <a:ea typeface="文鼎ＰＯＰ－４" pitchFamily="82" charset="-120"/>
              </a:rPr>
              <a:t>學校各處</a:t>
            </a:r>
            <a:r>
              <a:rPr lang="zh-TW" altLang="en-US" sz="2000" dirty="0" smtClean="0">
                <a:latin typeface="文鼎ＰＯＰ－４" pitchFamily="82" charset="-120"/>
                <a:ea typeface="文鼎ＰＯＰ－４" pitchFamily="82" charset="-120"/>
              </a:rPr>
              <a:t>室</a:t>
            </a:r>
            <a:endParaRPr lang="en-US" altLang="zh-TW" sz="2000" dirty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2800" dirty="0">
                <a:latin typeface="文鼎ＰＯＰ－４" pitchFamily="82" charset="-120"/>
                <a:ea typeface="文鼎ＰＯＰ－４" pitchFamily="82" charset="-120"/>
              </a:rPr>
              <a:t>六、</a:t>
            </a:r>
            <a:r>
              <a:rPr lang="zh-TW" altLang="en-US" sz="2800" dirty="0" smtClean="0">
                <a:latin typeface="文鼎ＰＯＰ－４" pitchFamily="82" charset="-120"/>
                <a:ea typeface="文鼎ＰＯＰ－４" pitchFamily="82" charset="-120"/>
              </a:rPr>
              <a:t>散會</a:t>
            </a:r>
            <a:endParaRPr lang="en-US" altLang="zh-TW" sz="2800" dirty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2800" dirty="0">
                <a:latin typeface="文鼎ＰＯＰ－４" pitchFamily="82" charset="-120"/>
                <a:ea typeface="文鼎ＰＯＰ－４" pitchFamily="82" charset="-120"/>
              </a:rPr>
              <a:t>七、親師個別交流</a:t>
            </a:r>
            <a:endParaRPr lang="zh-TW" altLang="en-US" sz="2800" dirty="0"/>
          </a:p>
          <a:p>
            <a:pPr lvl="0">
              <a:spcBef>
                <a:spcPct val="20000"/>
              </a:spcBef>
              <a:defRPr/>
            </a:pPr>
            <a:endParaRPr lang="en-US" altLang="zh-TW" sz="2000" dirty="0">
              <a:latin typeface="文鼎ＰＯＰ－４" pitchFamily="82" charset="-120"/>
              <a:ea typeface="文鼎ＰＯＰ－４" pitchFamily="82" charset="-12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文鼎ＰＯＰ－４" pitchFamily="82" charset="-120"/>
              <a:ea typeface="文鼎ＰＯＰ－４" pitchFamily="82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4211960" y="457517"/>
            <a:ext cx="451193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華康仿宋體W6(P)" pitchFamily="18" charset="-120"/>
                <a:ea typeface="華康仿宋體W6(P)" pitchFamily="18" charset="-120"/>
              </a:rPr>
              <a:t>班級行事曆</a:t>
            </a:r>
            <a:endParaRPr lang="en-US" altLang="zh-TW" sz="2800" b="1" dirty="0" smtClean="0">
              <a:latin typeface="華康仿宋體W6(P)" pitchFamily="18" charset="-120"/>
              <a:ea typeface="華康仿宋體W6(P)" pitchFamily="18" charset="-120"/>
            </a:endParaRPr>
          </a:p>
          <a:p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buFontTx/>
              <a:buAutoNum type="arabicPeriod"/>
            </a:pP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9/10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健康檢查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r>
              <a:rPr lang="zh-TW" altLang="en-US" sz="2800" dirty="0">
                <a:latin typeface="華康仿宋體W6(P)" pitchFamily="18" charset="-120"/>
                <a:ea typeface="華康仿宋體W6(P)" pitchFamily="18" charset="-120"/>
              </a:rPr>
              <a:t> 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   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10/16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牙齒檢查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buFontTx/>
              <a:buAutoNum type="arabicPeriod"/>
            </a:pP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2.10/5~11/8</a:t>
            </a:r>
            <a:r>
              <a:rPr lang="en-US" altLang="zh-TW" sz="2800" dirty="0">
                <a:latin typeface="華康仿宋體W6(P)" pitchFamily="18" charset="-120"/>
                <a:ea typeface="華康仿宋體W6(P)" pitchFamily="18" charset="-120"/>
              </a:rPr>
              <a:t>(</a:t>
            </a:r>
            <a:r>
              <a:rPr lang="zh-TW" altLang="en-US" sz="2800" dirty="0">
                <a:latin typeface="華康仿宋體W6(P)" pitchFamily="18" charset="-120"/>
                <a:ea typeface="華康仿宋體W6(P)" pitchFamily="18" charset="-120"/>
              </a:rPr>
              <a:t>五</a:t>
            </a:r>
            <a:r>
              <a:rPr lang="en-US" altLang="zh-TW" sz="2800" dirty="0">
                <a:latin typeface="華康仿宋體W6(P)" pitchFamily="18" charset="-120"/>
                <a:ea typeface="華康仿宋體W6(P)" pitchFamily="18" charset="-120"/>
              </a:rPr>
              <a:t>)</a:t>
            </a:r>
            <a:r>
              <a:rPr lang="zh-TW" altLang="en-US" sz="2800" dirty="0">
                <a:latin typeface="華康仿宋體W6(P)" pitchFamily="18" charset="-120"/>
                <a:ea typeface="華康仿宋體W6(P)" pitchFamily="18" charset="-120"/>
              </a:rPr>
              <a:t>下午第二、三節游泳課</a:t>
            </a:r>
            <a:endParaRPr lang="en-US" altLang="zh-TW" sz="2800" dirty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buAutoNum type="arabicPeriod"/>
            </a:pP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3.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  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10/15-22</a:t>
            </a:r>
          </a:p>
          <a:p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     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12/3-9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糾察隊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buAutoNum type="arabicPeriod"/>
            </a:pP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4.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  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10/5(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六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)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六福村校外教學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     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11/20(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三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)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藝育深遠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buAutoNum type="arabicPeriod"/>
            </a:pPr>
            <a:endParaRPr lang="en-US" altLang="zh-TW" sz="2800" dirty="0">
              <a:latin typeface="華康仿宋體W6(P)" pitchFamily="18" charset="-120"/>
              <a:ea typeface="華康仿宋體W6(P)" pitchFamily="18" charset="-120"/>
            </a:endParaRPr>
          </a:p>
          <a:p>
            <a:endParaRPr lang="zh-TW" altLang="en-US" sz="2800" dirty="0">
              <a:latin typeface="華康仿宋體W6(P)" pitchFamily="18" charset="-120"/>
              <a:ea typeface="華康仿宋體W6(P)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3780" y="457517"/>
            <a:ext cx="41044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華康仿宋體W6(P)" pitchFamily="18" charset="-120"/>
                <a:ea typeface="華康仿宋體W6(P)" pitchFamily="18" charset="-120"/>
              </a:rPr>
              <a:t>學</a:t>
            </a:r>
            <a:r>
              <a:rPr lang="zh-TW" altLang="en-US" sz="3200" b="1" dirty="0">
                <a:latin typeface="華康仿宋體W6(P)" pitchFamily="18" charset="-120"/>
                <a:ea typeface="華康仿宋體W6(P)" pitchFamily="18" charset="-120"/>
              </a:rPr>
              <a:t>校</a:t>
            </a:r>
            <a:r>
              <a:rPr lang="zh-TW" altLang="en-US" sz="3200" b="1" dirty="0" smtClean="0">
                <a:latin typeface="華康仿宋體W6(P)" pitchFamily="18" charset="-120"/>
                <a:ea typeface="華康仿宋體W6(P)" pitchFamily="18" charset="-120"/>
              </a:rPr>
              <a:t>行事曆</a:t>
            </a:r>
            <a:endParaRPr lang="en-US" altLang="zh-TW" sz="3200" b="1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algn="ctr"/>
            <a:endParaRPr lang="en-US" altLang="zh-TW" sz="2800" b="1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10/29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、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30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期中評量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12/7(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六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)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體育表演會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(12/13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補假一天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1/9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、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10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期末評量</a:t>
            </a:r>
            <a:endParaRPr lang="en-US" altLang="zh-TW" sz="2800" dirty="0" smtClean="0">
              <a:latin typeface="華康仿宋體W6(P)" pitchFamily="18" charset="-120"/>
              <a:ea typeface="華康仿宋體W6(P)" pitchFamily="18" charset="-12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1/20(</a:t>
            </a:r>
            <a:r>
              <a:rPr lang="zh-TW" altLang="en-US" sz="2800" dirty="0">
                <a:latin typeface="華康仿宋體W6(P)" pitchFamily="18" charset="-120"/>
                <a:ea typeface="華康仿宋體W6(P)" pitchFamily="18" charset="-120"/>
              </a:rPr>
              <a:t>一</a:t>
            </a:r>
            <a:r>
              <a:rPr lang="en-US" altLang="zh-TW" sz="2800" dirty="0" smtClean="0">
                <a:latin typeface="華康仿宋體W6(P)" pitchFamily="18" charset="-120"/>
                <a:ea typeface="華康仿宋體W6(P)" pitchFamily="18" charset="-120"/>
              </a:rPr>
              <a:t>)</a:t>
            </a:r>
            <a:r>
              <a:rPr lang="zh-TW" altLang="en-US" sz="2800" dirty="0" smtClean="0">
                <a:latin typeface="華康仿宋體W6(P)" pitchFamily="18" charset="-120"/>
                <a:ea typeface="華康仿宋體W6(P)" pitchFamily="18" charset="-120"/>
              </a:rPr>
              <a:t>休業式</a:t>
            </a:r>
            <a:endParaRPr lang="en-US" altLang="zh-TW" sz="2800" dirty="0">
              <a:latin typeface="華康仿宋體W6(P)" pitchFamily="18" charset="-120"/>
              <a:ea typeface="華康仿宋體W6(P)" pitchFamily="18" charset="-120"/>
            </a:endParaRPr>
          </a:p>
          <a:p>
            <a:endParaRPr lang="zh-TW" altLang="en-US" sz="2800" dirty="0">
              <a:latin typeface="華康仿宋體W6(P)" pitchFamily="18" charset="-120"/>
              <a:ea typeface="華康仿宋體W6(P)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1907704" y="974575"/>
            <a:ext cx="4824536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文鼎ＰＯＰ－４" pitchFamily="82" charset="-120"/>
                <a:ea typeface="文鼎ＰＯＰ－４" pitchFamily="82" charset="-120"/>
              </a:rPr>
              <a:t>會議流程</a:t>
            </a:r>
            <a:endParaRPr lang="en-US" altLang="zh-TW" sz="4000" b="1" dirty="0" smtClean="0">
              <a:solidFill>
                <a:srgbClr val="7030A0"/>
              </a:solidFill>
              <a:latin typeface="文鼎ＰＯＰ－４" pitchFamily="82" charset="-120"/>
              <a:ea typeface="文鼎ＰＯＰ－４" pitchFamily="82" charset="-120"/>
            </a:endParaRPr>
          </a:p>
          <a:p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四、討論提案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:</a:t>
            </a: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感謝五年級家長代表及總務媽媽為班級付出。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1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家長代表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3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位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2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班級總務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1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位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dirty="0" smtClean="0">
                <a:latin typeface="文鼎中黑" pitchFamily="49" charset="-120"/>
                <a:ea typeface="文鼎中黑" pitchFamily="49" charset="-120"/>
              </a:rPr>
              <a:t>3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班費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>
              <a:spcBef>
                <a:spcPct val="20000"/>
              </a:spcBef>
              <a:defRPr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4.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其他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：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8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6" y="-33632"/>
            <a:ext cx="9144000" cy="6858065"/>
          </a:xfrm>
          <a:prstGeom prst="rect">
            <a:avLst/>
          </a:prstGeom>
          <a:noFill/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685800" y="404664"/>
            <a:ext cx="7198568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班費討論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(</a:t>
            </a: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每生</a:t>
            </a: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國語隨堂測驗</a:t>
            </a:r>
            <a:r>
              <a:rPr lang="en-US" altLang="zh-TW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(45</a:t>
            </a: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元</a:t>
            </a:r>
            <a:r>
              <a:rPr lang="en-US" altLang="zh-TW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)</a:t>
            </a: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及國數</a:t>
            </a:r>
            <a:r>
              <a:rPr lang="zh-TW" altLang="en-US" sz="2400" dirty="0" smtClean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自社作業</a:t>
            </a: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簿</a:t>
            </a:r>
            <a:r>
              <a:rPr lang="en-US" altLang="zh-TW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(35</a:t>
            </a: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元</a:t>
            </a:r>
            <a:r>
              <a:rPr lang="en-US" altLang="zh-TW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)</a:t>
            </a:r>
            <a:r>
              <a:rPr lang="zh-TW" altLang="en-US" sz="2400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共</a:t>
            </a:r>
            <a:r>
              <a:rPr lang="en-US" altLang="zh-TW" sz="2400" u="sng" dirty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185</a:t>
            </a:r>
            <a:r>
              <a:rPr lang="zh-TW" altLang="en-US" sz="2400" dirty="0" smtClean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元</a:t>
            </a:r>
            <a:endParaRPr lang="en-US" altLang="zh-TW" sz="2400" dirty="0" smtClean="0">
              <a:solidFill>
                <a:srgbClr val="7030A0"/>
              </a:solidFill>
              <a:latin typeface="文鼎ＰＯＰ－４" panose="040B0800000000000000" pitchFamily="82" charset="-120"/>
              <a:ea typeface="文鼎ＰＯＰ－４" panose="040B0800000000000000" pitchFamily="82" charset="-12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400" dirty="0" smtClean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體表會道具</a:t>
            </a:r>
            <a:r>
              <a:rPr lang="en-US" altLang="zh-TW" sz="2400" dirty="0" smtClean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100</a:t>
            </a:r>
            <a:r>
              <a:rPr lang="zh-TW" altLang="en-US" sz="2400" dirty="0" smtClean="0">
                <a:solidFill>
                  <a:srgbClr val="7030A0"/>
                </a:solidFill>
                <a:latin typeface="文鼎ＰＯＰ－４" panose="040B0800000000000000" pitchFamily="82" charset="-120"/>
                <a:ea typeface="文鼎ＰＯＰ－４" panose="040B0800000000000000" pitchFamily="82" charset="-120"/>
              </a:rPr>
              <a:t>元</a:t>
            </a:r>
            <a:endParaRPr lang="en-US" altLang="zh-TW" sz="2400" dirty="0" smtClean="0">
              <a:solidFill>
                <a:srgbClr val="7030A0"/>
              </a:solidFill>
              <a:latin typeface="文鼎ＰＯＰ－４" panose="040B0800000000000000" pitchFamily="82" charset="-120"/>
              <a:ea typeface="文鼎ＰＯＰ－４" panose="040B0800000000000000" pitchFamily="82" charset="-12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zh-TW" altLang="en-US" sz="2400" dirty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校外教學車資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約</a:t>
            </a:r>
            <a:r>
              <a:rPr lang="en-US" altLang="zh-TW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280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dirty="0" smtClean="0">
              <a:solidFill>
                <a:srgbClr val="002060"/>
              </a:solidFill>
              <a:latin typeface="文鼎ＰＯＰ－４" pitchFamily="82" charset="-120"/>
              <a:ea typeface="文鼎ＰＯＰ－４" pitchFamily="82" charset="-12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校外</a:t>
            </a:r>
            <a:r>
              <a:rPr lang="zh-TW" altLang="en-US" sz="2400" dirty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教學</a:t>
            </a:r>
            <a:r>
              <a:rPr lang="en-US" altLang="zh-TW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(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六福村門票</a:t>
            </a:r>
            <a:r>
              <a:rPr lang="en-US" altLang="zh-TW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)430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dirty="0" smtClean="0">
              <a:solidFill>
                <a:srgbClr val="002060"/>
              </a:solidFill>
              <a:latin typeface="文鼎ＰＯＰ－４" pitchFamily="82" charset="-120"/>
              <a:ea typeface="文鼎ＰＯＰ－４" pitchFamily="82" charset="-12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en-US" altLang="zh-TW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EQ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本</a:t>
            </a:r>
            <a:r>
              <a:rPr lang="en-US" altLang="zh-TW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40</a:t>
            </a:r>
            <a:r>
              <a:rPr lang="zh-TW" altLang="en-US" sz="2400" dirty="0" smtClean="0">
                <a:solidFill>
                  <a:srgbClr val="002060"/>
                </a:solidFill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dirty="0" smtClean="0">
              <a:solidFill>
                <a:srgbClr val="002060"/>
              </a:solidFill>
              <a:latin typeface="文鼎ＰＯＰ－４" pitchFamily="82" charset="-120"/>
              <a:ea typeface="文鼎ＰＯＰ－４" pitchFamily="82" charset="-120"/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</a:pPr>
            <a:r>
              <a:rPr lang="zh-TW" altLang="en-US" sz="2400" dirty="0" smtClean="0">
                <a:latin typeface="文鼎ＰＯＰ－４" pitchFamily="82" charset="-120"/>
                <a:ea typeface="文鼎ＰＯＰ－４" pitchFamily="82" charset="-120"/>
              </a:rPr>
              <a:t>影印</a:t>
            </a:r>
            <a:r>
              <a:rPr lang="zh-TW" altLang="en-US" sz="2400" dirty="0">
                <a:latin typeface="文鼎ＰＯＰ－４" pitchFamily="82" charset="-120"/>
                <a:ea typeface="文鼎ＰＯＰ－４" pitchFamily="82" charset="-120"/>
              </a:rPr>
              <a:t>雜</a:t>
            </a:r>
            <a:r>
              <a:rPr lang="zh-TW" altLang="en-US" sz="2400" dirty="0" smtClean="0">
                <a:latin typeface="文鼎ＰＯＰ－４" pitchFamily="82" charset="-120"/>
                <a:ea typeface="文鼎ＰＯＰ－４" pitchFamily="82" charset="-120"/>
              </a:rPr>
              <a:t>支</a:t>
            </a:r>
            <a:r>
              <a:rPr lang="en-US" altLang="zh-TW" sz="2400" u="sng" dirty="0" smtClean="0">
                <a:latin typeface="文鼎ＰＯＰ－４" pitchFamily="82" charset="-120"/>
                <a:ea typeface="文鼎ＰＯＰ－４" pitchFamily="82" charset="-120"/>
              </a:rPr>
              <a:t>50</a:t>
            </a:r>
            <a:r>
              <a:rPr lang="zh-TW" altLang="en-US" sz="2400" dirty="0" smtClean="0"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 algn="r">
              <a:spcBef>
                <a:spcPct val="20000"/>
              </a:spcBef>
            </a:pPr>
            <a:r>
              <a:rPr lang="zh-TW" altLang="en-US" sz="2400" u="sng" dirty="0" smtClean="0">
                <a:latin typeface="文鼎ＰＯＰ－４" pitchFamily="82" charset="-120"/>
                <a:ea typeface="文鼎ＰＯＰ－４" pitchFamily="82" charset="-120"/>
              </a:rPr>
              <a:t>共約</a:t>
            </a:r>
            <a:r>
              <a:rPr lang="en-US" altLang="zh-TW" sz="2400" u="sng" dirty="0" smtClean="0">
                <a:latin typeface="文鼎ＰＯＰ－４" pitchFamily="82" charset="-120"/>
                <a:ea typeface="文鼎ＰＯＰ－４" pitchFamily="82" charset="-120"/>
              </a:rPr>
              <a:t>1085</a:t>
            </a:r>
            <a:r>
              <a:rPr lang="zh-TW" altLang="en-US" sz="2400" u="sng" dirty="0" smtClean="0"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u="sng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lvl="0" algn="r">
              <a:spcBef>
                <a:spcPct val="20000"/>
              </a:spcBef>
            </a:pPr>
            <a:r>
              <a:rPr lang="zh-TW" altLang="en-US" sz="2400" u="sng" dirty="0" smtClean="0">
                <a:latin typeface="文鼎ＰＯＰ－４" pitchFamily="82" charset="-120"/>
                <a:ea typeface="文鼎ＰＯＰ－４" pitchFamily="82" charset="-120"/>
              </a:rPr>
              <a:t>五年級結餘</a:t>
            </a:r>
            <a:r>
              <a:rPr lang="en-US" altLang="zh-TW" sz="2400" u="sng" dirty="0" smtClean="0">
                <a:latin typeface="文鼎ＰＯＰ－４" pitchFamily="82" charset="-120"/>
                <a:ea typeface="文鼎ＰＯＰ－４" pitchFamily="82" charset="-120"/>
              </a:rPr>
              <a:t>5924</a:t>
            </a:r>
            <a:r>
              <a:rPr lang="zh-TW" altLang="en-US" sz="2400" u="sng" dirty="0" smtClean="0">
                <a:latin typeface="文鼎ＰＯＰ－４" pitchFamily="82" charset="-120"/>
                <a:ea typeface="文鼎ＰＯＰ－４" pitchFamily="82" charset="-120"/>
              </a:rPr>
              <a:t>元，預計每生收</a:t>
            </a:r>
            <a:r>
              <a:rPr lang="en-US" altLang="zh-TW" sz="2400" u="sng" dirty="0" smtClean="0">
                <a:latin typeface="文鼎ＰＯＰ－４" pitchFamily="82" charset="-120"/>
                <a:ea typeface="文鼎ＰＯＰ－４" pitchFamily="82" charset="-120"/>
              </a:rPr>
              <a:t>1000</a:t>
            </a:r>
            <a:r>
              <a:rPr lang="zh-TW" altLang="en-US" sz="2400" u="sng" dirty="0" smtClean="0">
                <a:latin typeface="文鼎ＰＯＰ－４" pitchFamily="82" charset="-120"/>
                <a:ea typeface="文鼎ＰＯＰ－４" pitchFamily="82" charset="-120"/>
              </a:rPr>
              <a:t>元</a:t>
            </a:r>
            <a:endParaRPr lang="en-US" altLang="zh-TW" sz="2400" u="sng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文鼎ＰＯＰ－４" pitchFamily="82" charset="-120"/>
                <a:ea typeface="文鼎ＰＯＰ－４" pitchFamily="82" charset="-120"/>
              </a:rPr>
              <a:t>        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TW" altLang="en-US" sz="2400" dirty="0" smtClean="0">
                <a:latin typeface="文鼎ＰＯＰ－４" pitchFamily="82" charset="-120"/>
                <a:ea typeface="文鼎ＰＯＰ－４" pitchFamily="82" charset="-120"/>
              </a:rPr>
              <a:t>                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文鼎ＰＯＰ－４" pitchFamily="82" charset="-120"/>
              <a:ea typeface="文鼎ＰＯＰ－４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500166" y="1142984"/>
            <a:ext cx="61436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000" b="1" dirty="0" smtClean="0">
                <a:latin typeface="華康仿宋體W6(P)" pitchFamily="18" charset="-120"/>
                <a:ea typeface="華康仿宋體W6(P)" pitchFamily="18" charset="-120"/>
              </a:rPr>
              <a:t>六年級帶領大家</a:t>
            </a:r>
            <a:endParaRPr lang="zh-TW" altLang="en-US" sz="4000" b="1" dirty="0">
              <a:latin typeface="華康仿宋體W6(P)" pitchFamily="18" charset="-120"/>
              <a:ea typeface="華康仿宋體W6(P)" pitchFamily="18" charset="-120"/>
            </a:endParaRPr>
          </a:p>
          <a:p>
            <a:pPr lvl="0"/>
            <a:endParaRPr lang="en-US" altLang="zh-TW" dirty="0" smtClean="0"/>
          </a:p>
          <a:p>
            <a:pPr lvl="0"/>
            <a:r>
              <a:rPr lang="zh-TW" altLang="en-US" sz="3200" dirty="0" smtClean="0">
                <a:latin typeface="華康仿宋體W6(P)" pitchFamily="18" charset="-120"/>
                <a:ea typeface="華康仿宋體W6(P)" pitchFamily="18" charset="-120"/>
              </a:rPr>
              <a:t>  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、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準時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上學、遵守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校規及班規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6(P)" pitchFamily="18" charset="-120"/>
              <a:ea typeface="華康仿宋體W6(P)" pitchFamily="18" charset="-120"/>
            </a:endParaRPr>
          </a:p>
          <a:p>
            <a:pPr lvl="0"/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6(P)" pitchFamily="18" charset="-120"/>
              <a:ea typeface="華康仿宋體W6(P)" pitchFamily="18" charset="-120"/>
            </a:endParaRPr>
          </a:p>
          <a:p>
            <a:pPr lvl="0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  二、持續閱讀、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自我負責</a:t>
            </a:r>
          </a:p>
          <a:p>
            <a:pPr lvl="0"/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6(P)" pitchFamily="18" charset="-120"/>
              <a:ea typeface="華康仿宋體W6(P)" pitchFamily="18" charset="-120"/>
            </a:endParaRPr>
          </a:p>
          <a:p>
            <a:pPr lvl="0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6(P)" pitchFamily="18" charset="-120"/>
                <a:ea typeface="華康仿宋體W6(P)" pitchFamily="18" charset="-120"/>
              </a:rPr>
              <a:t>  三、互助合作、鼓勵正向行為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6(P)" pitchFamily="18" charset="-120"/>
              <a:ea typeface="華康仿宋體W6(P)" pitchFamily="18" charset="-120"/>
            </a:endParaRPr>
          </a:p>
          <a:p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1371600" y="1071546"/>
            <a:ext cx="622473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文鼎ＰＯＰ－４" pitchFamily="82" charset="-120"/>
                <a:ea typeface="文鼎ＰＯＰ－４" pitchFamily="82" charset="-120"/>
              </a:rPr>
              <a:t> 會議流程</a:t>
            </a:r>
            <a:endParaRPr lang="en-US" altLang="zh-TW" sz="4000" b="1" dirty="0" smtClean="0">
              <a:solidFill>
                <a:srgbClr val="7030A0"/>
              </a:solidFill>
              <a:latin typeface="文鼎ＰＯＰ－４" pitchFamily="82" charset="-120"/>
              <a:ea typeface="文鼎ＰＯＰ－４" pitchFamily="82" charset="-120"/>
            </a:endParaRPr>
          </a:p>
          <a:p>
            <a:endParaRPr lang="en-US" altLang="zh-TW" dirty="0" smtClean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五、建議事項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:</a:t>
            </a:r>
          </a:p>
          <a:p>
            <a:pPr>
              <a:buNone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b="1" dirty="0" smtClean="0">
                <a:latin typeface="文鼎中黑" pitchFamily="49" charset="-120"/>
                <a:ea typeface="文鼎中黑" pitchFamily="49" charset="-120"/>
              </a:rPr>
              <a:t>1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校外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教學「禁止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」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攜帶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3C</a:t>
            </a:r>
          </a:p>
          <a:p>
            <a:pPr>
              <a:buNone/>
            </a:pP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  </a:t>
            </a:r>
            <a:r>
              <a:rPr lang="en-US" altLang="zh-TW" sz="3200" b="1" dirty="0" smtClean="0">
                <a:latin typeface="文鼎中黑" pitchFamily="49" charset="-120"/>
                <a:ea typeface="文鼎中黑" pitchFamily="49" charset="-120"/>
              </a:rPr>
              <a:t>2</a:t>
            </a:r>
            <a:r>
              <a:rPr lang="en-US" altLang="zh-TW" sz="3200" dirty="0" smtClean="0">
                <a:latin typeface="文鼎ＰＯＰ－４" pitchFamily="82" charset="-120"/>
                <a:ea typeface="文鼎ＰＯＰ－４" pitchFamily="82" charset="-120"/>
              </a:rPr>
              <a:t>.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學校各處</a:t>
            </a:r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室溝通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pPr>
              <a:buNone/>
            </a:pP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六、散會</a:t>
            </a:r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endParaRPr lang="en-US" altLang="zh-TW" sz="3200" dirty="0" smtClean="0">
              <a:latin typeface="文鼎ＰＯＰ－４" pitchFamily="82" charset="-120"/>
              <a:ea typeface="文鼎ＰＯＰ－４" pitchFamily="82" charset="-120"/>
            </a:endParaRPr>
          </a:p>
          <a:p>
            <a:r>
              <a:rPr lang="zh-TW" altLang="en-US" sz="3200" dirty="0" smtClean="0">
                <a:latin typeface="文鼎ＰＯＰ－４" pitchFamily="82" charset="-120"/>
                <a:ea typeface="文鼎ＰＯＰ－４" pitchFamily="82" charset="-120"/>
              </a:rPr>
              <a:t>七、親師個別交流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805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TW" altLang="en-US" dirty="0" smtClean="0">
                <a:latin typeface="華康華綜體 Std W5" pitchFamily="34" charset="-120"/>
                <a:ea typeface="華康華綜體 Std W5" pitchFamily="34" charset="-120"/>
              </a:rPr>
              <a:t>孩子如果生活於否定中，他學會自暴自棄；</a:t>
            </a:r>
            <a:endParaRPr lang="en-US" altLang="zh-TW" dirty="0" smtClean="0">
              <a:latin typeface="文鼎俏黑體U" pitchFamily="82" charset="-120"/>
              <a:ea typeface="文鼎俏黑體U" pitchFamily="82" charset="-12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TW" altLang="en-US" dirty="0" smtClean="0">
                <a:latin typeface="華康華綜體 Std W5" pitchFamily="34" charset="-120"/>
                <a:ea typeface="華康華綜體 Std W5" pitchFamily="34" charset="-120"/>
              </a:rPr>
              <a:t>孩子如果生活於批評中，他學會沮喪沉淪；</a:t>
            </a:r>
            <a:endParaRPr lang="en-US" altLang="zh-TW" dirty="0" smtClean="0">
              <a:latin typeface="華康華綜體 Std W5" pitchFamily="34" charset="-120"/>
              <a:ea typeface="華康華綜體 Std W5" pitchFamily="34" charset="-12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TW" altLang="en-US" dirty="0" smtClean="0">
                <a:latin typeface="華康華綜體 Std W5" pitchFamily="34" charset="-120"/>
                <a:ea typeface="華康華綜體 Std W5" pitchFamily="34" charset="-120"/>
              </a:rPr>
              <a:t>孩子如果生活於鼓勵中，他學會充滿自信；</a:t>
            </a:r>
            <a:endParaRPr lang="en-US" altLang="zh-TW" dirty="0" smtClean="0">
              <a:latin typeface="華康華綜體 Std W5" pitchFamily="34" charset="-120"/>
              <a:ea typeface="華康華綜體 Std W5" pitchFamily="34" charset="-12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TW" altLang="en-US" dirty="0" smtClean="0">
                <a:latin typeface="華康華綜體 Std W5" pitchFamily="34" charset="-120"/>
                <a:ea typeface="華康華綜體 Std W5" pitchFamily="34" charset="-120"/>
              </a:rPr>
              <a:t>孩子如果生活於讚美中，他學會愛與感激；</a:t>
            </a:r>
            <a:endParaRPr lang="en-US" altLang="zh-TW" dirty="0" smtClean="0">
              <a:latin typeface="華康華綜體 Std W5" pitchFamily="34" charset="-120"/>
              <a:ea typeface="華康華綜體 Std W5" pitchFamily="34" charset="-12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altLang="zh-TW" dirty="0" smtClean="0">
              <a:latin typeface="華康華綜體 Std W5" pitchFamily="34" charset="-120"/>
              <a:ea typeface="華康華綜體 Std W5" pitchFamily="34" charset="-12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華綜體 Std W5" pitchFamily="34" charset="-120"/>
                <a:ea typeface="華康華綜體 Std W5" pitchFamily="34" charset="-120"/>
              </a:rPr>
              <a:t>謹以此四句話，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華康華綜體 Std W5" pitchFamily="34" charset="-120"/>
              <a:ea typeface="華康華綜體 Std W5" pitchFamily="34" charset="-12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華康華綜體 Std W5" pitchFamily="34" charset="-120"/>
                <a:ea typeface="華康華綜體 Std W5" pitchFamily="34" charset="-120"/>
              </a:rPr>
              <a:t>勉勵諸位家長與我！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華康華綜體 Std W5" pitchFamily="34" charset="-120"/>
              <a:ea typeface="華康華綜體 Std W5" pitchFamily="34" charset="-120"/>
            </a:endParaRPr>
          </a:p>
        </p:txBody>
      </p:sp>
      <p:sp>
        <p:nvSpPr>
          <p:cNvPr id="4" name="心形 3"/>
          <p:cNvSpPr/>
          <p:nvPr/>
        </p:nvSpPr>
        <p:spPr>
          <a:xfrm>
            <a:off x="395288" y="3789363"/>
            <a:ext cx="503237" cy="433387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心形 4"/>
          <p:cNvSpPr/>
          <p:nvPr/>
        </p:nvSpPr>
        <p:spPr>
          <a:xfrm>
            <a:off x="3492500" y="4292600"/>
            <a:ext cx="504825" cy="433388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7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背景下載 的圖片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"/>
            <a:ext cx="9144000" cy="6858065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讓我們攜手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為我們的孩子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3333CC"/>
                </a:solidFill>
                <a:latin typeface="標楷體" pitchFamily="65" charset="-120"/>
                <a:ea typeface="標楷體" pitchFamily="65" charset="-120"/>
              </a:rPr>
              <a:t>一起努力吧！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zh-TW" altLang="en-US" sz="4400" b="1" dirty="0" smtClean="0">
              <a:solidFill>
                <a:srgbClr val="3333CC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感恩您的蒞臨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及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zh-TW" altLang="en-US" sz="4400" b="1" dirty="0" smtClean="0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耐心的聆聽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419</Words>
  <Application>Microsoft Office PowerPoint</Application>
  <PresentationFormat>如螢幕大小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文鼎ＰＯＰ－４</vt:lpstr>
      <vt:lpstr>文鼎中黑</vt:lpstr>
      <vt:lpstr>文鼎俏黑體U</vt:lpstr>
      <vt:lpstr>華康古印體</vt:lpstr>
      <vt:lpstr>華康仿宋體W6(P)</vt:lpstr>
      <vt:lpstr>華康華綜體 Std W5</vt:lpstr>
      <vt:lpstr>新細明體</vt:lpstr>
      <vt:lpstr>標楷體</vt:lpstr>
      <vt:lpstr>Arial</vt:lpstr>
      <vt:lpstr>Calibri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a22240</dc:creator>
  <cp:lastModifiedBy>何鎵琦</cp:lastModifiedBy>
  <cp:revision>93</cp:revision>
  <dcterms:created xsi:type="dcterms:W3CDTF">2016-08-31T05:51:53Z</dcterms:created>
  <dcterms:modified xsi:type="dcterms:W3CDTF">2019-09-07T03:15:46Z</dcterms:modified>
</cp:coreProperties>
</file>