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</p:sldMasterIdLst>
  <p:notesMasterIdLst>
    <p:notesMasterId r:id="rId27"/>
  </p:notesMasterIdLst>
  <p:sldIdLst>
    <p:sldId id="263" r:id="rId7"/>
    <p:sldId id="274" r:id="rId8"/>
    <p:sldId id="275" r:id="rId9"/>
    <p:sldId id="276" r:id="rId10"/>
    <p:sldId id="286" r:id="rId11"/>
    <p:sldId id="266" r:id="rId12"/>
    <p:sldId id="280" r:id="rId13"/>
    <p:sldId id="281" r:id="rId14"/>
    <p:sldId id="267" r:id="rId15"/>
    <p:sldId id="269" r:id="rId16"/>
    <p:sldId id="270" r:id="rId17"/>
    <p:sldId id="277" r:id="rId18"/>
    <p:sldId id="271" r:id="rId19"/>
    <p:sldId id="272" r:id="rId20"/>
    <p:sldId id="279" r:id="rId21"/>
    <p:sldId id="284" r:id="rId22"/>
    <p:sldId id="282" r:id="rId23"/>
    <p:sldId id="283" r:id="rId24"/>
    <p:sldId id="268" r:id="rId25"/>
    <p:sldId id="285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EA73-B2BE-4AB2-B385-75A803B84926}" type="datetimeFigureOut">
              <a:rPr lang="zh-TW" altLang="en-US" smtClean="0"/>
              <a:t>2024/9/18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B9619-566E-41CC-BAA2-254DCBAA29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17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92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141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770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1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2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0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97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70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7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1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20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2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8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50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47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38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32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22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74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6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59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7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3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0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81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28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19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85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13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3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78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02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0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16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76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65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19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06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93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9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14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52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76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3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2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53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39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8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27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48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5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96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63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181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6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1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19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32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91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01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60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21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8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6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0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2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1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8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8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2266513" y="1262641"/>
            <a:ext cx="7772400" cy="1761377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008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會稽國小</a:t>
            </a:r>
            <a:br>
              <a:rPr lang="en-US" altLang="zh-TW" b="1" dirty="0">
                <a:solidFill>
                  <a:srgbClr val="008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r>
              <a:rPr lang="en-US" altLang="zh-TW" b="1" dirty="0">
                <a:solidFill>
                  <a:srgbClr val="008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113</a:t>
            </a:r>
            <a:r>
              <a:rPr lang="zh-TW" altLang="en-US" b="1" dirty="0">
                <a:solidFill>
                  <a:srgbClr val="008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學年第一學期 親師座談</a:t>
            </a:r>
            <a:br>
              <a:rPr lang="en-US" altLang="zh-CN" sz="3200" dirty="0">
                <a:solidFill>
                  <a:srgbClr val="008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endParaRPr lang="zh-TW" altLang="en-US" sz="3200" dirty="0">
              <a:solidFill>
                <a:srgbClr val="00800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62626" y="3024018"/>
            <a:ext cx="250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1F497D">
                    <a:lumMod val="75000"/>
                  </a:srgb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五年四班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762626" y="4859238"/>
            <a:ext cx="301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1F497D">
                    <a:lumMod val="75000"/>
                  </a:srgb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導師： </a:t>
            </a:r>
            <a:r>
              <a:rPr lang="zh-TW" altLang="en-US" sz="3600" b="1" dirty="0">
                <a:solidFill>
                  <a:srgbClr val="1F497D">
                    <a:lumMod val="75000"/>
                  </a:srgb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張恔寧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691821" y="379345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zh-TW" altLang="en-US" sz="4800" dirty="0">
                <a:solidFill>
                  <a:schemeClr val="accent3">
                    <a:lumMod val="7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歡迎您的到來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～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63639" y="5859887"/>
            <a:ext cx="267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113.09.18</a:t>
            </a:r>
            <a:endParaRPr lang="zh-TW" altLang="en-US" sz="4000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EB26EAA-4EE0-D04C-9076-99B5AFE42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39661" r="26132" b="1407"/>
          <a:stretch/>
        </p:blipFill>
        <p:spPr>
          <a:xfrm>
            <a:off x="9132804" y="3869919"/>
            <a:ext cx="2801619" cy="2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9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06921" y="243250"/>
            <a:ext cx="7061661" cy="11430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評量安排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72077" y="1547664"/>
            <a:ext cx="4065675" cy="45259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國語</a:t>
            </a:r>
            <a:endParaRPr lang="en-US" altLang="zh-TW" sz="35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作業：</a:t>
            </a:r>
            <a:r>
              <a:rPr lang="en-US" altLang="zh-TW" sz="2800" dirty="0">
                <a:solidFill>
                  <a:srgbClr val="FF0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20%</a:t>
            </a:r>
          </a:p>
          <a:p>
            <a:pPr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1.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預習單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2.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生字造詞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3.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課本語詞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4.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課堂演練語詞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5.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解釋、短語、造句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6.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多音字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7.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國語習作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8.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國語作業簿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endParaRPr lang="en-US" altLang="zh-TW" sz="35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endParaRPr lang="en-US" altLang="zh-TW" sz="3500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872787" y="1960547"/>
            <a:ext cx="3816424" cy="444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2800" dirty="0">
                <a:solidFill>
                  <a:srgbClr val="0070C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平時評量：</a:t>
            </a:r>
            <a:r>
              <a:rPr lang="en-US" altLang="zh-TW" sz="2800" dirty="0">
                <a:solidFill>
                  <a:srgbClr val="FF0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30%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1.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課堂參與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2.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語詞聽寫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文鼎標楷注音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3.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默寫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4.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測驗卷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5.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不定時抽考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zh-TW" altLang="en-US" sz="2800" dirty="0">
              <a:solidFill>
                <a:prstClr val="black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B26EAA-4EE0-D04C-9076-99B5AFE42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39661" r="26132" b="1407"/>
          <a:stretch/>
        </p:blipFill>
        <p:spPr>
          <a:xfrm>
            <a:off x="9305528" y="4092193"/>
            <a:ext cx="2691632" cy="259194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913177" y="1960547"/>
            <a:ext cx="3054197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2800" dirty="0">
                <a:solidFill>
                  <a:srgbClr val="0070C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定期評量：</a:t>
            </a:r>
            <a:r>
              <a:rPr lang="en-US" altLang="zh-TW" sz="2800" dirty="0">
                <a:solidFill>
                  <a:srgbClr val="FF0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50%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1.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期中考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2.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期末考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841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5624" y="231506"/>
            <a:ext cx="10972800" cy="11430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評量安排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7493" y="1521206"/>
            <a:ext cx="7190671" cy="45259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數學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0070C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作業：</a:t>
            </a:r>
            <a:r>
              <a:rPr lang="en-US" altLang="zh-TW" sz="2800" dirty="0">
                <a:solidFill>
                  <a:srgbClr val="FF0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20%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1</a:t>
            </a:r>
            <a:r>
              <a:rPr lang="en-US" altLang="zh-TW" sz="2800" dirty="0"/>
              <a:t>.</a:t>
            </a:r>
            <a:r>
              <a:rPr lang="zh-TW" altLang="en-US" sz="2800" dirty="0"/>
              <a:t>數學習作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2.</a:t>
            </a:r>
            <a:r>
              <a:rPr lang="zh-TW" altLang="en-US" sz="2800" dirty="0"/>
              <a:t>數學重點複習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3.</a:t>
            </a:r>
            <a:r>
              <a:rPr lang="zh-TW" altLang="en-US" sz="2800" dirty="0"/>
              <a:t>數學八格本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4.</a:t>
            </a:r>
            <a:r>
              <a:rPr lang="zh-TW" altLang="en-US" sz="2800" dirty="0"/>
              <a:t>練習卷</a:t>
            </a:r>
            <a:endParaRPr lang="en-US" altLang="zh-TW" sz="2800" dirty="0"/>
          </a:p>
          <a:p>
            <a:pPr marL="0" indent="0">
              <a:buNone/>
            </a:pPr>
            <a:endParaRPr lang="zh-TW" altLang="en-US" sz="2800" b="1" dirty="0"/>
          </a:p>
          <a:p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355707" y="2036057"/>
            <a:ext cx="3054197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zh-TW" altLang="en-US" sz="2800" dirty="0">
                <a:solidFill>
                  <a:srgbClr val="0070C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平時評量：</a:t>
            </a:r>
            <a:r>
              <a:rPr lang="en-US" altLang="zh-TW" sz="2800" dirty="0">
                <a:solidFill>
                  <a:srgbClr val="FF0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30%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1.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課堂參與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2.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小考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3.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測驗卷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4.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不定時抽考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EB26EAA-4EE0-D04C-9076-99B5AFE42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39661" r="26132" b="1407"/>
          <a:stretch/>
        </p:blipFill>
        <p:spPr>
          <a:xfrm>
            <a:off x="9458022" y="4107394"/>
            <a:ext cx="2733978" cy="26327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09904" y="2051196"/>
            <a:ext cx="3054197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TW" altLang="en-US" sz="2800" dirty="0">
                <a:solidFill>
                  <a:srgbClr val="0070C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定期評量：</a:t>
            </a:r>
            <a:r>
              <a:rPr lang="en-US" altLang="zh-TW" sz="2800" dirty="0">
                <a:solidFill>
                  <a:srgbClr val="FF000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50%</a:t>
            </a: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1.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期中考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TW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2.</a:t>
            </a:r>
            <a:r>
              <a:rPr lang="zh-TW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期末考</a:t>
            </a:r>
            <a:endParaRPr lang="en-US" altLang="zh-TW" sz="2800" dirty="0">
              <a:solidFill>
                <a:prstClr val="black">
                  <a:lumMod val="75000"/>
                  <a:lumOff val="25000"/>
                </a:prst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33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作業要求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2115356"/>
            <a:ext cx="11238963" cy="38089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字體要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工整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用心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、確實完成每天的功課。</a:t>
            </a:r>
          </a:p>
          <a:p>
            <a:pPr>
              <a:defRPr/>
            </a:pP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作業應如期繳交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不是只有手寫的功課才是回家功課，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背、讀、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預習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等等亦是功課的一種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075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  <a:r>
              <a:rPr lang="en-US" altLang="zh-TW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作業訂正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5980" y="1417638"/>
            <a:ext cx="9454245" cy="4455128"/>
          </a:xfrm>
        </p:spPr>
        <p:txBody>
          <a:bodyPr>
            <a:no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聯絡簿請家長每日簽名，確實督促孩子</a:t>
            </a:r>
            <a:r>
              <a:rPr lang="zh-TW" altLang="en-US" sz="4400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每日整理自己的書包</a:t>
            </a:r>
            <a:r>
              <a:rPr lang="zh-TW" altLang="en-US" sz="4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作業批改過，需要訂正的地方我會摺頁，藍筆打勾代表訂正完成。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作業訂正基本上</a:t>
            </a:r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一定要在學校訂正完畢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45182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養成良好的學習態度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3851" y="1457237"/>
            <a:ext cx="9344297" cy="514962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寫完作業可以讓孩子自己先看一遍，再幫他檢查，孩子能確實負責好自己的功課。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養成孩子前一天整理書包的習慣，如果有上安親或課後班，也請家長多多指導。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早睡早起，上課有精神。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可以指導孩子做簡單的家務，使用正確的方法與態度，對未來的發展也有所助益。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對自己沒做好份內的事情負責，不能每次都是大人幫他收拾。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317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親師聯絡方式</a:t>
            </a:r>
          </a:p>
        </p:txBody>
      </p:sp>
      <p:sp>
        <p:nvSpPr>
          <p:cNvPr id="115715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0"/>
            <a:ext cx="8799490" cy="4114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（一）聯絡簿</a:t>
            </a:r>
          </a:p>
          <a:p>
            <a:pPr eaLnBrk="1" hangingPunct="1"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（二）電話或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line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聯繫：如需請假請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主動告知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               事假請務必提前告知，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ea typeface="標楷體" pitchFamily="65" charset="-120"/>
              </a:rPr>
              <a:t>               病假請前一天或一早告知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    導師電話：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09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63-588172</a:t>
            </a:r>
          </a:p>
        </p:txBody>
      </p:sp>
      <p:pic>
        <p:nvPicPr>
          <p:cNvPr id="21508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4114801"/>
            <a:ext cx="11176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71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5519">
            <a:off x="1034885" y="-390895"/>
            <a:ext cx="1835480" cy="175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400711">
            <a:off x="2832459" y="-47476"/>
            <a:ext cx="6527083" cy="695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0119" y="1749353"/>
            <a:ext cx="502413" cy="83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6272" y="932384"/>
            <a:ext cx="372640" cy="61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073" y="4493580"/>
            <a:ext cx="516212" cy="85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77496" y="2903672"/>
            <a:ext cx="4034824" cy="403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7"/>
          <p:cNvSpPr txBox="1"/>
          <p:nvPr/>
        </p:nvSpPr>
        <p:spPr>
          <a:xfrm>
            <a:off x="3224400" y="835835"/>
            <a:ext cx="574320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2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親師互動時間</a:t>
            </a:r>
            <a:endParaRPr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3557451" y="2431803"/>
            <a:ext cx="5077098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dirty="0" err="1"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老師與家長報告孩子在校狀況</a:t>
            </a:r>
            <a:endParaRPr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180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5966" y="364902"/>
            <a:ext cx="8920766" cy="11430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我眼中的</a:t>
            </a:r>
            <a:r>
              <a:rPr lang="en-US" altLang="zh-TW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504</a:t>
            </a:r>
            <a:endParaRPr lang="zh-TW" altLang="en-US"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62637" y="1507902"/>
            <a:ext cx="3408608" cy="452596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一、優點</a:t>
            </a:r>
            <a:endParaRPr lang="en-US" altLang="zh-TW" sz="4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聽話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打掃認真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字體工整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貼心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862033" y="1507902"/>
            <a:ext cx="34086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二、待改進</a:t>
            </a:r>
            <a:endParaRPr lang="en-US" altLang="zh-TW" sz="4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早點到校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動作加快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專心度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94DF7E-4228-024A-B2A3-666038200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6" b="7269"/>
          <a:stretch/>
        </p:blipFill>
        <p:spPr>
          <a:xfrm flipH="1">
            <a:off x="8073694" y="3977003"/>
            <a:ext cx="3876310" cy="25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4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275524">
            <a:off x="-1081414" y="-1263555"/>
            <a:ext cx="3534428" cy="356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802049">
            <a:off x="3774691" y="5186063"/>
            <a:ext cx="1107567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8"/>
          <p:cNvPicPr preferRelativeResize="0"/>
          <p:nvPr/>
        </p:nvPicPr>
        <p:blipFill rotWithShape="1">
          <a:blip r:embed="rId5">
            <a:alphaModFix/>
          </a:blip>
          <a:srcRect t="3737" b="3737"/>
          <a:stretch/>
        </p:blipFill>
        <p:spPr>
          <a:xfrm>
            <a:off x="745566" y="2235443"/>
            <a:ext cx="4397381" cy="40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8"/>
          <p:cNvSpPr txBox="1"/>
          <p:nvPr/>
        </p:nvSpPr>
        <p:spPr>
          <a:xfrm flipH="1">
            <a:off x="1586475" y="582591"/>
            <a:ext cx="2932515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2"/>
              </a:lnSpc>
            </a:pPr>
            <a:r>
              <a:rPr lang="en-US" sz="72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Ｑ＆Ａ</a:t>
            </a:r>
            <a:endParaRPr sz="7200" dirty="0">
              <a:solidFill>
                <a:srgbClr val="0070C0"/>
              </a:solidFill>
            </a:endParaRPr>
          </a:p>
        </p:txBody>
      </p:sp>
      <p:sp>
        <p:nvSpPr>
          <p:cNvPr id="380" name="Google Shape;380;p8"/>
          <p:cNvSpPr txBox="1"/>
          <p:nvPr/>
        </p:nvSpPr>
        <p:spPr>
          <a:xfrm flipH="1">
            <a:off x="4824881" y="635852"/>
            <a:ext cx="6980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家長意見回饋</a:t>
            </a:r>
            <a:r>
              <a:rPr 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..</a:t>
            </a:r>
            <a:endParaRPr sz="7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1" name="Google Shape;381;p8"/>
          <p:cNvSpPr txBox="1"/>
          <p:nvPr/>
        </p:nvSpPr>
        <p:spPr>
          <a:xfrm>
            <a:off x="4824881" y="2278093"/>
            <a:ext cx="12192000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8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如家長有任何對學校或</a:t>
            </a:r>
            <a:endParaRPr sz="4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48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您的孩子學習上有</a:t>
            </a:r>
            <a:endParaRPr sz="4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r>
              <a:rPr lang="en-US" sz="48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任何意見可在此提出</a:t>
            </a:r>
            <a:r>
              <a:rPr lang="en-US" sz="4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！</a:t>
            </a:r>
            <a:endParaRPr sz="48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07522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Thank-you-n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9977" y="332656"/>
            <a:ext cx="9091749" cy="4752528"/>
          </a:xfrm>
        </p:spPr>
      </p:pic>
      <p:sp>
        <p:nvSpPr>
          <p:cNvPr id="5" name="文字方塊 4"/>
          <p:cNvSpPr txBox="1"/>
          <p:nvPr/>
        </p:nvSpPr>
        <p:spPr>
          <a:xfrm>
            <a:off x="2063551" y="3861049"/>
            <a:ext cx="9131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感謝家長們今日的到來</a:t>
            </a:r>
            <a:r>
              <a:rPr lang="en-US" altLang="zh-TW" sz="2800" b="1" dirty="0">
                <a:solidFill>
                  <a:srgbClr val="00206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~</a:t>
            </a:r>
          </a:p>
          <a:p>
            <a:endParaRPr lang="en-US" altLang="zh-TW" sz="2800" b="1" dirty="0">
              <a:solidFill>
                <a:srgbClr val="00206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各位家長的支持，是我的動力來源！</a:t>
            </a:r>
            <a:endParaRPr lang="en-US" altLang="zh-TW" sz="2800" b="1" dirty="0">
              <a:solidFill>
                <a:srgbClr val="00206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就讓我們一起用愛陪伴孩子們成長 </a:t>
            </a:r>
            <a:r>
              <a:rPr lang="en-US" altLang="zh-TW" sz="2800" b="1" dirty="0">
                <a:solidFill>
                  <a:srgbClr val="00206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^___^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希望五年四班的孩子可以擁有健康、快樂的學校生活！</a:t>
            </a:r>
            <a:endParaRPr lang="en-US" altLang="zh-TW" sz="2800" b="1" dirty="0">
              <a:solidFill>
                <a:srgbClr val="002060"/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7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7200" dirty="0">
                <a:solidFill>
                  <a:srgbClr val="FF0000"/>
                </a:solidFill>
                <a:ea typeface="標楷體" pitchFamily="65" charset="-120"/>
              </a:rPr>
              <a:t>親師座談流程</a:t>
            </a:r>
          </a:p>
        </p:txBody>
      </p:sp>
      <p:sp>
        <p:nvSpPr>
          <p:cNvPr id="117763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33282" y="1417638"/>
            <a:ext cx="9381186" cy="490752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一、相見歡</a:t>
            </a:r>
            <a:endParaRPr lang="en-US" altLang="zh-TW" sz="43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二、主席報告：</a:t>
            </a:r>
            <a:endParaRPr lang="en-US" altLang="zh-TW" sz="43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43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學校重要事項轉達</a:t>
            </a:r>
            <a:endParaRPr lang="en-US" altLang="zh-TW" sz="43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43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老師分享班級經營重點以及</a:t>
            </a:r>
            <a:endParaRPr lang="en-US" altLang="zh-TW" sz="43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      需要家長配合事項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三、討論事項：提案討論</a:t>
            </a:r>
            <a:r>
              <a:rPr lang="en-US" altLang="zh-TW" sz="43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個別會談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4300" dirty="0">
                <a:latin typeface="標楷體" pitchFamily="65" charset="-120"/>
                <a:ea typeface="標楷體" pitchFamily="65" charset="-120"/>
              </a:rPr>
              <a:t>四、賦歸</a:t>
            </a:r>
            <a:endParaRPr lang="zh-TW" altLang="en-US" sz="43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TW" altLang="en-US" sz="3300" dirty="0">
              <a:solidFill>
                <a:srgbClr val="FFFF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21" y="274638"/>
            <a:ext cx="11176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7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75519">
            <a:off x="1034885" y="-390895"/>
            <a:ext cx="1835480" cy="175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400711">
            <a:off x="2832459" y="-47476"/>
            <a:ext cx="6527083" cy="695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0119" y="1749353"/>
            <a:ext cx="502413" cy="83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6272" y="932384"/>
            <a:ext cx="372640" cy="61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5073" y="4493580"/>
            <a:ext cx="516212" cy="85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77496" y="2903672"/>
            <a:ext cx="4034824" cy="403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7"/>
          <p:cNvSpPr txBox="1"/>
          <p:nvPr/>
        </p:nvSpPr>
        <p:spPr>
          <a:xfrm>
            <a:off x="2470780" y="1822821"/>
            <a:ext cx="775813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2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親師</a:t>
            </a:r>
            <a:r>
              <a:rPr lang="zh-TW" altLang="en-US" sz="7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個別</a:t>
            </a:r>
            <a:r>
              <a:rPr lang="en-US" sz="7200" dirty="0" err="1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/>
                <a:sym typeface="Calibri"/>
              </a:rPr>
              <a:t>互動時間</a:t>
            </a:r>
            <a:endParaRPr sz="7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883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恭喜！恭喜！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2616" y="2389344"/>
            <a:ext cx="10972800" cy="4525963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嘉宸爸爸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恩瑀爸爸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當選班級家長委員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726EA6-6629-3146-B149-47D867B463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2" t="5201" r="22300" b="5201"/>
          <a:stretch/>
        </p:blipFill>
        <p:spPr>
          <a:xfrm>
            <a:off x="9077901" y="575681"/>
            <a:ext cx="2736304" cy="29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8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學校重要事項轉達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4194220" cy="4525963"/>
          </a:xfrm>
        </p:spPr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總務處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輔導室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394DF7E-4228-024A-B2A3-666038200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6" b="7269"/>
          <a:stretch/>
        </p:blipFill>
        <p:spPr>
          <a:xfrm flipH="1">
            <a:off x="7481265" y="3881519"/>
            <a:ext cx="3876310" cy="25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本學期重要行事曆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1.10/9(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施打流感疫苗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2.10/19(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運動會，補假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10/25(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3.11/5(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11/6(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期中評量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4.11/22(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戶外教育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六福村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5.12/2(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)-12/18(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校內語文競賽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6.1/9(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1/10(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期末評量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7.1/20(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休業式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8.1/21(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)—2/10(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寒假</a:t>
            </a:r>
          </a:p>
        </p:txBody>
      </p:sp>
    </p:spTree>
    <p:extLst>
      <p:ext uri="{BB962C8B-B14F-4D97-AF65-F5344CB8AC3E}">
        <p14:creationId xmlns:p14="http://schemas.microsoft.com/office/powerpoint/2010/main" val="228083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班級經營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8321" y="1862969"/>
            <a:ext cx="99508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44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◎</a:t>
            </a:r>
            <a:r>
              <a:rPr lang="zh-TW" altLang="en-US" sz="44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教學理念：</a:t>
            </a:r>
            <a:endParaRPr lang="en-US" altLang="zh-TW" sz="4400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7542" lvl="1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注重孩子健全的身心發展，養成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良好的生活習慣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7542" lvl="1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培養孩子的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，相信孩子的能力。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7542" lvl="1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落實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品德教育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自律、尊重、誠實、禮貌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7542" lvl="1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引導孩子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，養成正確的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學習態度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07542" lvl="1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鼓勵孩子與人分享生活中的經驗與想法。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60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582738" y="130175"/>
            <a:ext cx="3937000" cy="1143000"/>
          </a:xfrm>
        </p:spPr>
        <p:txBody>
          <a:bodyPr/>
          <a:lstStyle/>
          <a:p>
            <a:r>
              <a:rPr lang="en-US" altLang="zh-TW"/>
              <a:t>Give Me Five </a:t>
            </a:r>
            <a:r>
              <a:rPr lang="zh-TW" altLang="en-US"/>
              <a:t>！</a:t>
            </a:r>
          </a:p>
        </p:txBody>
      </p:sp>
      <p:pic>
        <p:nvPicPr>
          <p:cNvPr id="13315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2888" y="-19050"/>
            <a:ext cx="5208587" cy="6986588"/>
          </a:xfrm>
        </p:spPr>
      </p:pic>
      <p:sp>
        <p:nvSpPr>
          <p:cNvPr id="11" name="矩形 10"/>
          <p:cNvSpPr/>
          <p:nvPr/>
        </p:nvSpPr>
        <p:spPr>
          <a:xfrm>
            <a:off x="5519738" y="908050"/>
            <a:ext cx="4824412" cy="2305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3317" name="群組 11"/>
          <p:cNvGrpSpPr>
            <a:grpSpLocks/>
          </p:cNvGrpSpPr>
          <p:nvPr/>
        </p:nvGrpSpPr>
        <p:grpSpPr bwMode="auto">
          <a:xfrm>
            <a:off x="5607050" y="903288"/>
            <a:ext cx="4589463" cy="3297237"/>
            <a:chOff x="4083062" y="903776"/>
            <a:chExt cx="4589580" cy="3295963"/>
          </a:xfrm>
        </p:grpSpPr>
        <p:sp>
          <p:nvSpPr>
            <p:cNvPr id="13318" name="文字方塊 2"/>
            <p:cNvSpPr txBox="1">
              <a:spLocks noChangeArrowheads="1"/>
            </p:cNvSpPr>
            <p:nvPr/>
          </p:nvSpPr>
          <p:spPr bwMode="auto">
            <a:xfrm rot="-1095184">
              <a:off x="4083062" y="2030660"/>
              <a:ext cx="800236" cy="2169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4000">
                  <a:latin typeface="標楷體" panose="03000509000000000000" pitchFamily="65" charset="-120"/>
                  <a:ea typeface="標楷體" panose="03000509000000000000" pitchFamily="65" charset="-120"/>
                </a:rPr>
                <a:t>身體力行</a:t>
              </a:r>
            </a:p>
          </p:txBody>
        </p:sp>
        <p:sp>
          <p:nvSpPr>
            <p:cNvPr id="13319" name="文字方塊 6"/>
            <p:cNvSpPr txBox="1">
              <a:spLocks noChangeArrowheads="1"/>
            </p:cNvSpPr>
            <p:nvPr/>
          </p:nvSpPr>
          <p:spPr bwMode="auto">
            <a:xfrm rot="-679809">
              <a:off x="4832053" y="1317367"/>
              <a:ext cx="800236" cy="21690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4000">
                  <a:latin typeface="標楷體" panose="03000509000000000000" pitchFamily="65" charset="-120"/>
                  <a:ea typeface="標楷體" panose="03000509000000000000" pitchFamily="65" charset="-120"/>
                </a:rPr>
                <a:t>勇於表達</a:t>
              </a:r>
            </a:p>
          </p:txBody>
        </p:sp>
        <p:sp>
          <p:nvSpPr>
            <p:cNvPr id="13320" name="文字方塊 7"/>
            <p:cNvSpPr txBox="1">
              <a:spLocks noChangeArrowheads="1"/>
            </p:cNvSpPr>
            <p:nvPr/>
          </p:nvSpPr>
          <p:spPr bwMode="auto">
            <a:xfrm>
              <a:off x="5940309" y="903776"/>
              <a:ext cx="831015" cy="2236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4200">
                  <a:latin typeface="標楷體" panose="03000509000000000000" pitchFamily="65" charset="-120"/>
                  <a:ea typeface="標楷體" panose="03000509000000000000" pitchFamily="65" charset="-120"/>
                </a:rPr>
                <a:t>動腦思考</a:t>
              </a:r>
            </a:p>
          </p:txBody>
        </p:sp>
        <p:sp>
          <p:nvSpPr>
            <p:cNvPr id="13321" name="文字方塊 8"/>
            <p:cNvSpPr txBox="1">
              <a:spLocks noChangeArrowheads="1"/>
            </p:cNvSpPr>
            <p:nvPr/>
          </p:nvSpPr>
          <p:spPr bwMode="auto">
            <a:xfrm rot="850243">
              <a:off x="7032471" y="1283500"/>
              <a:ext cx="831015" cy="2236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4200">
                  <a:latin typeface="標楷體" panose="03000509000000000000" pitchFamily="65" charset="-120"/>
                  <a:ea typeface="標楷體" panose="03000509000000000000" pitchFamily="65" charset="-120"/>
                </a:rPr>
                <a:t>仔細聆聽</a:t>
              </a:r>
            </a:p>
          </p:txBody>
        </p:sp>
        <p:sp>
          <p:nvSpPr>
            <p:cNvPr id="13322" name="文字方塊 9"/>
            <p:cNvSpPr txBox="1">
              <a:spLocks noChangeArrowheads="1"/>
            </p:cNvSpPr>
            <p:nvPr/>
          </p:nvSpPr>
          <p:spPr bwMode="auto">
            <a:xfrm rot="1201629">
              <a:off x="7841627" y="1946901"/>
              <a:ext cx="831015" cy="2236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sym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4200">
                  <a:latin typeface="標楷體" panose="03000509000000000000" pitchFamily="65" charset="-120"/>
                  <a:ea typeface="標楷體" panose="03000509000000000000" pitchFamily="65" charset="-120"/>
                </a:rPr>
                <a:t>眼神專注</a:t>
              </a: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85611" y="1403797"/>
            <a:ext cx="3867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能力培養</a:t>
            </a:r>
          </a:p>
        </p:txBody>
      </p:sp>
    </p:spTree>
    <p:extLst>
      <p:ext uri="{BB962C8B-B14F-4D97-AF65-F5344CB8AC3E}">
        <p14:creationId xmlns:p14="http://schemas.microsoft.com/office/powerpoint/2010/main" val="81777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 noChangeArrowheads="1"/>
          </p:cNvSpPr>
          <p:nvPr>
            <p:ph type="ctrTitle"/>
          </p:nvPr>
        </p:nvSpPr>
        <p:spPr>
          <a:xfrm>
            <a:off x="838200" y="184821"/>
            <a:ext cx="10515600" cy="1325563"/>
          </a:xfrm>
        </p:spPr>
        <p:txBody>
          <a:bodyPr anchor="ctr">
            <a:normAutofit/>
          </a:bodyPr>
          <a:lstStyle/>
          <a:p>
            <a:pPr marL="0" indent="0" eaLnBrk="1" hangingPunct="1"/>
            <a:r>
              <a:rPr lang="zh-CN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讓孩子帶著走的能力</a:t>
            </a:r>
          </a:p>
        </p:txBody>
      </p:sp>
      <p:sp>
        <p:nvSpPr>
          <p:cNvPr id="15363" name="內容版面配置區 2"/>
          <p:cNvSpPr>
            <a:spLocks noGrp="1" noChangeArrowheads="1"/>
          </p:cNvSpPr>
          <p:nvPr>
            <p:ph type="subTitle" idx="1"/>
          </p:nvPr>
        </p:nvSpPr>
        <p:spPr>
          <a:xfrm>
            <a:off x="2229119" y="1681365"/>
            <a:ext cx="8434589" cy="4993447"/>
          </a:xfrm>
        </p:spPr>
        <p:txBody>
          <a:bodyPr>
            <a:normAutofit/>
          </a:bodyPr>
          <a:lstStyle/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由他律到自律。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積極主動學習。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樂於助人。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接受失敗，並勇於承擔。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承認錯誤，不再犯同樣的錯誤。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由內心喜歡及肯定自己。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發現自己的優點，勇於接納自己的缺點。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站在自己最能夠發光的地方照亮別人。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不隨波逐流，擁有自己獨到的見解。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zh-CN" altLang="en-US" sz="2800" dirty="0">
              <a:ea typeface="文鼎古印體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94DF7E-4228-024A-B2A3-666038200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6" b="7269"/>
          <a:stretch/>
        </p:blipFill>
        <p:spPr>
          <a:xfrm flipH="1">
            <a:off x="8215361" y="1607291"/>
            <a:ext cx="3876310" cy="25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5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4498" y="383423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班級公約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3792" y="1977184"/>
            <a:ext cx="11500834" cy="4104456"/>
          </a:xfrm>
        </p:spPr>
        <p:txBody>
          <a:bodyPr>
            <a:noAutofit/>
          </a:bodyPr>
          <a:lstStyle/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１上學上課要準時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２遇見師長要問好</a:t>
            </a:r>
          </a:p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３同學相處要和睦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４作業認真準時交</a:t>
            </a:r>
          </a:p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５有話要說先舉手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６樓梯走廊慢慢走</a:t>
            </a:r>
          </a:p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７集合安靜又迅速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８上課專心守規矩</a:t>
            </a:r>
          </a:p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９打掃工作要認真</a:t>
            </a:r>
          </a:p>
        </p:txBody>
      </p:sp>
    </p:spTree>
    <p:extLst>
      <p:ext uri="{BB962C8B-B14F-4D97-AF65-F5344CB8AC3E}">
        <p14:creationId xmlns:p14="http://schemas.microsoft.com/office/powerpoint/2010/main" val="28658806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BADD"/>
      </a:accent1>
      <a:accent2>
        <a:srgbClr val="F7E98E"/>
      </a:accent2>
      <a:accent3>
        <a:srgbClr val="FDBCB4"/>
      </a:accent3>
      <a:accent4>
        <a:srgbClr val="E3F988"/>
      </a:accent4>
      <a:accent5>
        <a:srgbClr val="C9A0DC"/>
      </a:accent5>
      <a:accent6>
        <a:srgbClr val="A6E7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BADD"/>
      </a:accent1>
      <a:accent2>
        <a:srgbClr val="F7E98E"/>
      </a:accent2>
      <a:accent3>
        <a:srgbClr val="FDBCB4"/>
      </a:accent3>
      <a:accent4>
        <a:srgbClr val="E3F988"/>
      </a:accent4>
      <a:accent5>
        <a:srgbClr val="C9A0DC"/>
      </a:accent5>
      <a:accent6>
        <a:srgbClr val="A6E7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BADD"/>
      </a:accent1>
      <a:accent2>
        <a:srgbClr val="F7E98E"/>
      </a:accent2>
      <a:accent3>
        <a:srgbClr val="FDBCB4"/>
      </a:accent3>
      <a:accent4>
        <a:srgbClr val="E3F988"/>
      </a:accent4>
      <a:accent5>
        <a:srgbClr val="C9A0DC"/>
      </a:accent5>
      <a:accent6>
        <a:srgbClr val="A6E7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BADD"/>
      </a:accent1>
      <a:accent2>
        <a:srgbClr val="F7E98E"/>
      </a:accent2>
      <a:accent3>
        <a:srgbClr val="FDBCB4"/>
      </a:accent3>
      <a:accent4>
        <a:srgbClr val="E3F988"/>
      </a:accent4>
      <a:accent5>
        <a:srgbClr val="C9A0DC"/>
      </a:accent5>
      <a:accent6>
        <a:srgbClr val="A6E7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BADD"/>
      </a:accent1>
      <a:accent2>
        <a:srgbClr val="F7E98E"/>
      </a:accent2>
      <a:accent3>
        <a:srgbClr val="FDBCB4"/>
      </a:accent3>
      <a:accent4>
        <a:srgbClr val="E3F988"/>
      </a:accent4>
      <a:accent5>
        <a:srgbClr val="C9A0DC"/>
      </a:accent5>
      <a:accent6>
        <a:srgbClr val="A6E7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BADD"/>
      </a:accent1>
      <a:accent2>
        <a:srgbClr val="F7E98E"/>
      </a:accent2>
      <a:accent3>
        <a:srgbClr val="FDBCB4"/>
      </a:accent3>
      <a:accent4>
        <a:srgbClr val="E3F988"/>
      </a:accent4>
      <a:accent5>
        <a:srgbClr val="C9A0DC"/>
      </a:accent5>
      <a:accent6>
        <a:srgbClr val="A6E7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876</Words>
  <Application>Microsoft Office PowerPoint</Application>
  <PresentationFormat>寬螢幕</PresentationFormat>
  <Paragraphs>140</Paragraphs>
  <Slides>20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20</vt:i4>
      </vt:variant>
    </vt:vector>
  </HeadingPairs>
  <TitlesOfParts>
    <vt:vector size="36" baseType="lpstr">
      <vt:lpstr>Adobe 仿宋 Std R</vt:lpstr>
      <vt:lpstr>Nunito</vt:lpstr>
      <vt:lpstr>文鼎古印體</vt:lpstr>
      <vt:lpstr>文鼎標楷注音</vt:lpstr>
      <vt:lpstr>微軟正黑體</vt:lpstr>
      <vt:lpstr>新細明體</vt:lpstr>
      <vt:lpstr>標楷體</vt:lpstr>
      <vt:lpstr>Arial</vt:lpstr>
      <vt:lpstr>Calibri</vt:lpstr>
      <vt:lpstr>Wingdings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會稽國小 113學年第一學期 親師座談 </vt:lpstr>
      <vt:lpstr>親師座談流程</vt:lpstr>
      <vt:lpstr>恭喜！恭喜！</vt:lpstr>
      <vt:lpstr>學校重要事項轉達</vt:lpstr>
      <vt:lpstr>本學期重要行事曆</vt:lpstr>
      <vt:lpstr>班級經營</vt:lpstr>
      <vt:lpstr>Give Me Five ！</vt:lpstr>
      <vt:lpstr>讓孩子帶著走的能力</vt:lpstr>
      <vt:lpstr>班級公約</vt:lpstr>
      <vt:lpstr>作業&amp;評量安排</vt:lpstr>
      <vt:lpstr>作業&amp;評量安排</vt:lpstr>
      <vt:lpstr>作業要求</vt:lpstr>
      <vt:lpstr>聯絡簿&amp;作業訂正</vt:lpstr>
      <vt:lpstr>養成良好的學習態度</vt:lpstr>
      <vt:lpstr>親師聯絡方式</vt:lpstr>
      <vt:lpstr>PowerPoint 簡報</vt:lpstr>
      <vt:lpstr>我眼中的504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ASUS_M640MB</cp:lastModifiedBy>
  <cp:revision>41</cp:revision>
  <dcterms:created xsi:type="dcterms:W3CDTF">2020-09-17T21:41:43Z</dcterms:created>
  <dcterms:modified xsi:type="dcterms:W3CDTF">2024-09-17T23:22:03Z</dcterms:modified>
</cp:coreProperties>
</file>