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17" d="100"/>
          <a:sy n="17" d="100"/>
        </p:scale>
        <p:origin x="6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5176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881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087912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40930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2948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5691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8016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9766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050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030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0225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13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1357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6558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000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366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9053C-8D36-415B-8877-23D282C49B81}" type="datetimeFigureOut">
              <a:rPr lang="zh-TW" altLang="en-US" smtClean="0"/>
              <a:t>2020/3/7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BD167E9-D4A3-4295-B28A-DDE0556FD0B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12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5274" y="5028295"/>
            <a:ext cx="7766936" cy="1646302"/>
          </a:xfrm>
        </p:spPr>
        <p:txBody>
          <a:bodyPr/>
          <a:lstStyle/>
          <a:p>
            <a:pPr algn="ctr"/>
            <a:r>
              <a:rPr lang="zh-TW" altLang="en-US" dirty="0" smtClean="0"/>
              <a:t>北市大附小家長日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五年級</a:t>
            </a:r>
            <a:r>
              <a:rPr lang="zh-TW" altLang="en-US" dirty="0"/>
              <a:t>下</a:t>
            </a:r>
            <a:r>
              <a:rPr lang="zh-TW" altLang="en-US" dirty="0" smtClean="0"/>
              <a:t>學年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 smtClean="0"/>
              <a:t>評量及活動說明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708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03480" y="3760369"/>
            <a:ext cx="10175181" cy="1646302"/>
          </a:xfrm>
        </p:spPr>
        <p:txBody>
          <a:bodyPr/>
          <a:lstStyle/>
          <a:p>
            <a:pPr algn="l"/>
            <a:r>
              <a:rPr lang="zh-TW" altLang="zh-TW" dirty="0"/>
              <a:t>壹、評量日期</a:t>
            </a:r>
            <a:br>
              <a:rPr lang="zh-TW" altLang="zh-TW" dirty="0"/>
            </a:br>
            <a:r>
              <a:rPr lang="en-US" altLang="zh-TW" dirty="0"/>
              <a:t>    </a:t>
            </a:r>
            <a:r>
              <a:rPr lang="en-US" altLang="zh-TW" dirty="0">
                <a:solidFill>
                  <a:schemeClr val="tx1"/>
                </a:solidFill>
              </a:rPr>
              <a:t>5/5(</a:t>
            </a:r>
            <a:r>
              <a:rPr lang="zh-TW" altLang="zh-TW" dirty="0">
                <a:solidFill>
                  <a:schemeClr val="tx1"/>
                </a:solidFill>
              </a:rPr>
              <a:t>二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5/6(</a:t>
            </a:r>
            <a:r>
              <a:rPr lang="zh-TW" altLang="zh-TW" dirty="0">
                <a:solidFill>
                  <a:schemeClr val="tx1"/>
                </a:solidFill>
              </a:rPr>
              <a:t>三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  <a:r>
              <a:rPr lang="zh-TW" altLang="zh-TW" dirty="0">
                <a:solidFill>
                  <a:schemeClr val="tx1"/>
                </a:solidFill>
              </a:rPr>
              <a:t>第一次評量</a:t>
            </a:r>
            <a:br>
              <a:rPr lang="zh-TW" altLang="zh-TW" dirty="0">
                <a:solidFill>
                  <a:schemeClr val="tx1"/>
                </a:solidFill>
              </a:rPr>
            </a:br>
            <a:r>
              <a:rPr lang="en-US" altLang="zh-TW" dirty="0">
                <a:solidFill>
                  <a:schemeClr val="tx1"/>
                </a:solidFill>
              </a:rPr>
              <a:t>    7/2(</a:t>
            </a:r>
            <a:r>
              <a:rPr lang="zh-TW" altLang="zh-TW" dirty="0">
                <a:solidFill>
                  <a:schemeClr val="tx1"/>
                </a:solidFill>
              </a:rPr>
              <a:t>四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  <a:r>
              <a:rPr lang="zh-TW" altLang="zh-TW" dirty="0">
                <a:solidFill>
                  <a:schemeClr val="tx1"/>
                </a:solidFill>
              </a:rPr>
              <a:t>，</a:t>
            </a:r>
            <a:r>
              <a:rPr lang="en-US" altLang="zh-TW" dirty="0">
                <a:solidFill>
                  <a:schemeClr val="tx1"/>
                </a:solidFill>
              </a:rPr>
              <a:t>7/3(</a:t>
            </a:r>
            <a:r>
              <a:rPr lang="zh-TW" altLang="zh-TW" dirty="0">
                <a:solidFill>
                  <a:schemeClr val="tx1"/>
                </a:solidFill>
              </a:rPr>
              <a:t>五</a:t>
            </a:r>
            <a:r>
              <a:rPr lang="en-US" altLang="zh-TW" dirty="0">
                <a:solidFill>
                  <a:schemeClr val="tx1"/>
                </a:solidFill>
              </a:rPr>
              <a:t>)</a:t>
            </a:r>
            <a:r>
              <a:rPr lang="zh-TW" altLang="zh-TW" dirty="0">
                <a:solidFill>
                  <a:schemeClr val="tx1"/>
                </a:solidFill>
              </a:rPr>
              <a:t>第二次評量</a:t>
            </a:r>
            <a:br>
              <a:rPr lang="zh-TW" altLang="zh-TW" dirty="0">
                <a:solidFill>
                  <a:schemeClr val="tx1"/>
                </a:solidFill>
              </a:rPr>
            </a:br>
            <a:endParaRPr lang="zh-TW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07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52705"/>
              </p:ext>
            </p:extLst>
          </p:nvPr>
        </p:nvGraphicFramePr>
        <p:xfrm>
          <a:off x="1229711" y="1813033"/>
          <a:ext cx="7283668" cy="38783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6965">
                  <a:extLst>
                    <a:ext uri="{9D8B030D-6E8A-4147-A177-3AD203B41FA5}">
                      <a16:colId xmlns:a16="http://schemas.microsoft.com/office/drawing/2014/main" xmlns="" val="1817549302"/>
                    </a:ext>
                  </a:extLst>
                </a:gridCol>
                <a:gridCol w="3048505">
                  <a:extLst>
                    <a:ext uri="{9D8B030D-6E8A-4147-A177-3AD203B41FA5}">
                      <a16:colId xmlns:a16="http://schemas.microsoft.com/office/drawing/2014/main" xmlns="" val="3050518878"/>
                    </a:ext>
                  </a:extLst>
                </a:gridCol>
                <a:gridCol w="3218198">
                  <a:extLst>
                    <a:ext uri="{9D8B030D-6E8A-4147-A177-3AD203B41FA5}">
                      <a16:colId xmlns:a16="http://schemas.microsoft.com/office/drawing/2014/main" xmlns="" val="2647202191"/>
                    </a:ext>
                  </a:extLst>
                </a:gridCol>
              </a:tblGrid>
              <a:tr h="6463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科目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第一次評量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第二次評量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2091820"/>
                  </a:ext>
                </a:extLst>
              </a:tr>
              <a:tr h="19391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國語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1-7</a:t>
                      </a:r>
                      <a:r>
                        <a:rPr lang="zh-TW" sz="2800" kern="100" dirty="0">
                          <a:effectLst/>
                        </a:rPr>
                        <a:t>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統整活動一、二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閱讀階梯一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8-14</a:t>
                      </a:r>
                      <a:r>
                        <a:rPr lang="zh-TW" sz="2800" kern="100" dirty="0">
                          <a:effectLst/>
                        </a:rPr>
                        <a:t>課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統整活動三、四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閱讀階梯二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818726366"/>
                  </a:ext>
                </a:extLst>
              </a:tr>
              <a:tr h="12927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數學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</a:rPr>
                        <a:t>1-5</a:t>
                      </a:r>
                      <a:r>
                        <a:rPr lang="zh-TW" sz="2800" kern="100">
                          <a:effectLst/>
                        </a:rPr>
                        <a:t>單元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>
                          <a:effectLst/>
                        </a:rPr>
                        <a:t>綜合與應用</a:t>
                      </a:r>
                      <a:r>
                        <a:rPr lang="en-US" sz="2800" kern="100">
                          <a:effectLst/>
                        </a:rPr>
                        <a:t>(</a:t>
                      </a:r>
                      <a:r>
                        <a:rPr lang="zh-TW" sz="2800" kern="100">
                          <a:effectLst/>
                        </a:rPr>
                        <a:t>一</a:t>
                      </a:r>
                      <a:r>
                        <a:rPr lang="en-US" sz="2800" kern="100">
                          <a:effectLst/>
                        </a:rPr>
                        <a:t>)</a:t>
                      </a:r>
                      <a:endParaRPr lang="zh-TW" sz="2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6-10</a:t>
                      </a:r>
                      <a:r>
                        <a:rPr lang="zh-TW" sz="2800" kern="100" dirty="0">
                          <a:effectLst/>
                        </a:rPr>
                        <a:t>單元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2800" kern="100" dirty="0">
                          <a:effectLst/>
                        </a:rPr>
                        <a:t>綜合與應用</a:t>
                      </a:r>
                      <a:r>
                        <a:rPr lang="en-US" sz="2800" kern="100" dirty="0">
                          <a:effectLst/>
                        </a:rPr>
                        <a:t>(</a:t>
                      </a:r>
                      <a:r>
                        <a:rPr lang="zh-TW" sz="2800" kern="100" dirty="0">
                          <a:effectLst/>
                        </a:rPr>
                        <a:t>二</a:t>
                      </a:r>
                      <a:r>
                        <a:rPr lang="en-US" sz="2800" kern="100" dirty="0">
                          <a:effectLst/>
                        </a:rPr>
                        <a:t>)</a:t>
                      </a:r>
                      <a:endParaRPr lang="zh-TW" sz="2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6324312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970441" y="869261"/>
            <a:ext cx="126552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defTabSz="914400" eaLnBrk="0" fontAlgn="base" hangingPunct="0">
              <a:spcAft>
                <a:spcPct val="0"/>
              </a:spcAft>
            </a:pPr>
            <a:r>
              <a:rPr lang="zh-TW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貳</a:t>
            </a:r>
            <a:r>
              <a:rPr lang="zh-TW" altLang="zh-TW" sz="28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、五年級國語，</a:t>
            </a:r>
            <a:r>
              <a:rPr lang="zh-TW" altLang="zh-TW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數學</a:t>
            </a:r>
            <a:r>
              <a:rPr lang="zh-TW" altLang="en-US" sz="28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評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量範圍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52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497724" y="4269110"/>
            <a:ext cx="8060058" cy="2068627"/>
          </a:xfrm>
        </p:spPr>
        <p:txBody>
          <a:bodyPr/>
          <a:lstStyle/>
          <a:p>
            <a:pPr algn="l">
              <a:spcAft>
                <a:spcPts val="0"/>
              </a:spcAft>
            </a:pPr>
            <a:r>
              <a:rPr lang="zh-TW" altLang="zh-TW" sz="4400" dirty="0"/>
              <a:t/>
            </a:r>
            <a:br>
              <a:rPr lang="zh-TW" altLang="zh-TW" sz="4400" dirty="0"/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叁、下學期戶外教學</a:t>
            </a:r>
            <a:r>
              <a:rPr lang="en-US" altLang="zh-TW" sz="4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4400" kern="1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4400" kern="100" dirty="0" smtClean="0"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4400" kern="100" dirty="0"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r>
              <a:rPr lang="zh-TW" altLang="zh-TW" sz="44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育藝深遠中山堂</a:t>
            </a:r>
            <a:r>
              <a:rPr lang="en-US" altLang="zh-TW" sz="44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44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400" kern="1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en-US" altLang="zh-TW" sz="4400" kern="1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5/14(</a:t>
            </a:r>
            <a: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四</a:t>
            </a:r>
            <a:r>
              <a:rPr lang="en-US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上午</a:t>
            </a:r>
            <a:r>
              <a:rPr lang="en-US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10:45-11:45</a:t>
            </a:r>
            <a: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kern="100" dirty="0" smtClean="0"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4400" kern="100" dirty="0"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r>
              <a:rPr lang="zh-TW" altLang="zh-TW" sz="44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校外教學科教館</a:t>
            </a:r>
            <a:r>
              <a:rPr lang="en-US" altLang="zh-TW" sz="44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44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44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zh-TW" altLang="en-US" sz="4400" kern="100" dirty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4400" kern="100" dirty="0" smtClean="0"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en-US" altLang="zh-TW" sz="4400" kern="1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6/2</a:t>
            </a:r>
            <a: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（二）下午</a:t>
            </a:r>
            <a:r>
              <a:rPr lang="en-US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：</a:t>
            </a:r>
            <a:r>
              <a:rPr lang="en-US" altLang="zh-TW" sz="4400" kern="100" dirty="0" smtClean="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  <a:cs typeface="Times New Roman" panose="02020603050405020304" pitchFamily="18" charset="0"/>
              </a:rPr>
              <a:t>30~15:30</a:t>
            </a:r>
            <a: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4400" kern="100" dirty="0">
                <a:solidFill>
                  <a:schemeClr val="tx1"/>
                </a:solidFill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kern="100" dirty="0">
                <a:latin typeface="標楷體" panose="03000509000000000000" pitchFamily="65" charset="-120"/>
                <a:ea typeface="新細明體" panose="02020500000000000000" pitchFamily="18" charset="-120"/>
                <a:cs typeface="Times New Roman" panose="02020603050405020304" pitchFamily="18" charset="0"/>
              </a:rPr>
              <a:t> </a:t>
            </a:r>
            <a:r>
              <a:rPr lang="zh-TW" altLang="zh-TW" sz="4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zh-TW" altLang="zh-TW" sz="4400" kern="100" dirty="0"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4424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07067" y="4050833"/>
            <a:ext cx="7766936" cy="1646302"/>
          </a:xfrm>
        </p:spPr>
        <p:txBody>
          <a:bodyPr/>
          <a:lstStyle/>
          <a:p>
            <a:pPr algn="l"/>
            <a:r>
              <a:rPr lang="zh-TW" altLang="en-US" dirty="0" smtClean="0"/>
              <a:t>肆、</a:t>
            </a:r>
            <a:r>
              <a:rPr lang="zh-TW" altLang="zh-TW" dirty="0" smtClean="0"/>
              <a:t>校</a:t>
            </a:r>
            <a:r>
              <a:rPr lang="zh-TW" altLang="zh-TW" dirty="0"/>
              <a:t>內體育活動</a:t>
            </a:r>
            <a:br>
              <a:rPr lang="zh-TW" altLang="zh-TW" dirty="0"/>
            </a:br>
            <a:r>
              <a:rPr lang="zh-TW" altLang="en-US" dirty="0" smtClean="0"/>
              <a:t>項目：</a:t>
            </a:r>
            <a:r>
              <a:rPr lang="zh-TW" altLang="zh-TW" dirty="0" smtClean="0"/>
              <a:t>樂</a:t>
            </a:r>
            <a:r>
              <a:rPr lang="zh-TW" altLang="zh-TW" dirty="0"/>
              <a:t>樂棒</a:t>
            </a:r>
            <a:r>
              <a:rPr lang="en-US" altLang="zh-TW" dirty="0"/>
              <a:t>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時間：</a:t>
            </a:r>
            <a:r>
              <a:rPr lang="en-US" altLang="zh-TW" dirty="0" smtClean="0"/>
              <a:t>5/7</a:t>
            </a:r>
            <a:r>
              <a:rPr lang="en-US" altLang="zh-TW" dirty="0"/>
              <a:t>(</a:t>
            </a:r>
            <a:r>
              <a:rPr lang="zh-TW" altLang="zh-TW" dirty="0"/>
              <a:t>四</a:t>
            </a:r>
            <a:r>
              <a:rPr lang="en-US" altLang="zh-TW" dirty="0"/>
              <a:t>)-5/29 (</a:t>
            </a:r>
            <a:r>
              <a:rPr lang="zh-TW" altLang="zh-TW" dirty="0"/>
              <a:t>四</a:t>
            </a:r>
            <a:r>
              <a:rPr lang="en-US" altLang="zh-TW" dirty="0"/>
              <a:t>) 8:00-8:40 (</a:t>
            </a:r>
            <a:r>
              <a:rPr lang="zh-TW" altLang="zh-TW" dirty="0"/>
              <a:t>遇雨順延</a:t>
            </a:r>
            <a:r>
              <a:rPr lang="en-US" altLang="zh-TW" dirty="0"/>
              <a:t>)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899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物件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7395039"/>
              </p:ext>
            </p:extLst>
          </p:nvPr>
        </p:nvGraphicFramePr>
        <p:xfrm>
          <a:off x="2538247" y="0"/>
          <a:ext cx="6274677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Acrobat Document" r:id="rId3" imgW="5667333" imgH="8019970" progId="AcroExch.Document.DC">
                  <p:embed/>
                </p:oleObj>
              </mc:Choice>
              <mc:Fallback>
                <p:oleObj name="Acrobat Document" r:id="rId3" imgW="5667333" imgH="801997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38247" y="0"/>
                        <a:ext cx="6274677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125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91756" y="4411000"/>
            <a:ext cx="7766936" cy="1646302"/>
          </a:xfrm>
        </p:spPr>
        <p:txBody>
          <a:bodyPr/>
          <a:lstStyle/>
          <a:p>
            <a:pPr algn="l"/>
            <a:r>
              <a:rPr lang="zh-TW" altLang="en-US" dirty="0" smtClean="0"/>
              <a:t>各</a:t>
            </a:r>
            <a:r>
              <a:rPr lang="zh-TW" altLang="en-US" dirty="0"/>
              <a:t>班各項</a:t>
            </a:r>
            <a:r>
              <a:rPr lang="zh-TW" altLang="en-US" dirty="0" smtClean="0"/>
              <a:t>活動則置於班</a:t>
            </a:r>
            <a:r>
              <a:rPr lang="zh-TW" altLang="en-US" dirty="0"/>
              <a:t>網或</a:t>
            </a:r>
            <a:r>
              <a:rPr lang="en-US" altLang="zh-TW" dirty="0"/>
              <a:t>line</a:t>
            </a:r>
            <a:r>
              <a:rPr lang="zh-TW" altLang="en-US" dirty="0"/>
              <a:t>等群組自行通知</a:t>
            </a:r>
            <a:r>
              <a:rPr lang="zh-TW" altLang="en-US" dirty="0" smtClean="0"/>
              <a:t>，</a:t>
            </a:r>
            <a:r>
              <a:rPr lang="zh-TW" altLang="en-US" dirty="0"/>
              <a:t>歡迎家長逕行洽詢任課教師。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 smtClean="0"/>
              <a:t>                五年級導師群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617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</TotalTime>
  <Words>95</Words>
  <Application>Microsoft Office PowerPoint</Application>
  <PresentationFormat>寬螢幕</PresentationFormat>
  <Paragraphs>21</Paragraphs>
  <Slides>7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微軟正黑體</vt:lpstr>
      <vt:lpstr>新細明體</vt:lpstr>
      <vt:lpstr>標楷體</vt:lpstr>
      <vt:lpstr>Arial</vt:lpstr>
      <vt:lpstr>Calibri</vt:lpstr>
      <vt:lpstr>Times New Roman</vt:lpstr>
      <vt:lpstr>Trebuchet MS</vt:lpstr>
      <vt:lpstr>Wingdings 3</vt:lpstr>
      <vt:lpstr>多面向</vt:lpstr>
      <vt:lpstr>Acrobat Document</vt:lpstr>
      <vt:lpstr>北市大附小家長日 五年級下學年 評量及活動說明  </vt:lpstr>
      <vt:lpstr>壹、評量日期     5/5(二)，5/6(三)第一次評量     7/2(四)，7/3(五)第二次評量 </vt:lpstr>
      <vt:lpstr>貳、五年級國語，數學評量範圍</vt:lpstr>
      <vt:lpstr> 叁、下學期戶外教學 1.育藝深遠中山堂       5/14(四) 上午10:45-11:45 2.校外教學科教館        6/2（二）下午12：30~15:30   </vt:lpstr>
      <vt:lpstr>肆、校內體育活動 項目：樂樂棒    時間：5/7(四)-5/29 (四) 8:00-8:40 (遇雨順延) </vt:lpstr>
      <vt:lpstr>PowerPoint 簡報</vt:lpstr>
      <vt:lpstr>各班各項活動則置於班網或line等群組自行通知，歡迎家長逕行洽詢任課教師。                  五年級導師群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北市大附小家長日 五年級學年 教學及活動說明</dc:title>
  <dc:creator>Teacher</dc:creator>
  <cp:lastModifiedBy>c10t26i32@gmail.com</cp:lastModifiedBy>
  <cp:revision>8</cp:revision>
  <dcterms:created xsi:type="dcterms:W3CDTF">2020-02-18T04:51:02Z</dcterms:created>
  <dcterms:modified xsi:type="dcterms:W3CDTF">2020-03-07T14:39:53Z</dcterms:modified>
</cp:coreProperties>
</file>