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6" r:id="rId2"/>
  </p:sldMasterIdLst>
  <p:notesMasterIdLst>
    <p:notesMasterId r:id="rId32"/>
  </p:notesMasterIdLst>
  <p:sldIdLst>
    <p:sldId id="256" r:id="rId3"/>
    <p:sldId id="295" r:id="rId4"/>
    <p:sldId id="296" r:id="rId5"/>
    <p:sldId id="305" r:id="rId6"/>
    <p:sldId id="306" r:id="rId7"/>
    <p:sldId id="297" r:id="rId8"/>
    <p:sldId id="298" r:id="rId9"/>
    <p:sldId id="299" r:id="rId10"/>
    <p:sldId id="261" r:id="rId11"/>
    <p:sldId id="307" r:id="rId12"/>
    <p:sldId id="263" r:id="rId13"/>
    <p:sldId id="312" r:id="rId14"/>
    <p:sldId id="311" r:id="rId15"/>
    <p:sldId id="309" r:id="rId16"/>
    <p:sldId id="314" r:id="rId17"/>
    <p:sldId id="315" r:id="rId18"/>
    <p:sldId id="265" r:id="rId19"/>
    <p:sldId id="294" r:id="rId20"/>
    <p:sldId id="292" r:id="rId21"/>
    <p:sldId id="267" r:id="rId22"/>
    <p:sldId id="269" r:id="rId23"/>
    <p:sldId id="293" r:id="rId24"/>
    <p:sldId id="268" r:id="rId25"/>
    <p:sldId id="270" r:id="rId26"/>
    <p:sldId id="271" r:id="rId27"/>
    <p:sldId id="308" r:id="rId28"/>
    <p:sldId id="282" r:id="rId29"/>
    <p:sldId id="302" r:id="rId30"/>
    <p:sldId id="291" r:id="rId3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jEyTSMP5YaRA7jUtwlktQg7fFw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40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9824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7460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7962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537327" y="327148"/>
            <a:ext cx="10612755" cy="2743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FKai-SB"/>
              <a:buNone/>
              <a:defRPr sz="60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4460032" y="3209010"/>
            <a:ext cx="6690049" cy="1418974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800"/>
              <a:buNone/>
              <a:defRPr sz="2800" cap="none">
                <a:solidFill>
                  <a:schemeClr val="dk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9029379" y="6403476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554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3995785" y="6403476"/>
            <a:ext cx="4893958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554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11435068" y="6403476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" name="圖片 2" descr="一張含有 文字, 布偶, 玩具, 向量圖形 的圖片&#10;&#10;自動產生的描述">
            <a:extLst>
              <a:ext uri="{FF2B5EF4-FFF2-40B4-BE49-F238E27FC236}">
                <a16:creationId xmlns:a16="http://schemas.microsoft.com/office/drawing/2014/main" id="{43AA415C-9C46-4D54-A991-C74034A883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656" y="3862997"/>
            <a:ext cx="3305887" cy="2846288"/>
          </a:xfrm>
          <a:prstGeom prst="rect">
            <a:avLst/>
          </a:prstGeom>
        </p:spPr>
      </p:pic>
      <p:pic>
        <p:nvPicPr>
          <p:cNvPr id="5" name="圖片 4" descr="一張含有 文字, 標誌 的圖片&#10;&#10;自動產生的描述">
            <a:extLst>
              <a:ext uri="{FF2B5EF4-FFF2-40B4-BE49-F238E27FC236}">
                <a16:creationId xmlns:a16="http://schemas.microsoft.com/office/drawing/2014/main" id="{1A8834F0-08AE-4FD4-8C48-90E986B0E8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74170" y="5007005"/>
            <a:ext cx="3305888" cy="8725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輔助字幕的圖片" type="picTx" preserve="1">
  <p:cSld name="含輔助字幕的圖片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2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>
            <a:spLocks noGrp="1"/>
          </p:cNvSpPr>
          <p:nvPr>
            <p:ph type="pic" idx="2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solidFill>
            <a:schemeClr val="lt1">
              <a:alpha val="40000"/>
            </a:schemeClr>
          </a:solidFill>
          <a:ln w="50800" cap="sq" cmpd="dbl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body" idx="1"/>
          </p:nvPr>
        </p:nvSpPr>
        <p:spPr>
          <a:xfrm>
            <a:off x="685800" y="2971800"/>
            <a:ext cx="6164653" cy="182880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dt" idx="10"/>
          </p:nvPr>
        </p:nvSpPr>
        <p:spPr>
          <a:xfrm>
            <a:off x="8665860" y="6591993"/>
            <a:ext cx="1600200" cy="24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ftr" idx="11"/>
          </p:nvPr>
        </p:nvSpPr>
        <p:spPr>
          <a:xfrm>
            <a:off x="685801" y="6591993"/>
            <a:ext cx="7827659" cy="24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sldNum" idx="12"/>
          </p:nvPr>
        </p:nvSpPr>
        <p:spPr>
          <a:xfrm>
            <a:off x="11506199" y="6533804"/>
            <a:ext cx="55116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4233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全景圖片 (含輔助字幕)" preserve="1">
  <p:cSld name="全景圖片 (含輔助字幕)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3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>
            <a:spLocks noGrp="1"/>
          </p:cNvSpPr>
          <p:nvPr>
            <p:ph type="pic" idx="2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solidFill>
            <a:schemeClr val="lt1">
              <a:alpha val="40000"/>
            </a:schemeClr>
          </a:solidFill>
          <a:ln w="50800" cap="sq" cmpd="dbl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>
            <a:off x="685800" y="5299603"/>
            <a:ext cx="10131427" cy="493712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dt" idx="10"/>
          </p:nvPr>
        </p:nvSpPr>
        <p:spPr>
          <a:xfrm>
            <a:off x="8665860" y="6591993"/>
            <a:ext cx="1600200" cy="24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ftr" idx="11"/>
          </p:nvPr>
        </p:nvSpPr>
        <p:spPr>
          <a:xfrm>
            <a:off x="685801" y="6591993"/>
            <a:ext cx="7827659" cy="24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ldNum" idx="12"/>
          </p:nvPr>
        </p:nvSpPr>
        <p:spPr>
          <a:xfrm>
            <a:off x="11506199" y="6533804"/>
            <a:ext cx="55116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7611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與輔助字幕" preserve="1">
  <p:cSld name="標題與輔助字幕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4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FKai-SB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dt" idx="10"/>
          </p:nvPr>
        </p:nvSpPr>
        <p:spPr>
          <a:xfrm>
            <a:off x="8665860" y="6591993"/>
            <a:ext cx="1600200" cy="24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ftr" idx="11"/>
          </p:nvPr>
        </p:nvSpPr>
        <p:spPr>
          <a:xfrm>
            <a:off x="685801" y="6591993"/>
            <a:ext cx="7827659" cy="24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11506199" y="6533804"/>
            <a:ext cx="55116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4681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 (含輔助字幕)" preserve="1">
  <p:cSld name="引述 (含輔助字幕)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5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93" name="Google Shape;93;p15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DFKai-SB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1097875" y="3352800"/>
            <a:ext cx="9339184" cy="38100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3200"/>
              <a:buFont typeface="DFKai-SB"/>
              <a:buNone/>
              <a:defRPr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400"/>
              <a:buFont typeface="DFKai-SB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2000"/>
              <a:buFont typeface="DFKai-SB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800"/>
              <a:buFont typeface="DFKai-SB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800"/>
              <a:buFont typeface="DFKai-SB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2"/>
          </p:nvPr>
        </p:nvSpPr>
        <p:spPr>
          <a:xfrm>
            <a:off x="687465" y="4343400"/>
            <a:ext cx="10152367" cy="144780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dt" idx="10"/>
          </p:nvPr>
        </p:nvSpPr>
        <p:spPr>
          <a:xfrm>
            <a:off x="8665860" y="6591993"/>
            <a:ext cx="1600200" cy="24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ftr" idx="11"/>
          </p:nvPr>
        </p:nvSpPr>
        <p:spPr>
          <a:xfrm>
            <a:off x="685801" y="6591993"/>
            <a:ext cx="7827659" cy="24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12"/>
          </p:nvPr>
        </p:nvSpPr>
        <p:spPr>
          <a:xfrm>
            <a:off x="11506199" y="6533804"/>
            <a:ext cx="55116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39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名片" preserve="1">
  <p:cSld name="名片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6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FKai-SB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dt" idx="10"/>
          </p:nvPr>
        </p:nvSpPr>
        <p:spPr>
          <a:xfrm>
            <a:off x="8665860" y="6591993"/>
            <a:ext cx="1600200" cy="24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ftr" idx="11"/>
          </p:nvPr>
        </p:nvSpPr>
        <p:spPr>
          <a:xfrm>
            <a:off x="685801" y="6591993"/>
            <a:ext cx="7827659" cy="24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11506199" y="6533804"/>
            <a:ext cx="55116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3629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名片" preserve="1">
  <p:cSld name="引述名片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7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110" name="Google Shape;110;p17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DFKai-SB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685800" y="3886200"/>
            <a:ext cx="10135436" cy="88900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2"/>
          </p:nvPr>
        </p:nvSpPr>
        <p:spPr>
          <a:xfrm>
            <a:off x="685799" y="4775200"/>
            <a:ext cx="10135436" cy="101600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dt" idx="10"/>
          </p:nvPr>
        </p:nvSpPr>
        <p:spPr>
          <a:xfrm>
            <a:off x="8665860" y="6591993"/>
            <a:ext cx="1600200" cy="24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ftr" idx="11"/>
          </p:nvPr>
        </p:nvSpPr>
        <p:spPr>
          <a:xfrm>
            <a:off x="685801" y="6591993"/>
            <a:ext cx="7827659" cy="24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sldNum" idx="12"/>
          </p:nvPr>
        </p:nvSpPr>
        <p:spPr>
          <a:xfrm>
            <a:off x="11506199" y="6533804"/>
            <a:ext cx="55116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3426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是非題" preserve="1">
  <p:cSld name="是非題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8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FKai-SB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685801" y="3505200"/>
            <a:ext cx="10131428" cy="83820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 b="0" cap="none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2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dt" idx="10"/>
          </p:nvPr>
        </p:nvSpPr>
        <p:spPr>
          <a:xfrm>
            <a:off x="8665860" y="6591993"/>
            <a:ext cx="1600200" cy="24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ftr" idx="11"/>
          </p:nvPr>
        </p:nvSpPr>
        <p:spPr>
          <a:xfrm>
            <a:off x="685801" y="6591993"/>
            <a:ext cx="7827659" cy="24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sldNum" idx="12"/>
          </p:nvPr>
        </p:nvSpPr>
        <p:spPr>
          <a:xfrm>
            <a:off x="11506199" y="6533804"/>
            <a:ext cx="55116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6143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 preserve="1">
  <p:cSld name="標題及直排文字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9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 rot="5400000">
            <a:off x="4378730" y="-1756063"/>
            <a:ext cx="3632662" cy="11018519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dt" idx="10"/>
          </p:nvPr>
        </p:nvSpPr>
        <p:spPr>
          <a:xfrm>
            <a:off x="8665860" y="6591993"/>
            <a:ext cx="1600200" cy="24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ftr" idx="11"/>
          </p:nvPr>
        </p:nvSpPr>
        <p:spPr>
          <a:xfrm>
            <a:off x="685801" y="6591993"/>
            <a:ext cx="7827659" cy="24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11506199" y="6533804"/>
            <a:ext cx="55116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5699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 preserve="1">
  <p:cSld name="直排標題及文字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0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 rot="5400000">
            <a:off x="7147151" y="2121124"/>
            <a:ext cx="5181601" cy="215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 rot="5400000">
            <a:off x="2011058" y="-715658"/>
            <a:ext cx="5181600" cy="7832116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dt" idx="10"/>
          </p:nvPr>
        </p:nvSpPr>
        <p:spPr>
          <a:xfrm>
            <a:off x="8665860" y="6591993"/>
            <a:ext cx="1600200" cy="24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ftr" idx="11"/>
          </p:nvPr>
        </p:nvSpPr>
        <p:spPr>
          <a:xfrm>
            <a:off x="685801" y="6591993"/>
            <a:ext cx="7827659" cy="24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sldNum" idx="12"/>
          </p:nvPr>
        </p:nvSpPr>
        <p:spPr>
          <a:xfrm>
            <a:off x="11506199" y="6533804"/>
            <a:ext cx="55116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9646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5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685801" y="353984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FKai-SB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685801" y="2078183"/>
            <a:ext cx="10702635" cy="3713018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39750" lvl="0" indent="-514350" algn="l">
              <a:spcBef>
                <a:spcPts val="0"/>
              </a:spcBef>
              <a:spcAft>
                <a:spcPts val="0"/>
              </a:spcAft>
              <a:buClrTx/>
              <a:buSzPts val="32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</a:defRPr>
            </a:lvl1pPr>
            <a:lvl2pPr marL="914400" lvl="1" indent="-381000" algn="l">
              <a:spcBef>
                <a:spcPts val="100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30200" algn="l"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1" name="Google Shape;21;p5"/>
          <p:cNvSpPr txBox="1">
            <a:spLocks noGrp="1"/>
          </p:cNvSpPr>
          <p:nvPr>
            <p:ph type="dt" idx="10"/>
          </p:nvPr>
        </p:nvSpPr>
        <p:spPr>
          <a:xfrm>
            <a:off x="8665860" y="6600305"/>
            <a:ext cx="1600200" cy="230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ftr" idx="11"/>
          </p:nvPr>
        </p:nvSpPr>
        <p:spPr>
          <a:xfrm>
            <a:off x="685801" y="6600305"/>
            <a:ext cx="7827659" cy="23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11438275" y="6600305"/>
            <a:ext cx="551167" cy="230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 preserve="1">
  <p:cSld name="標題及內容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5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685801" y="353984"/>
            <a:ext cx="10752474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FKai-SB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685801" y="2078183"/>
            <a:ext cx="10702635" cy="3713018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39750" lvl="0" indent="-514350" algn="l">
              <a:spcBef>
                <a:spcPts val="0"/>
              </a:spcBef>
              <a:spcAft>
                <a:spcPts val="0"/>
              </a:spcAft>
              <a:buClrTx/>
              <a:buSzPts val="32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</a:defRPr>
            </a:lvl1pPr>
            <a:lvl2pPr marL="914400" lvl="1" indent="-381000" algn="l">
              <a:spcBef>
                <a:spcPts val="100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30200" algn="l"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1" name="Google Shape;21;p5"/>
          <p:cNvSpPr txBox="1">
            <a:spLocks noGrp="1"/>
          </p:cNvSpPr>
          <p:nvPr>
            <p:ph type="dt" idx="10"/>
          </p:nvPr>
        </p:nvSpPr>
        <p:spPr>
          <a:xfrm>
            <a:off x="8665860" y="6600305"/>
            <a:ext cx="1600200" cy="230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ftr" idx="11"/>
          </p:nvPr>
        </p:nvSpPr>
        <p:spPr>
          <a:xfrm>
            <a:off x="685801" y="6600305"/>
            <a:ext cx="7827659" cy="23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11438275" y="6600305"/>
            <a:ext cx="551167" cy="230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8086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 preserve="1">
  <p:cSld name="章節標題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6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DFKai-SB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dt" idx="10"/>
          </p:nvPr>
        </p:nvSpPr>
        <p:spPr>
          <a:xfrm>
            <a:off x="9722797" y="6608500"/>
            <a:ext cx="1600200" cy="247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ftr" idx="11"/>
          </p:nvPr>
        </p:nvSpPr>
        <p:spPr>
          <a:xfrm>
            <a:off x="685799" y="6608500"/>
            <a:ext cx="7827659" cy="236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11506201" y="6583680"/>
            <a:ext cx="551167" cy="256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840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 preserve="1">
  <p:cSld name="兩個內容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685801" y="338666"/>
            <a:ext cx="11018519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685802" y="2142067"/>
            <a:ext cx="4995334" cy="3649134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Tx/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5821895" y="2142067"/>
            <a:ext cx="4995332" cy="3649133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Tx/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6" name="Google Shape;36;p7"/>
          <p:cNvSpPr txBox="1">
            <a:spLocks noGrp="1"/>
          </p:cNvSpPr>
          <p:nvPr>
            <p:ph type="dt" idx="10"/>
          </p:nvPr>
        </p:nvSpPr>
        <p:spPr>
          <a:xfrm>
            <a:off x="8665860" y="6591993"/>
            <a:ext cx="1600200" cy="24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ftr" idx="11"/>
          </p:nvPr>
        </p:nvSpPr>
        <p:spPr>
          <a:xfrm>
            <a:off x="685801" y="6591993"/>
            <a:ext cx="7827659" cy="24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11506199" y="6533804"/>
            <a:ext cx="55116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279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 preserve="1">
  <p:cSld name="比較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685801" y="338666"/>
            <a:ext cx="11018519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FKai-SB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685800" lvl="0" indent="-457200" algn="l">
              <a:spcBef>
                <a:spcPts val="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l"/>
              <a:defRPr sz="28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2"/>
          </p:nvPr>
        </p:nvSpPr>
        <p:spPr>
          <a:xfrm>
            <a:off x="685801" y="2870201"/>
            <a:ext cx="4996923" cy="2920998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Tx/>
              <a:buSzPts val="1800"/>
              <a:buFont typeface="DFKai-SB" panose="03000509000000000000" pitchFamily="65" charset="-12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3"/>
          </p:nvPr>
        </p:nvSpPr>
        <p:spPr>
          <a:xfrm>
            <a:off x="6096003" y="2226734"/>
            <a:ext cx="4722813" cy="576262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685800" lvl="0" indent="-457200" algn="l">
              <a:spcBef>
                <a:spcPts val="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l"/>
              <a:defRPr sz="28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4"/>
          </p:nvPr>
        </p:nvSpPr>
        <p:spPr>
          <a:xfrm>
            <a:off x="5823483" y="2870201"/>
            <a:ext cx="4995334" cy="2920998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Tx/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5" name="Google Shape;45;p8"/>
          <p:cNvSpPr txBox="1">
            <a:spLocks noGrp="1"/>
          </p:cNvSpPr>
          <p:nvPr>
            <p:ph type="dt" idx="10"/>
          </p:nvPr>
        </p:nvSpPr>
        <p:spPr>
          <a:xfrm>
            <a:off x="8665860" y="6591993"/>
            <a:ext cx="1600200" cy="24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ftr" idx="11"/>
          </p:nvPr>
        </p:nvSpPr>
        <p:spPr>
          <a:xfrm>
            <a:off x="685801" y="6591993"/>
            <a:ext cx="7827659" cy="24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11506199" y="6533804"/>
            <a:ext cx="55116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410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 preserve="1">
  <p:cSld name="只有標題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9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685801" y="338666"/>
            <a:ext cx="11018519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665860" y="6591993"/>
            <a:ext cx="1600200" cy="24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685801" y="6591993"/>
            <a:ext cx="7827659" cy="24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11506199" y="6533804"/>
            <a:ext cx="55116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037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 preserve="1">
  <p:cSld name="空白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0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>
            <a:spLocks noGrp="1"/>
          </p:cNvSpPr>
          <p:nvPr>
            <p:ph type="dt" idx="10"/>
          </p:nvPr>
        </p:nvSpPr>
        <p:spPr>
          <a:xfrm>
            <a:off x="8665860" y="6591993"/>
            <a:ext cx="1600200" cy="24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ftr" idx="11"/>
          </p:nvPr>
        </p:nvSpPr>
        <p:spPr>
          <a:xfrm>
            <a:off x="685801" y="6591993"/>
            <a:ext cx="7827659" cy="24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11506199" y="6533804"/>
            <a:ext cx="55116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3241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輔助字幕的內容" type="objTx" preserve="1">
  <p:cSld name="含輔助字幕的內容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1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>
            <a:off x="4648201" y="609601"/>
            <a:ext cx="6169026" cy="518160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2"/>
          </p:nvPr>
        </p:nvSpPr>
        <p:spPr>
          <a:xfrm>
            <a:off x="685800" y="3445933"/>
            <a:ext cx="3680885" cy="182880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dt" idx="10"/>
          </p:nvPr>
        </p:nvSpPr>
        <p:spPr>
          <a:xfrm>
            <a:off x="8665860" y="6591993"/>
            <a:ext cx="1600200" cy="24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ftr" idx="11"/>
          </p:nvPr>
        </p:nvSpPr>
        <p:spPr>
          <a:xfrm>
            <a:off x="685801" y="6591993"/>
            <a:ext cx="7827659" cy="24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11506199" y="6533804"/>
            <a:ext cx="55116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2011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685801" y="338666"/>
            <a:ext cx="11018519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FKai-SB"/>
              <a:buNone/>
              <a:defRPr sz="48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685801" y="1936865"/>
            <a:ext cx="11018519" cy="3632662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L="914400" marR="0" lvl="1" indent="-3810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marL="1371600" marR="0" lvl="2" indent="-355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marL="1828800" marR="0" lvl="3" indent="-3429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marL="2286000" marR="0" lvl="4" indent="-3429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  <a:p>
            <a:endParaRPr dirty="0"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8665860" y="6591993"/>
            <a:ext cx="1600200" cy="24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685801" y="6591993"/>
            <a:ext cx="7827659" cy="24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11506199" y="6533804"/>
            <a:ext cx="55116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57200" marR="0" lvl="0" indent="-431800" algn="l" rtl="0">
        <a:lnSpc>
          <a:spcPct val="100000"/>
        </a:lnSpc>
        <a:spcBef>
          <a:spcPts val="0"/>
        </a:spcBef>
        <a:spcAft>
          <a:spcPts val="0"/>
        </a:spcAft>
        <a:buClrTx/>
        <a:buFont typeface="Wingdings" panose="05000000000000000000" pitchFamily="2" charset="2"/>
        <a:buChar char="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685801" y="338666"/>
            <a:ext cx="11018519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FKai-SB"/>
              <a:buNone/>
              <a:defRPr sz="48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685801" y="1936865"/>
            <a:ext cx="11018519" cy="3632662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L="914400" marR="0" lvl="1" indent="-3810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marL="1371600" marR="0" lvl="2" indent="-355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marL="1828800" marR="0" lvl="3" indent="-3429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marL="2286000" marR="0" lvl="4" indent="-3429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  <a:p>
            <a:endParaRPr dirty="0"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8665860" y="6591993"/>
            <a:ext cx="1600200" cy="24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685801" y="6591993"/>
            <a:ext cx="7827659" cy="24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11506199" y="6533804"/>
            <a:ext cx="55116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" name="圖片 2" descr="一張含有 文字, 標誌 的圖片&#10;&#10;自動產生的描述">
            <a:extLst>
              <a:ext uri="{FF2B5EF4-FFF2-40B4-BE49-F238E27FC236}">
                <a16:creationId xmlns:a16="http://schemas.microsoft.com/office/drawing/2014/main" id="{4D504B43-A072-44C1-A2DB-FE53FC308E3D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9278081" y="5981700"/>
            <a:ext cx="2779285" cy="733598"/>
          </a:xfrm>
          <a:prstGeom prst="rect">
            <a:avLst/>
          </a:prstGeom>
        </p:spPr>
      </p:pic>
      <p:pic>
        <p:nvPicPr>
          <p:cNvPr id="5" name="圖片 4" descr="一張含有 玩具, 布偶, 向量圖形 的圖片&#10;&#10;自動產生的描述">
            <a:extLst>
              <a:ext uri="{FF2B5EF4-FFF2-40B4-BE49-F238E27FC236}">
                <a16:creationId xmlns:a16="http://schemas.microsoft.com/office/drawing/2014/main" id="{AF6054A4-89B5-4871-BDD6-EE44EEA0211F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221667" y="5624102"/>
            <a:ext cx="1378533" cy="109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558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57200" marR="0" lvl="0" indent="-431800" algn="l" rtl="0">
        <a:lnSpc>
          <a:spcPct val="100000"/>
        </a:lnSpc>
        <a:spcBef>
          <a:spcPts val="0"/>
        </a:spcBef>
        <a:spcAft>
          <a:spcPts val="0"/>
        </a:spcAft>
        <a:buClrTx/>
        <a:buFont typeface="Wingdings" panose="05000000000000000000" pitchFamily="2" charset="2"/>
        <a:buChar char="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&#37970;&#26044;&#23416;&#29983;&#19978;teams&#22823;&#22810;&#20351;&#29992;&#34892;&#21205;&#35037;&#32622;&#65292;&#19981;&#20415;&#35069;&#20316;&#22995;&#21517;&#22823;&#38957;&#36028;&#65292;&#20197;&#33268;&#24115;&#34399;&#22826;&#30456;&#36817;&#32769;&#24107;&#20497;&#19981;&#22909;&#20998;&#36776;&#65292;&#38651;&#33126;&#32769;&#24107;&#35069;&#20316;&#20102;&#20116;&#20845;&#24180;&#32026;&#20840;&#37096;&#23416;&#29983;&#30340;&#22823;&#38957;&#36028;&#65292;&#20379;&#19979;&#36617;&#21462;&#29992;&#26356;&#25563;&#38957;&#36028;&#65292;&#25033;&#26377;&#21161;&#26044;&#32769;&#24107;&#20998;&#36776;&#23416;&#29983;&#65292;&#36899;&#32080;&#22914;&#19979;%20https:/drive.google.com/drive/u/3/folders/1BduFh0j3QO5JMc7nnUot9O8I1uO9a8gm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teams.microsoft.com/l/team/19%3acslczPAPxlSCfxL7KDLO_TGOEGiX8i62itdBuF8Hzxo1%40thread.tacv2/conversations?groupId=28d7f654-94ca-4821-989e-e96a28bc9a33&amp;tenantId=e594dcfc-e8cd-4c53-ab6b-1ab9eeafe30d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&#21487;&#19981;&#36664;&#20837;@tn.edu.tw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>
            <a:spLocks noGrp="1"/>
          </p:cNvSpPr>
          <p:nvPr>
            <p:ph type="ctrTitle"/>
          </p:nvPr>
        </p:nvSpPr>
        <p:spPr>
          <a:xfrm>
            <a:off x="357955" y="467138"/>
            <a:ext cx="10896438" cy="2841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zh-TW" altLang="en-US" dirty="0"/>
              <a:t>大橋國小同步自主學習</a:t>
            </a:r>
            <a:r>
              <a:rPr lang="en-US" altLang="zh-TW" dirty="0"/>
              <a:t>(Teams)</a:t>
            </a:r>
            <a:br>
              <a:rPr lang="en-US" altLang="zh-TW" dirty="0"/>
            </a:br>
            <a:r>
              <a:rPr lang="zh-TW" altLang="en-US" dirty="0"/>
              <a:t>學生版操作說明 </a:t>
            </a:r>
            <a:endParaRPr dirty="0"/>
          </a:p>
        </p:txBody>
      </p:sp>
      <p:sp>
        <p:nvSpPr>
          <p:cNvPr id="144" name="Google Shape;144;p1"/>
          <p:cNvSpPr txBox="1">
            <a:spLocks noGrp="1"/>
          </p:cNvSpPr>
          <p:nvPr>
            <p:ph type="subTitle" idx="1"/>
          </p:nvPr>
        </p:nvSpPr>
        <p:spPr>
          <a:xfrm>
            <a:off x="4056667" y="3549745"/>
            <a:ext cx="7197726" cy="1897228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CC8925E3-DCAB-433B-A058-D628F6368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53985"/>
            <a:ext cx="10752474" cy="789016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使用南市</a:t>
            </a:r>
            <a:r>
              <a:rPr lang="en-US" altLang="zh-TW" dirty="0"/>
              <a:t>OpenID</a:t>
            </a:r>
            <a:r>
              <a:rPr lang="zh-TW" altLang="en-US" dirty="0"/>
              <a:t>登入的缺點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C336154-3873-416D-AB80-9A73AC9E7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242392"/>
            <a:ext cx="10702635" cy="4548810"/>
          </a:xfrm>
        </p:spPr>
        <p:txBody>
          <a:bodyPr/>
          <a:lstStyle/>
          <a:p>
            <a:r>
              <a:rPr lang="zh-TW" altLang="en-US" dirty="0"/>
              <a:t>只會顯示</a:t>
            </a:r>
            <a:r>
              <a:rPr lang="en-US" altLang="zh-TW" dirty="0" err="1"/>
              <a:t>openid</a:t>
            </a:r>
            <a:r>
              <a:rPr lang="zh-TW" altLang="en-US" dirty="0"/>
              <a:t>帳號</a:t>
            </a:r>
            <a:endParaRPr lang="en-US" altLang="zh-TW" dirty="0"/>
          </a:p>
          <a:p>
            <a:r>
              <a:rPr lang="zh-TW" altLang="en-US" dirty="0"/>
              <a:t>每個學生都顯示</a:t>
            </a:r>
            <a:r>
              <a:rPr lang="en-US" altLang="zh-TW" dirty="0"/>
              <a:t>S</a:t>
            </a:r>
          </a:p>
          <a:p>
            <a:r>
              <a:rPr lang="zh-TW" altLang="en-US" dirty="0"/>
              <a:t>老師很難辨識使用者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7D54AC3-AC99-407C-9E8C-C97CEF80E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200" y="2938939"/>
            <a:ext cx="7943534" cy="331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99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CC8925E3-DCAB-433B-A058-D628F6368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53985"/>
            <a:ext cx="10752474" cy="789016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解決方法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C336154-3873-416D-AB80-9A73AC9E7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259632"/>
            <a:ext cx="10702635" cy="4531569"/>
          </a:xfrm>
        </p:spPr>
        <p:txBody>
          <a:bodyPr/>
          <a:lstStyle/>
          <a:p>
            <a:r>
              <a:rPr lang="zh-TW" altLang="en-US" dirty="0"/>
              <a:t>可將圖示改為顯示名字</a:t>
            </a:r>
            <a:endParaRPr lang="en-US" altLang="zh-TW" dirty="0"/>
          </a:p>
          <a:p>
            <a:r>
              <a:rPr lang="zh-TW" altLang="en-US" dirty="0"/>
              <a:t>等本篇說明都設定完成後可再參考另一篇說明，自行修改個人的圖示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09148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CC8925E3-DCAB-433B-A058-D628F6368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53985"/>
            <a:ext cx="10752474" cy="789016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將圖示改為顯示名字的方法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C336154-3873-416D-AB80-9A73AC9E7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446244"/>
            <a:ext cx="10702635" cy="4344957"/>
          </a:xfrm>
        </p:spPr>
        <p:txBody>
          <a:bodyPr/>
          <a:lstStyle/>
          <a:p>
            <a:r>
              <a:rPr lang="zh-TW" altLang="en-US" dirty="0"/>
              <a:t>使用本</a:t>
            </a:r>
            <a:r>
              <a:rPr lang="en-US" altLang="zh-TW" dirty="0"/>
              <a:t>PowerPoint </a:t>
            </a:r>
            <a:r>
              <a:rPr lang="zh-TW" altLang="en-US" dirty="0"/>
              <a:t>投影片的下一頁可以很方便製作圖示</a:t>
            </a:r>
            <a:endParaRPr lang="en-US" altLang="zh-TW" dirty="0"/>
          </a:p>
          <a:p>
            <a:r>
              <a:rPr lang="zh-TW" altLang="en-US" dirty="0"/>
              <a:t>若您使用平板</a:t>
            </a:r>
            <a:r>
              <a:rPr lang="en-US" altLang="zh-TW" dirty="0"/>
              <a:t>/</a:t>
            </a:r>
            <a:r>
              <a:rPr lang="zh-TW" altLang="en-US" dirty="0"/>
              <a:t>手機，可以先自己拍張相片，方便老師辨識。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7D54AC3-AC99-407C-9E8C-C97CEF80E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200" y="2938939"/>
            <a:ext cx="7943534" cy="331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15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CC8925E3-DCAB-433B-A058-D628F6368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53984"/>
            <a:ext cx="10752474" cy="1403795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修改個人圖示，方便老師</a:t>
            </a:r>
            <a:r>
              <a:rPr lang="en-US" altLang="zh-TW" dirty="0"/>
              <a:t>/</a:t>
            </a:r>
            <a:r>
              <a:rPr lang="zh-TW" altLang="en-US" dirty="0"/>
              <a:t>同學辨識自己</a:t>
            </a:r>
            <a:br>
              <a:rPr lang="en-US" altLang="zh-TW" dirty="0"/>
            </a:br>
            <a:r>
              <a:rPr lang="zh-TW" altLang="en-US" dirty="0"/>
              <a:t>直接下載篇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86FF276B-21D3-43DC-B866-35AC360A0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606857"/>
            <a:ext cx="10702635" cy="4651899"/>
          </a:xfrm>
        </p:spPr>
        <p:txBody>
          <a:bodyPr/>
          <a:lstStyle/>
          <a:p>
            <a:r>
              <a:rPr lang="zh-TW" altLang="en-US" dirty="0"/>
              <a:t>鑒於學生上</a:t>
            </a:r>
            <a:r>
              <a:rPr lang="en-US" altLang="zh-TW" dirty="0"/>
              <a:t>Teams</a:t>
            </a:r>
            <a:r>
              <a:rPr lang="zh-TW" altLang="en-US" dirty="0"/>
              <a:t>大多使用行動裝置，不便製作姓名大頭貼，以致帳號太相近老師們不好分辨，電腦老師製作了五六年級全部學生的大頭貼，供下載取用更換頭貼，應有助於老師分辨學生，連結如下</a:t>
            </a:r>
            <a:endParaRPr lang="en-US" altLang="zh-TW" dirty="0"/>
          </a:p>
          <a:p>
            <a:r>
              <a:rPr lang="en-US" altLang="zh-TW" dirty="0">
                <a:hlinkClick r:id="rId2"/>
              </a:rPr>
              <a:t>https://drive.google.com/drive/u/3/folders/1BduFh0j3QO5JMc7nnUot9O8I1uO9a8gm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63535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CC8925E3-DCAB-433B-A058-D628F6368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53984"/>
            <a:ext cx="10752474" cy="1252874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修改個人圖示，方便老師</a:t>
            </a:r>
            <a:r>
              <a:rPr lang="en-US" altLang="zh-TW" dirty="0"/>
              <a:t>/</a:t>
            </a:r>
            <a:r>
              <a:rPr lang="zh-TW" altLang="en-US" dirty="0"/>
              <a:t>同學辨識自己</a:t>
            </a:r>
            <a:br>
              <a:rPr lang="en-US" altLang="zh-TW" dirty="0"/>
            </a:br>
            <a:r>
              <a:rPr lang="zh-TW" altLang="en-US" dirty="0"/>
              <a:t>使用</a:t>
            </a:r>
            <a:r>
              <a:rPr lang="en-US" altLang="zh-TW" dirty="0"/>
              <a:t>PowerPoint</a:t>
            </a:r>
            <a:r>
              <a:rPr lang="zh-TW" altLang="en-US" dirty="0"/>
              <a:t>製作篇</a:t>
            </a: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86FF276B-21D3-43DC-B866-35AC360A0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766655"/>
            <a:ext cx="10702635" cy="4024545"/>
          </a:xfrm>
        </p:spPr>
        <p:txBody>
          <a:bodyPr/>
          <a:lstStyle/>
          <a:p>
            <a:r>
              <a:rPr lang="zh-TW" altLang="en-US" dirty="0"/>
              <a:t>因為臺南市</a:t>
            </a:r>
            <a:r>
              <a:rPr lang="en-US" altLang="zh-TW" dirty="0"/>
              <a:t>OpenID</a:t>
            </a:r>
            <a:r>
              <a:rPr lang="zh-TW" altLang="en-US" dirty="0"/>
              <a:t>登入的</a:t>
            </a:r>
            <a:r>
              <a:rPr lang="en-US" altLang="zh-TW" dirty="0"/>
              <a:t>Teams</a:t>
            </a:r>
            <a:r>
              <a:rPr lang="zh-TW" altLang="en-US" dirty="0"/>
              <a:t>，顯示的名字會是帳號，同時圖示會出現</a:t>
            </a:r>
            <a:r>
              <a:rPr lang="en-US" altLang="zh-TW" dirty="0"/>
              <a:t>S</a:t>
            </a:r>
            <a:r>
              <a:rPr lang="zh-TW" altLang="en-US" dirty="0"/>
              <a:t>，不方便同學</a:t>
            </a:r>
            <a:r>
              <a:rPr lang="en-US" altLang="zh-TW" dirty="0"/>
              <a:t>/</a:t>
            </a:r>
            <a:r>
              <a:rPr lang="zh-TW" altLang="en-US" dirty="0"/>
              <a:t>老師辨識</a:t>
            </a:r>
            <a:endParaRPr lang="en-US" altLang="zh-TW" dirty="0"/>
          </a:p>
          <a:p>
            <a:r>
              <a:rPr lang="zh-TW" altLang="en-US" dirty="0"/>
              <a:t>以下使用</a:t>
            </a:r>
            <a:r>
              <a:rPr lang="en-US" altLang="zh-TW" dirty="0"/>
              <a:t>PowerPoint</a:t>
            </a:r>
            <a:r>
              <a:rPr lang="zh-TW" altLang="en-US" dirty="0"/>
              <a:t>製作個人圖示 </a:t>
            </a:r>
            <a:endParaRPr lang="en-US" altLang="zh-TW" dirty="0"/>
          </a:p>
          <a:p>
            <a:r>
              <a:rPr lang="zh-TW" altLang="en-US" dirty="0"/>
              <a:t>家中若沒有</a:t>
            </a:r>
            <a:r>
              <a:rPr lang="en-US" altLang="zh-TW" dirty="0"/>
              <a:t>PowerPoint</a:t>
            </a:r>
            <a:r>
              <a:rPr lang="zh-TW" altLang="en-US" dirty="0"/>
              <a:t>的話，以下</a:t>
            </a:r>
            <a:r>
              <a:rPr lang="en-US" altLang="zh-TW" dirty="0"/>
              <a:t>2</a:t>
            </a:r>
            <a:r>
              <a:rPr lang="zh-TW" altLang="en-US" dirty="0"/>
              <a:t>頁步驟先不用做，請改由其他方法製作個人圖示</a:t>
            </a:r>
            <a:endParaRPr lang="en-US" altLang="zh-TW" dirty="0"/>
          </a:p>
          <a:p>
            <a:r>
              <a:rPr lang="en-US" altLang="zh-TW" dirty="0"/>
              <a:t>4-6</a:t>
            </a:r>
            <a:r>
              <a:rPr lang="zh-TW" altLang="en-US" dirty="0"/>
              <a:t>年級小朋友學校電腦老師己全部製人圖示完成，可以直接到下頁連結下載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22706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CC8925E3-DCAB-433B-A058-D628F6368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95523"/>
            <a:ext cx="10752474" cy="1047478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個人名字圖示修改方法</a:t>
            </a:r>
            <a:r>
              <a:rPr lang="en-US" altLang="zh-TW" dirty="0"/>
              <a:t>(</a:t>
            </a:r>
            <a:r>
              <a:rPr lang="zh-TW" altLang="en-US" dirty="0"/>
              <a:t>使用</a:t>
            </a:r>
            <a:r>
              <a:rPr lang="en-US" altLang="zh-TW" dirty="0"/>
              <a:t>PowerPoint)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C336154-3873-416D-AB80-9A73AC9E7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644" y="1173022"/>
            <a:ext cx="7513173" cy="4631430"/>
          </a:xfrm>
        </p:spPr>
        <p:txBody>
          <a:bodyPr>
            <a:normAutofit/>
          </a:bodyPr>
          <a:lstStyle/>
          <a:p>
            <a:r>
              <a:rPr lang="zh-TW" altLang="en-US" dirty="0"/>
              <a:t>可以直接改右邊的圖片</a:t>
            </a:r>
            <a:endParaRPr lang="en-US" altLang="zh-TW" dirty="0"/>
          </a:p>
          <a:p>
            <a:r>
              <a:rPr lang="zh-TW" altLang="en-US" dirty="0"/>
              <a:t>用填滿功能可以改顏色</a:t>
            </a:r>
            <a:endParaRPr lang="en-US" altLang="zh-TW" dirty="0"/>
          </a:p>
          <a:p>
            <a:r>
              <a:rPr lang="zh-TW" altLang="en-US" dirty="0"/>
              <a:t>改好點選外框後</a:t>
            </a:r>
            <a:br>
              <a:rPr lang="en-US" altLang="zh-TW" dirty="0"/>
            </a:br>
            <a:r>
              <a:rPr lang="zh-TW" altLang="en-US" dirty="0"/>
              <a:t>按滑鼠右鍵，另存成圖片</a:t>
            </a:r>
            <a:endParaRPr lang="en-US" altLang="zh-TW" dirty="0"/>
          </a:p>
          <a:p>
            <a:r>
              <a:rPr lang="zh-TW" altLang="en-US" dirty="0"/>
              <a:t>回到</a:t>
            </a:r>
            <a:r>
              <a:rPr lang="en-US" altLang="zh-TW" dirty="0"/>
              <a:t>Teams</a:t>
            </a:r>
            <a:r>
              <a:rPr lang="zh-TW" altLang="en-US" dirty="0"/>
              <a:t>，點選自己的圖示</a:t>
            </a:r>
            <a:endParaRPr lang="en-US" altLang="zh-TW" dirty="0"/>
          </a:p>
          <a:p>
            <a:r>
              <a:rPr lang="zh-TW" altLang="en-US" dirty="0"/>
              <a:t>再選上傳圖片</a:t>
            </a:r>
            <a:endParaRPr lang="en-US" altLang="zh-TW" dirty="0"/>
          </a:p>
          <a:p>
            <a:r>
              <a:rPr lang="zh-TW" altLang="en-US" dirty="0"/>
              <a:t>按儲存</a:t>
            </a:r>
            <a:r>
              <a:rPr lang="en-US" altLang="zh-TW" dirty="0"/>
              <a:t>.</a:t>
            </a:r>
            <a:r>
              <a:rPr lang="zh-TW" altLang="en-US" dirty="0"/>
              <a:t>關閉</a:t>
            </a:r>
            <a:endParaRPr lang="en-US" altLang="zh-TW" dirty="0"/>
          </a:p>
          <a:p>
            <a:r>
              <a:rPr lang="zh-TW" altLang="en-US" dirty="0"/>
              <a:t>變更完成</a:t>
            </a:r>
            <a:endParaRPr lang="en-US" altLang="zh-TW" dirty="0"/>
          </a:p>
          <a:p>
            <a:r>
              <a:rPr lang="zh-TW" altLang="en-US" dirty="0"/>
              <a:t>若不會操作可以看看影片</a:t>
            </a:r>
            <a:endParaRPr lang="en-US" altLang="zh-TW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E1868D2-8F8F-4846-A9FC-361FE6DE3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181" y="3850844"/>
            <a:ext cx="3265990" cy="1237286"/>
          </a:xfrm>
          <a:prstGeom prst="rect">
            <a:avLst/>
          </a:prstGeom>
        </p:spPr>
      </p:pic>
      <p:sp>
        <p:nvSpPr>
          <p:cNvPr id="10" name="橢圓 9">
            <a:extLst>
              <a:ext uri="{FF2B5EF4-FFF2-40B4-BE49-F238E27FC236}">
                <a16:creationId xmlns:a16="http://schemas.microsoft.com/office/drawing/2014/main" id="{31A11127-6954-4246-984F-70AB4067C8E8}"/>
              </a:ext>
            </a:extLst>
          </p:cNvPr>
          <p:cNvSpPr/>
          <p:nvPr/>
        </p:nvSpPr>
        <p:spPr>
          <a:xfrm>
            <a:off x="10559355" y="1268679"/>
            <a:ext cx="1440000" cy="14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zh-TW" altLang="en-US" sz="4000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名字</a:t>
            </a:r>
            <a:endParaRPr kumimoji="0" lang="zh-TW" altLang="en-US" sz="40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Arial"/>
            </a:endParaRPr>
          </a:p>
          <a:p>
            <a:pPr algn="ctr"/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EC85B37-7A1B-4F39-BECB-9504C9960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6691" y="3429000"/>
            <a:ext cx="3485326" cy="3764151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F970AB01-0686-44A4-83A2-F24FC094D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5218312"/>
            <a:ext cx="1847619" cy="46666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BBCA0AF-336E-4B8F-A1C2-3365B50F352E}"/>
              </a:ext>
            </a:extLst>
          </p:cNvPr>
          <p:cNvSpPr/>
          <p:nvPr/>
        </p:nvSpPr>
        <p:spPr>
          <a:xfrm>
            <a:off x="8864729" y="1237688"/>
            <a:ext cx="1470991" cy="147099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名字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C93C270-9BE9-42CE-BBEB-6720FC973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8624" y="1428325"/>
            <a:ext cx="2486859" cy="89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26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CC8925E3-DCAB-433B-A058-D628F6368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95522"/>
            <a:ext cx="10752474" cy="2011573"/>
          </a:xfrm>
        </p:spPr>
        <p:txBody>
          <a:bodyPr>
            <a:normAutofit/>
          </a:bodyPr>
          <a:lstStyle/>
          <a:p>
            <a:r>
              <a:rPr lang="zh-TW" altLang="en-US" dirty="0"/>
              <a:t>本頁提供幾種樣式給老師及小朋友選擇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31A11127-6954-4246-984F-70AB4067C8E8}"/>
              </a:ext>
            </a:extLst>
          </p:cNvPr>
          <p:cNvSpPr/>
          <p:nvPr/>
        </p:nvSpPr>
        <p:spPr>
          <a:xfrm>
            <a:off x="495202" y="2050774"/>
            <a:ext cx="1440000" cy="14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zh-TW" altLang="en-US" sz="5400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名字</a:t>
            </a:r>
            <a:endParaRPr kumimoji="0" lang="zh-TW" altLang="en-US" sz="5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Arial"/>
            </a:endParaRPr>
          </a:p>
          <a:p>
            <a:pPr algn="ctr"/>
            <a:endParaRPr lang="zh-TW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BBCA0AF-336E-4B8F-A1C2-3365B50F352E}"/>
              </a:ext>
            </a:extLst>
          </p:cNvPr>
          <p:cNvSpPr/>
          <p:nvPr/>
        </p:nvSpPr>
        <p:spPr>
          <a:xfrm>
            <a:off x="6445233" y="4206496"/>
            <a:ext cx="1470991" cy="147099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名字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0082758-AFB4-4273-B9CF-87475D9F1B6D}"/>
              </a:ext>
            </a:extLst>
          </p:cNvPr>
          <p:cNvSpPr/>
          <p:nvPr/>
        </p:nvSpPr>
        <p:spPr>
          <a:xfrm>
            <a:off x="8386675" y="2419268"/>
            <a:ext cx="1470991" cy="1470991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50105</a:t>
            </a:r>
          </a:p>
          <a:p>
            <a:pPr algn="ctr"/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名字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A0777FF-ED5F-4494-85F7-E9E56515FC77}"/>
              </a:ext>
            </a:extLst>
          </p:cNvPr>
          <p:cNvSpPr/>
          <p:nvPr/>
        </p:nvSpPr>
        <p:spPr>
          <a:xfrm>
            <a:off x="6445234" y="2419269"/>
            <a:ext cx="1470991" cy="14709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zh-TW" altLang="en-US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名字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81C9876-891D-47EE-B926-5E424543A496}"/>
              </a:ext>
            </a:extLst>
          </p:cNvPr>
          <p:cNvSpPr/>
          <p:nvPr/>
        </p:nvSpPr>
        <p:spPr>
          <a:xfrm>
            <a:off x="8386676" y="4234497"/>
            <a:ext cx="1470991" cy="14709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50105</a:t>
            </a:r>
          </a:p>
          <a:p>
            <a:pPr algn="ctr"/>
            <a:r>
              <a:rPr lang="zh-TW" altLang="en-US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名字</a:t>
            </a: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5AFC3B8B-C2D7-4198-939E-744BB5187210}"/>
              </a:ext>
            </a:extLst>
          </p:cNvPr>
          <p:cNvSpPr/>
          <p:nvPr/>
        </p:nvSpPr>
        <p:spPr>
          <a:xfrm>
            <a:off x="495202" y="3759877"/>
            <a:ext cx="1590261" cy="15902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名字</a:t>
            </a: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F2E670DC-D297-4458-8F09-974D78423F5B}"/>
              </a:ext>
            </a:extLst>
          </p:cNvPr>
          <p:cNvSpPr/>
          <p:nvPr/>
        </p:nvSpPr>
        <p:spPr>
          <a:xfrm>
            <a:off x="2428994" y="2107095"/>
            <a:ext cx="1440000" cy="14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altLang="zh-TW" sz="2800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50101</a:t>
            </a:r>
          </a:p>
          <a:p>
            <a:pPr marL="0" marR="0" lvl="0" indent="0" algn="ctr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zh-TW" altLang="en-US" sz="4800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名字</a:t>
            </a:r>
            <a:endParaRPr kumimoji="0" lang="zh-TW" altLang="en-US" sz="4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Arial"/>
            </a:endParaRPr>
          </a:p>
          <a:p>
            <a:pPr algn="ctr"/>
            <a:endParaRPr lang="zh-TW" altLang="en-US" dirty="0"/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2E4DEB65-AE7A-414A-9652-BEE8861B04C3}"/>
              </a:ext>
            </a:extLst>
          </p:cNvPr>
          <p:cNvSpPr/>
          <p:nvPr/>
        </p:nvSpPr>
        <p:spPr>
          <a:xfrm>
            <a:off x="2428994" y="3773692"/>
            <a:ext cx="1590261" cy="15902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50101</a:t>
            </a:r>
          </a:p>
          <a:p>
            <a:pPr algn="ctr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名字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DC54A88-E149-46EB-BEC3-0B24126EA064}"/>
              </a:ext>
            </a:extLst>
          </p:cNvPr>
          <p:cNvSpPr/>
          <p:nvPr/>
        </p:nvSpPr>
        <p:spPr>
          <a:xfrm>
            <a:off x="10134610" y="2419268"/>
            <a:ext cx="1470991" cy="1470991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資訊組長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王聖閔</a:t>
            </a:r>
            <a:br>
              <a:rPr lang="en-US" altLang="zh-TW" sz="1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1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0A88FFA-1DFC-4E27-8C6E-ABF4E2558664}"/>
              </a:ext>
            </a:extLst>
          </p:cNvPr>
          <p:cNvSpPr/>
          <p:nvPr/>
        </p:nvSpPr>
        <p:spPr>
          <a:xfrm>
            <a:off x="10134609" y="4202432"/>
            <a:ext cx="1470991" cy="14709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資訊組長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王聖閔</a:t>
            </a:r>
            <a:br>
              <a:rPr lang="en-US" altLang="zh-TW" sz="1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1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4627B1F1-859C-43AA-B5E5-0868FC88AD10}"/>
              </a:ext>
            </a:extLst>
          </p:cNvPr>
          <p:cNvSpPr/>
          <p:nvPr/>
        </p:nvSpPr>
        <p:spPr>
          <a:xfrm>
            <a:off x="4226849" y="2213486"/>
            <a:ext cx="1440000" cy="14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zh-TW" altLang="en-US" sz="2400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資訊組長</a:t>
            </a:r>
            <a:endParaRPr lang="en-US" altLang="zh-TW" sz="2400" dirty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王聖閔</a:t>
            </a:r>
          </a:p>
          <a:p>
            <a:pPr algn="ctr"/>
            <a:endParaRPr lang="zh-TW" altLang="en-US" dirty="0"/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AAA9C481-DDEF-427B-A230-607F1AFEB54A}"/>
              </a:ext>
            </a:extLst>
          </p:cNvPr>
          <p:cNvSpPr/>
          <p:nvPr/>
        </p:nvSpPr>
        <p:spPr>
          <a:xfrm>
            <a:off x="4156506" y="3813740"/>
            <a:ext cx="1590261" cy="15902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資訊組長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王聖閔</a:t>
            </a:r>
          </a:p>
        </p:txBody>
      </p:sp>
    </p:spTree>
    <p:extLst>
      <p:ext uri="{BB962C8B-B14F-4D97-AF65-F5344CB8AC3E}">
        <p14:creationId xmlns:p14="http://schemas.microsoft.com/office/powerpoint/2010/main" val="3796003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CC8925E3-DCAB-433B-A058-D628F6368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53984"/>
            <a:ext cx="10752474" cy="5201241"/>
          </a:xfrm>
        </p:spPr>
        <p:txBody>
          <a:bodyPr>
            <a:normAutofit/>
          </a:bodyPr>
          <a:lstStyle/>
          <a:p>
            <a:r>
              <a:rPr lang="zh-TW" altLang="en-US" dirty="0"/>
              <a:t>練習加入團隊</a:t>
            </a:r>
            <a:r>
              <a:rPr lang="en-US" altLang="zh-TW" dirty="0"/>
              <a:t>(</a:t>
            </a:r>
            <a:r>
              <a:rPr lang="zh-TW" altLang="en-US" dirty="0"/>
              <a:t>使用代碼</a:t>
            </a:r>
            <a:r>
              <a:rPr lang="en-US" altLang="zh-TW" dirty="0"/>
              <a:t>)</a:t>
            </a:r>
            <a:br>
              <a:rPr lang="en-US" altLang="zh-TW" dirty="0"/>
            </a:br>
            <a:r>
              <a:rPr lang="zh-TW" altLang="en-US" dirty="0"/>
              <a:t>注意</a:t>
            </a:r>
            <a:r>
              <a:rPr lang="en-US" altLang="zh-TW" dirty="0"/>
              <a:t>!!</a:t>
            </a:r>
            <a:br>
              <a:rPr lang="en-US" altLang="zh-TW" dirty="0"/>
            </a:br>
            <a:r>
              <a:rPr lang="zh-TW" altLang="en-US" dirty="0"/>
              <a:t>以下使用</a:t>
            </a:r>
            <a:r>
              <a:rPr lang="en-US" altLang="zh-TW" dirty="0"/>
              <a:t>『</a:t>
            </a:r>
            <a:r>
              <a:rPr lang="zh-TW" altLang="en-US" dirty="0"/>
              <a:t>大橋國小停課不停學</a:t>
            </a:r>
            <a:r>
              <a:rPr lang="en-US" altLang="zh-TW" dirty="0"/>
              <a:t>Teams</a:t>
            </a:r>
            <a:r>
              <a:rPr lang="zh-TW" altLang="en-US" dirty="0"/>
              <a:t>團隊</a:t>
            </a:r>
            <a:r>
              <a:rPr lang="en-US" altLang="zh-TW" dirty="0"/>
              <a:t>』</a:t>
            </a:r>
            <a:r>
              <a:rPr lang="zh-TW" altLang="en-US" dirty="0"/>
              <a:t>做練習，實際參與團隊的代碼以老師通知為主</a:t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2742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CC8925E3-DCAB-433B-A058-D628F6368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53985"/>
            <a:ext cx="10752474" cy="1405989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練習加入</a:t>
            </a:r>
            <a:r>
              <a:rPr lang="en-US" altLang="zh-TW" dirty="0"/>
              <a:t>『</a:t>
            </a:r>
            <a:r>
              <a:rPr lang="zh-TW" altLang="en-US" dirty="0"/>
              <a:t>大橋國小停課不停學</a:t>
            </a:r>
            <a:r>
              <a:rPr lang="en-US" altLang="zh-TW" dirty="0"/>
              <a:t>Teams</a:t>
            </a:r>
            <a:r>
              <a:rPr lang="zh-TW" altLang="en-US" dirty="0"/>
              <a:t>團隊</a:t>
            </a:r>
            <a:r>
              <a:rPr lang="en-US" altLang="zh-TW" dirty="0"/>
              <a:t>』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C336154-3873-416D-AB80-9A73AC9E7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966452"/>
            <a:ext cx="10702635" cy="4537563"/>
          </a:xfrm>
        </p:spPr>
        <p:txBody>
          <a:bodyPr/>
          <a:lstStyle/>
          <a:p>
            <a:r>
              <a:rPr lang="zh-TW" altLang="en-US" dirty="0"/>
              <a:t>先練習加入</a:t>
            </a:r>
            <a:r>
              <a:rPr lang="en-US" altLang="zh-TW" dirty="0"/>
              <a:t>『</a:t>
            </a:r>
            <a:r>
              <a:rPr lang="zh-TW" altLang="en-US" dirty="0"/>
              <a:t>大橋國小停課不停學</a:t>
            </a:r>
            <a:r>
              <a:rPr lang="en-US" altLang="zh-TW" dirty="0"/>
              <a:t>Teams』</a:t>
            </a:r>
          </a:p>
          <a:p>
            <a:r>
              <a:rPr lang="zh-TW" altLang="en-US" dirty="0"/>
              <a:t>可以代碼加入</a:t>
            </a:r>
            <a:r>
              <a:rPr lang="en-US" altLang="zh-TW" dirty="0"/>
              <a:t>『</a:t>
            </a:r>
            <a:r>
              <a:rPr lang="en-US" altLang="zh-TW" sz="6600" b="1" dirty="0"/>
              <a:t>rg51pts</a:t>
            </a:r>
            <a:r>
              <a:rPr lang="en-US" altLang="zh-TW" b="1" dirty="0"/>
              <a:t>』</a:t>
            </a:r>
          </a:p>
          <a:p>
            <a:r>
              <a:rPr lang="zh-TW" altLang="en-US" dirty="0"/>
              <a:t>以上團隊為</a:t>
            </a:r>
            <a:r>
              <a:rPr lang="en-US" altLang="zh-TW" dirty="0"/>
              <a:t>『</a:t>
            </a:r>
            <a:r>
              <a:rPr lang="zh-TW" altLang="en-US" dirty="0"/>
              <a:t>大橋國小停課不停學</a:t>
            </a:r>
            <a:r>
              <a:rPr lang="en-US" altLang="zh-TW" dirty="0"/>
              <a:t>Teams』,</a:t>
            </a:r>
            <a:r>
              <a:rPr lang="zh-TW" altLang="en-US" dirty="0"/>
              <a:t>是全校共同的團隊，可能會有全校的小朋友，若不想太多成員訊息太雜亂，老師可以自建團隊並提供代碼讓小朋友加入。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2268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AD4870E-C149-401B-9930-B0A1105B56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8E3476CE-9111-45D7-AF10-107D1EA44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C4AD74D-7974-4173-B072-50CE7F718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6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392463F4-C4C0-4430-98E8-41AF73F2B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62" y="160154"/>
            <a:ext cx="10752474" cy="906645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本講義建議下載後以</a:t>
            </a:r>
            <a:r>
              <a:rPr lang="en-US" altLang="zh-TW" dirty="0"/>
              <a:t>PowerPoint </a:t>
            </a:r>
            <a:r>
              <a:rPr lang="zh-TW" altLang="en-US" dirty="0"/>
              <a:t>開啟觀看</a:t>
            </a: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CE0B0F27-9745-4387-839C-D0A1A4D6B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207363"/>
            <a:ext cx="10702635" cy="4583838"/>
          </a:xfrm>
        </p:spPr>
        <p:txBody>
          <a:bodyPr/>
          <a:lstStyle/>
          <a:p>
            <a:r>
              <a:rPr lang="zh-TW" altLang="en-US" dirty="0"/>
              <a:t>如果電腦沒有</a:t>
            </a:r>
            <a:r>
              <a:rPr lang="en-US" altLang="zh-TW" dirty="0"/>
              <a:t>PowerPoint</a:t>
            </a:r>
            <a:r>
              <a:rPr lang="zh-TW" altLang="en-US" dirty="0"/>
              <a:t>，就直接線上看，不用下載。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773029A-C5D1-4CF2-9B21-48F3FD99A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743" y="2240628"/>
            <a:ext cx="5000000" cy="192381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9004D44E-BC2D-49B4-9E37-3B4EA07E6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" y="4617372"/>
            <a:ext cx="6238095" cy="1400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13EB3CD-8CB7-4739-8238-0DE3D991A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3312" y="2514714"/>
            <a:ext cx="2628571" cy="91428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4BF2ACE-6757-4913-9C67-FF4DB4BFE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71021"/>
            <a:ext cx="10752474" cy="2463457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使用連結加入團隊</a:t>
            </a:r>
            <a:r>
              <a:rPr lang="en-US" altLang="zh-TW" dirty="0"/>
              <a:t>(</a:t>
            </a:r>
            <a:r>
              <a:rPr lang="zh-TW" altLang="en-US" dirty="0"/>
              <a:t>本頁為大橋國小停課不停學</a:t>
            </a:r>
            <a:r>
              <a:rPr lang="en-US" altLang="zh-TW" dirty="0"/>
              <a:t>Teams)</a:t>
            </a:r>
            <a:br>
              <a:rPr lang="en-US" altLang="zh-TW" dirty="0"/>
            </a:br>
            <a:r>
              <a:rPr lang="zh-TW" altLang="en-US" dirty="0"/>
              <a:t>若老師有另行指定，請以老師指定網址或</a:t>
            </a:r>
            <a:r>
              <a:rPr lang="en-US" altLang="zh-TW" dirty="0"/>
              <a:t>QRCODE</a:t>
            </a:r>
            <a:r>
              <a:rPr lang="zh-TW" altLang="en-US" dirty="0"/>
              <a:t>連線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F63C7F0-629E-4DDB-8646-46979C499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237" y="2534478"/>
            <a:ext cx="6549885" cy="3669091"/>
          </a:xfrm>
          <a:solidFill>
            <a:schemeClr val="bg1">
              <a:alpha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zh-TW" altLang="en-US" dirty="0"/>
              <a:t>小朋友可點選連結或掃</a:t>
            </a:r>
            <a:r>
              <a:rPr lang="en-US" altLang="zh-TW" dirty="0"/>
              <a:t>QRCODE</a:t>
            </a:r>
            <a:r>
              <a:rPr lang="zh-TW" altLang="en-US" dirty="0"/>
              <a:t>加入</a:t>
            </a:r>
            <a:endParaRPr lang="en-US" altLang="zh-TW" dirty="0"/>
          </a:p>
          <a:p>
            <a:r>
              <a:rPr lang="en-US" altLang="zh-TW" dirty="0">
                <a:hlinkClick r:id="rId2"/>
              </a:rPr>
              <a:t>https://teams.microsoft.com/l/team/19%3acslczPAPxlSCfxL7KDLO_TGOEGiX8i62itdBuF8Hzxo1%40thread.tacv2/conversations?groupId=28d7f654-94ca-4821-989e-e96a28bc9a33&amp;tenantId=e594dcfc-e8cd-4c53-ab6b-1ab9eeafe30d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34C846D-BD32-4A05-A813-3876B4E56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424" y="2306702"/>
            <a:ext cx="4020392" cy="402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83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10591A6C-D32E-4C4F-B840-67E467E9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53985"/>
            <a:ext cx="10752474" cy="977666"/>
          </a:xfrm>
        </p:spPr>
        <p:txBody>
          <a:bodyPr/>
          <a:lstStyle/>
          <a:p>
            <a:r>
              <a:rPr lang="zh-TW" altLang="en-US" dirty="0"/>
              <a:t>選取要參與的頻道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92CA3DB-D0E1-460B-97DC-E34C612E5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563329"/>
            <a:ext cx="10702635" cy="4227872"/>
          </a:xfrm>
        </p:spPr>
        <p:txBody>
          <a:bodyPr/>
          <a:lstStyle/>
          <a:p>
            <a:r>
              <a:rPr lang="zh-TW" altLang="en-US" dirty="0"/>
              <a:t>請選取要參與的頻道</a:t>
            </a:r>
            <a:r>
              <a:rPr lang="en-US" altLang="zh-TW" dirty="0"/>
              <a:t>(</a:t>
            </a:r>
            <a:r>
              <a:rPr lang="zh-TW" altLang="en-US" dirty="0"/>
              <a:t>班級或教師團隊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若找不到頻道請由隱藏頻道內選取。</a:t>
            </a:r>
            <a:endParaRPr lang="en-US" altLang="zh-TW" dirty="0"/>
          </a:p>
          <a:p>
            <a:r>
              <a:rPr lang="zh-TW" altLang="en-US" dirty="0"/>
              <a:t>若頻道內目前有直播教學，可直接加入直播。</a:t>
            </a:r>
            <a:endParaRPr lang="en-US" altLang="zh-TW" dirty="0"/>
          </a:p>
          <a:p>
            <a:r>
              <a:rPr lang="zh-TW" altLang="en-US" dirty="0"/>
              <a:t>也可在頻道內留言參與討論。</a:t>
            </a:r>
            <a:endParaRPr lang="en-US" altLang="zh-TW" dirty="0"/>
          </a:p>
          <a:p>
            <a:r>
              <a:rPr lang="zh-TW" altLang="en-US" dirty="0"/>
              <a:t>若是大橋國小共用團隊，請選</a:t>
            </a:r>
            <a:r>
              <a:rPr lang="en-US" altLang="zh-TW" dirty="0"/>
              <a:t>『</a:t>
            </a:r>
            <a:r>
              <a:rPr lang="zh-TW" altLang="en-US" dirty="0"/>
              <a:t>自己的班級</a:t>
            </a:r>
            <a:r>
              <a:rPr lang="en-US" altLang="zh-TW" dirty="0"/>
              <a:t>』</a:t>
            </a:r>
          </a:p>
          <a:p>
            <a:r>
              <a:rPr lang="zh-TW" altLang="en-US" dirty="0"/>
              <a:t>若是老師自己成立的團隊，可選</a:t>
            </a:r>
            <a:r>
              <a:rPr lang="en-US" altLang="zh-TW" dirty="0"/>
              <a:t>『</a:t>
            </a:r>
            <a:r>
              <a:rPr lang="zh-TW" altLang="en-US" dirty="0"/>
              <a:t>一般</a:t>
            </a:r>
            <a:r>
              <a:rPr lang="en-US" altLang="zh-TW" dirty="0"/>
              <a:t>』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67444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CD82984-68E0-46C9-B165-2E50F8858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53984"/>
            <a:ext cx="10752474" cy="1521263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再提醒小朋友</a:t>
            </a:r>
            <a:br>
              <a:rPr lang="en-US" altLang="zh-TW" dirty="0"/>
            </a:br>
            <a:r>
              <a:rPr lang="zh-TW" altLang="en-US" dirty="0"/>
              <a:t>若老師有另行傳送的團隊連結或團隊代碼</a:t>
            </a:r>
            <a:br>
              <a:rPr lang="en-US" altLang="zh-TW" dirty="0"/>
            </a:br>
            <a:r>
              <a:rPr lang="zh-TW" altLang="en-US" dirty="0"/>
              <a:t>請加入老師指定之團隊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724F219-A9D2-4BC0-9F35-2D005EE16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2361459"/>
            <a:ext cx="10702635" cy="2938127"/>
          </a:xfrm>
        </p:spPr>
        <p:txBody>
          <a:bodyPr/>
          <a:lstStyle/>
          <a:p>
            <a:r>
              <a:rPr lang="zh-TW" altLang="en-US" dirty="0"/>
              <a:t>若老師有建立自己班級的團隊，請依照老師傳送的班級團隊連結</a:t>
            </a:r>
            <a:r>
              <a:rPr lang="en-US" altLang="zh-TW" dirty="0"/>
              <a:t>QR CODE </a:t>
            </a:r>
            <a:r>
              <a:rPr lang="zh-TW" altLang="en-US" dirty="0"/>
              <a:t>或代碼，自行加入班級團隊</a:t>
            </a:r>
            <a:endParaRPr lang="en-US" altLang="zh-TW" dirty="0"/>
          </a:p>
          <a:p>
            <a:r>
              <a:rPr lang="zh-TW" altLang="en-US" dirty="0"/>
              <a:t>請依老師通知的直播時間，再開啟</a:t>
            </a:r>
            <a:r>
              <a:rPr lang="en-US" altLang="zh-TW" dirty="0"/>
              <a:t>Teams</a:t>
            </a:r>
            <a:r>
              <a:rPr lang="zh-TW" altLang="en-US" dirty="0"/>
              <a:t>，參與直播上課</a:t>
            </a:r>
            <a:endParaRPr lang="en-US" altLang="zh-TW" dirty="0"/>
          </a:p>
          <a:p>
            <a:r>
              <a:rPr lang="zh-TW" altLang="en-US" dirty="0"/>
              <a:t>若老師還沒開直播，也可以先留言給老師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3779921-7FA4-4D03-BC8C-6F23D6BF4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642" y="4608958"/>
            <a:ext cx="3524435" cy="21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53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B918731F-69D5-4B86-B911-0C4F46957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53985"/>
            <a:ext cx="10752474" cy="1345606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加入直播</a:t>
            </a:r>
            <a:br>
              <a:rPr lang="en-US" altLang="zh-TW" dirty="0"/>
            </a:br>
            <a:r>
              <a:rPr lang="en-US" altLang="zh-TW" dirty="0"/>
              <a:t>(</a:t>
            </a:r>
            <a:r>
              <a:rPr lang="zh-TW" altLang="en-US" dirty="0"/>
              <a:t>老師需先在頻道開直播學生才能加入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2CBD9CB-E5FF-427F-B8F6-806056438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908313"/>
            <a:ext cx="10702635" cy="407447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EBC015A-648D-46D2-A9A2-E1AD41496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45" y="2006636"/>
            <a:ext cx="11280658" cy="244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05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BC4C0A89-BE92-441B-AA9E-D57441095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53985"/>
            <a:ext cx="10752474" cy="887410"/>
          </a:xfrm>
        </p:spPr>
        <p:txBody>
          <a:bodyPr/>
          <a:lstStyle/>
          <a:p>
            <a:r>
              <a:rPr lang="zh-TW" altLang="en-US" dirty="0"/>
              <a:t>調整音訊設定</a:t>
            </a:r>
            <a:r>
              <a:rPr lang="en-US" altLang="zh-TW" dirty="0"/>
              <a:t>(</a:t>
            </a:r>
            <a:r>
              <a:rPr lang="zh-TW" altLang="en-US" dirty="0"/>
              <a:t>注意黃框部份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18FCC03-0E80-466E-9FFF-A4EE4E4CC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358537"/>
            <a:ext cx="10702635" cy="4432664"/>
          </a:xfrm>
        </p:spPr>
        <p:txBody>
          <a:bodyPr/>
          <a:lstStyle/>
          <a:p>
            <a:r>
              <a:rPr lang="zh-TW" altLang="en-US" dirty="0"/>
              <a:t>學生</a:t>
            </a:r>
            <a:r>
              <a:rPr lang="en-US" altLang="zh-TW" dirty="0"/>
              <a:t>(</a:t>
            </a:r>
            <a:r>
              <a:rPr lang="zh-TW" altLang="en-US" dirty="0"/>
              <a:t>參與者</a:t>
            </a:r>
            <a:r>
              <a:rPr lang="en-US" altLang="zh-TW" dirty="0"/>
              <a:t>)</a:t>
            </a:r>
            <a:r>
              <a:rPr lang="zh-TW" altLang="en-US" dirty="0"/>
              <a:t>建議設定</a:t>
            </a:r>
            <a:br>
              <a:rPr lang="en-US" altLang="zh-TW" dirty="0"/>
            </a:br>
            <a:r>
              <a:rPr lang="zh-TW" altLang="en-US" dirty="0"/>
              <a:t>開啟電腦音訊聲音</a:t>
            </a:r>
            <a:br>
              <a:rPr lang="en-US" altLang="zh-TW" dirty="0"/>
            </a:br>
            <a:r>
              <a:rPr lang="zh-TW" altLang="en-US" dirty="0"/>
              <a:t>關閉麥克風</a:t>
            </a:r>
            <a:br>
              <a:rPr lang="en-US" altLang="zh-TW" dirty="0"/>
            </a:br>
            <a:r>
              <a:rPr lang="zh-TW" altLang="en-US" dirty="0"/>
              <a:t>關閉視訊</a:t>
            </a:r>
            <a:endParaRPr lang="en-US" altLang="zh-TW" dirty="0"/>
          </a:p>
          <a:p>
            <a:r>
              <a:rPr lang="zh-TW" altLang="en-US" dirty="0"/>
              <a:t>按立即加入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CD6C98F-9D55-4DF7-8CC2-520ACA2A6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677" y="2623931"/>
            <a:ext cx="7611005" cy="398559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10F36299-5C4A-4AE3-8A58-0207DC759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4" y="4240884"/>
            <a:ext cx="2309060" cy="52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61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BC4C0A89-BE92-441B-AA9E-D57441095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53984"/>
            <a:ext cx="10752474" cy="1381537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功能選擇</a:t>
            </a:r>
            <a:r>
              <a:rPr lang="en-US" altLang="zh-TW" dirty="0"/>
              <a:t>(</a:t>
            </a:r>
            <a:r>
              <a:rPr lang="zh-TW" altLang="en-US" dirty="0"/>
              <a:t>電腦版的畫面</a:t>
            </a:r>
            <a:r>
              <a:rPr lang="en-US" altLang="zh-TW" dirty="0"/>
              <a:t>)</a:t>
            </a:r>
            <a:br>
              <a:rPr lang="en-US" altLang="zh-TW" dirty="0"/>
            </a:br>
            <a:r>
              <a:rPr lang="zh-TW" altLang="en-US" dirty="0"/>
              <a:t>手機或平板也有相同的功能，但位置不同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18FCC03-0E80-466E-9FFF-A4EE4E4CC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6077" y="2840724"/>
            <a:ext cx="10196769" cy="3932071"/>
          </a:xfrm>
        </p:spPr>
        <p:txBody>
          <a:bodyPr/>
          <a:lstStyle/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1F9CB36-87BE-4F71-A9C8-E2305207C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276" y="5300903"/>
            <a:ext cx="5090601" cy="891617"/>
          </a:xfrm>
          <a:prstGeom prst="rect">
            <a:avLst/>
          </a:prstGeom>
        </p:spPr>
      </p:pic>
      <p:sp>
        <p:nvSpPr>
          <p:cNvPr id="9" name="語音泡泡: 矩形 8">
            <a:extLst>
              <a:ext uri="{FF2B5EF4-FFF2-40B4-BE49-F238E27FC236}">
                <a16:creationId xmlns:a16="http://schemas.microsoft.com/office/drawing/2014/main" id="{574E73A9-24D4-45AA-94F8-4CA6EF458010}"/>
              </a:ext>
            </a:extLst>
          </p:cNvPr>
          <p:cNvSpPr/>
          <p:nvPr/>
        </p:nvSpPr>
        <p:spPr>
          <a:xfrm>
            <a:off x="1387715" y="3353830"/>
            <a:ext cx="2246243" cy="1381538"/>
          </a:xfrm>
          <a:prstGeom prst="wedgeRectCallout">
            <a:avLst>
              <a:gd name="adj1" fmla="val 109609"/>
              <a:gd name="adj2" fmla="val 10378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顯示目前參與的人</a:t>
            </a:r>
          </a:p>
        </p:txBody>
      </p:sp>
      <p:sp>
        <p:nvSpPr>
          <p:cNvPr id="10" name="語音泡泡: 矩形 9">
            <a:extLst>
              <a:ext uri="{FF2B5EF4-FFF2-40B4-BE49-F238E27FC236}">
                <a16:creationId xmlns:a16="http://schemas.microsoft.com/office/drawing/2014/main" id="{4ACB2390-78C1-4788-B3F8-3FEBB104D903}"/>
              </a:ext>
            </a:extLst>
          </p:cNvPr>
          <p:cNvSpPr/>
          <p:nvPr/>
        </p:nvSpPr>
        <p:spPr>
          <a:xfrm>
            <a:off x="3633958" y="2462638"/>
            <a:ext cx="2106977" cy="891618"/>
          </a:xfrm>
          <a:prstGeom prst="wedgeRectCallout">
            <a:avLst>
              <a:gd name="adj1" fmla="val 40159"/>
              <a:gd name="adj2" fmla="val 27832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顯示交談</a:t>
            </a:r>
          </a:p>
        </p:txBody>
      </p:sp>
      <p:sp>
        <p:nvSpPr>
          <p:cNvPr id="11" name="語音泡泡: 矩形 10">
            <a:extLst>
              <a:ext uri="{FF2B5EF4-FFF2-40B4-BE49-F238E27FC236}">
                <a16:creationId xmlns:a16="http://schemas.microsoft.com/office/drawing/2014/main" id="{22ADD026-5B45-4E3D-84CC-9910A510B566}"/>
              </a:ext>
            </a:extLst>
          </p:cNvPr>
          <p:cNvSpPr/>
          <p:nvPr/>
        </p:nvSpPr>
        <p:spPr>
          <a:xfrm>
            <a:off x="5945489" y="2281065"/>
            <a:ext cx="1804725" cy="1160560"/>
          </a:xfrm>
          <a:prstGeom prst="wedgeRectCallout">
            <a:avLst>
              <a:gd name="adj1" fmla="val -46532"/>
              <a:gd name="adj2" fmla="val 21484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有問題請舉手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語音泡泡: 矩形 11">
            <a:extLst>
              <a:ext uri="{FF2B5EF4-FFF2-40B4-BE49-F238E27FC236}">
                <a16:creationId xmlns:a16="http://schemas.microsoft.com/office/drawing/2014/main" id="{2257A496-10AB-4F2B-847D-E5BDBC7F0B41}"/>
              </a:ext>
            </a:extLst>
          </p:cNvPr>
          <p:cNvSpPr/>
          <p:nvPr/>
        </p:nvSpPr>
        <p:spPr>
          <a:xfrm>
            <a:off x="7954768" y="1953315"/>
            <a:ext cx="1513177" cy="1160560"/>
          </a:xfrm>
          <a:prstGeom prst="wedgeRectCallout">
            <a:avLst>
              <a:gd name="adj1" fmla="val -100300"/>
              <a:gd name="adj2" fmla="val 2439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開關視訊</a:t>
            </a:r>
          </a:p>
        </p:txBody>
      </p:sp>
      <p:sp>
        <p:nvSpPr>
          <p:cNvPr id="13" name="語音泡泡: 矩形 12">
            <a:extLst>
              <a:ext uri="{FF2B5EF4-FFF2-40B4-BE49-F238E27FC236}">
                <a16:creationId xmlns:a16="http://schemas.microsoft.com/office/drawing/2014/main" id="{85B1F702-9F08-44B3-8BAE-26DF63BD9ACC}"/>
              </a:ext>
            </a:extLst>
          </p:cNvPr>
          <p:cNvSpPr/>
          <p:nvPr/>
        </p:nvSpPr>
        <p:spPr>
          <a:xfrm>
            <a:off x="9716900" y="1882358"/>
            <a:ext cx="1716991" cy="1160560"/>
          </a:xfrm>
          <a:prstGeom prst="wedgeRectCallout">
            <a:avLst>
              <a:gd name="adj1" fmla="val -165474"/>
              <a:gd name="adj2" fmla="val 24996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開關麥克風</a:t>
            </a:r>
          </a:p>
        </p:txBody>
      </p:sp>
      <p:sp>
        <p:nvSpPr>
          <p:cNvPr id="14" name="語音泡泡: 矩形 13">
            <a:extLst>
              <a:ext uri="{FF2B5EF4-FFF2-40B4-BE49-F238E27FC236}">
                <a16:creationId xmlns:a16="http://schemas.microsoft.com/office/drawing/2014/main" id="{53473475-A1D4-406B-9B68-77D6C84B1208}"/>
              </a:ext>
            </a:extLst>
          </p:cNvPr>
          <p:cNvSpPr/>
          <p:nvPr/>
        </p:nvSpPr>
        <p:spPr>
          <a:xfrm>
            <a:off x="9925427" y="3500692"/>
            <a:ext cx="2435087" cy="1880720"/>
          </a:xfrm>
          <a:prstGeom prst="wedgeRectCallout">
            <a:avLst>
              <a:gd name="adj1" fmla="val -119664"/>
              <a:gd name="adj2" fmla="val 5363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分享電腦畫面或其他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如簡報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0751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BC4C0A89-BE92-441B-AA9E-D57441095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11967"/>
            <a:ext cx="10752474" cy="1273494"/>
          </a:xfrm>
        </p:spPr>
        <p:txBody>
          <a:bodyPr/>
          <a:lstStyle/>
          <a:p>
            <a:r>
              <a:rPr lang="zh-TW" altLang="en-US" dirty="0"/>
              <a:t>和老師打個招呼</a:t>
            </a:r>
            <a:r>
              <a:rPr lang="en-US" altLang="zh-TW" dirty="0"/>
              <a:t>(</a:t>
            </a:r>
            <a:r>
              <a:rPr lang="zh-TW" altLang="en-US" dirty="0"/>
              <a:t>簽到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20" name="文字版面配置區 19">
            <a:extLst>
              <a:ext uri="{FF2B5EF4-FFF2-40B4-BE49-F238E27FC236}">
                <a16:creationId xmlns:a16="http://schemas.microsoft.com/office/drawing/2014/main" id="{DC16C860-86B4-4939-98E1-D7977E03E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810251"/>
            <a:ext cx="10702635" cy="3980950"/>
          </a:xfrm>
        </p:spPr>
        <p:txBody>
          <a:bodyPr/>
          <a:lstStyle/>
          <a:p>
            <a:r>
              <a:rPr lang="zh-TW" altLang="en-US" dirty="0"/>
              <a:t>手機要點一下才會出現交談的</a:t>
            </a:r>
            <a:br>
              <a:rPr lang="en-US" altLang="zh-TW" dirty="0"/>
            </a:br>
            <a:r>
              <a:rPr lang="zh-TW" altLang="en-US" dirty="0"/>
              <a:t>圖示可以選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F602F509-D37C-47FD-9672-2FA15B762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625" y="4539207"/>
            <a:ext cx="5209524" cy="933333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E2D0B56C-7C1D-45F9-B441-188A085D5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751" y="223935"/>
            <a:ext cx="49232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0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CD82984-68E0-46C9-B165-2E50F8858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53985"/>
            <a:ext cx="10752474" cy="908286"/>
          </a:xfrm>
        </p:spPr>
        <p:txBody>
          <a:bodyPr>
            <a:normAutofit/>
          </a:bodyPr>
          <a:lstStyle/>
          <a:p>
            <a:r>
              <a:rPr lang="zh-TW" altLang="en-US" dirty="0"/>
              <a:t>釘選畫面</a:t>
            </a:r>
            <a:r>
              <a:rPr lang="en-US" altLang="zh-TW" dirty="0"/>
              <a:t>(</a:t>
            </a:r>
            <a:r>
              <a:rPr lang="zh-TW" altLang="en-US" dirty="0"/>
              <a:t>把要看的畫面釘在主畫面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724F219-A9D2-4BC0-9F35-2D005EE16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351722"/>
            <a:ext cx="10702635" cy="1351721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/>
              <a:t>點選要看的畫面</a:t>
            </a:r>
            <a:endParaRPr lang="en-US" altLang="zh-TW" dirty="0"/>
          </a:p>
          <a:p>
            <a:r>
              <a:rPr lang="zh-TW" altLang="en-US" dirty="0"/>
              <a:t>滑鼠右鍵，再選釘選</a:t>
            </a:r>
            <a:endParaRPr lang="en-US" altLang="zh-TW" dirty="0"/>
          </a:p>
          <a:p>
            <a:r>
              <a:rPr lang="zh-TW" altLang="en-US" dirty="0"/>
              <a:t>如果是手機，則長按要看的畫面，再選釘選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8914524-5BF2-40C3-A5D5-765472E98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704" y="3194656"/>
            <a:ext cx="3304762" cy="2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72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CD82984-68E0-46C9-B165-2E50F8858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53985"/>
            <a:ext cx="10752474" cy="908286"/>
          </a:xfrm>
        </p:spPr>
        <p:txBody>
          <a:bodyPr>
            <a:normAutofit/>
          </a:bodyPr>
          <a:lstStyle/>
          <a:p>
            <a:r>
              <a:rPr lang="zh-TW" altLang="en-US" dirty="0"/>
              <a:t>如何離開會議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724F219-A9D2-4BC0-9F35-2D005EE16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351722"/>
            <a:ext cx="10702635" cy="1351721"/>
          </a:xfrm>
        </p:spPr>
        <p:txBody>
          <a:bodyPr/>
          <a:lstStyle/>
          <a:p>
            <a:r>
              <a:rPr lang="zh-TW" altLang="en-US" dirty="0"/>
              <a:t>按右上方的離開</a:t>
            </a:r>
            <a:endParaRPr lang="en-US" altLang="zh-TW" dirty="0"/>
          </a:p>
          <a:p>
            <a:r>
              <a:rPr lang="zh-TW" altLang="en-US" dirty="0"/>
              <a:t>手機可能在下方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20E35B8-0F1B-46C4-8903-D1AB19D13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298" y="1124444"/>
            <a:ext cx="7373469" cy="460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449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BFA28903-B276-469A-9396-0B5B2DBE9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53984"/>
            <a:ext cx="10131425" cy="4003412"/>
          </a:xfrm>
        </p:spPr>
        <p:txBody>
          <a:bodyPr>
            <a:normAutofit/>
          </a:bodyPr>
          <a:lstStyle/>
          <a:p>
            <a:r>
              <a:rPr lang="zh-TW" altLang="en-US" dirty="0"/>
              <a:t>本說明結束</a:t>
            </a:r>
          </a:p>
        </p:txBody>
      </p:sp>
    </p:spTree>
    <p:extLst>
      <p:ext uri="{BB962C8B-B14F-4D97-AF65-F5344CB8AC3E}">
        <p14:creationId xmlns:p14="http://schemas.microsoft.com/office/powerpoint/2010/main" val="3383430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392463F4-C4C0-4430-98E8-41AF73F2B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9574"/>
            <a:ext cx="10752474" cy="834887"/>
          </a:xfrm>
        </p:spPr>
        <p:txBody>
          <a:bodyPr/>
          <a:lstStyle/>
          <a:p>
            <a:r>
              <a:rPr lang="zh-TW" altLang="en-US" dirty="0"/>
              <a:t>安裝微軟</a:t>
            </a:r>
            <a:r>
              <a:rPr lang="en-US" altLang="zh-TW" dirty="0"/>
              <a:t>Teams(</a:t>
            </a:r>
            <a:r>
              <a:rPr lang="zh-TW" altLang="en-US" dirty="0"/>
              <a:t>電腦版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4374E6B-A766-44CD-8C0B-8972E9121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974036"/>
            <a:ext cx="10702635" cy="4817166"/>
          </a:xfrm>
        </p:spPr>
        <p:txBody>
          <a:bodyPr/>
          <a:lstStyle/>
          <a:p>
            <a:r>
              <a:rPr lang="zh-TW" altLang="en-US" dirty="0"/>
              <a:t>請</a:t>
            </a:r>
            <a:r>
              <a:rPr lang="en-US" altLang="zh-TW" dirty="0"/>
              <a:t>Google</a:t>
            </a:r>
            <a:r>
              <a:rPr lang="zh-TW" altLang="en-US" dirty="0"/>
              <a:t>搜尋</a:t>
            </a:r>
            <a:r>
              <a:rPr lang="en-US" altLang="zh-TW" dirty="0"/>
              <a:t>『Teams』</a:t>
            </a:r>
          </a:p>
          <a:p>
            <a:r>
              <a:rPr lang="zh-TW" altLang="en-US" dirty="0"/>
              <a:t>有網頁版及下載版，建議使用下載版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E2D1B495-9868-4FC5-98BC-C7FE8DB00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312" y="2174675"/>
            <a:ext cx="9402417" cy="50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81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392463F4-C4C0-4430-98E8-41AF73F2B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9574"/>
            <a:ext cx="10752474" cy="834887"/>
          </a:xfrm>
        </p:spPr>
        <p:txBody>
          <a:bodyPr/>
          <a:lstStyle/>
          <a:p>
            <a:r>
              <a:rPr lang="zh-TW" altLang="en-US" dirty="0"/>
              <a:t>安裝微軟</a:t>
            </a:r>
            <a:r>
              <a:rPr lang="en-US" altLang="zh-TW" dirty="0"/>
              <a:t>Teams(</a:t>
            </a:r>
            <a:r>
              <a:rPr lang="zh-TW" altLang="en-US" dirty="0"/>
              <a:t>電腦版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4374E6B-A766-44CD-8C0B-8972E9121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974036"/>
            <a:ext cx="10702635" cy="4817166"/>
          </a:xfrm>
        </p:spPr>
        <p:txBody>
          <a:bodyPr/>
          <a:lstStyle/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6EFB2E5-E809-474A-8FF6-26F58B073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615" y="1594987"/>
            <a:ext cx="6590476" cy="1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11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392463F4-C4C0-4430-98E8-41AF73F2B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9574"/>
            <a:ext cx="10752474" cy="834887"/>
          </a:xfrm>
        </p:spPr>
        <p:txBody>
          <a:bodyPr/>
          <a:lstStyle/>
          <a:p>
            <a:r>
              <a:rPr lang="zh-TW" altLang="en-US" dirty="0"/>
              <a:t>安裝微軟</a:t>
            </a:r>
            <a:r>
              <a:rPr lang="en-US" altLang="zh-TW" dirty="0"/>
              <a:t>Teams(</a:t>
            </a:r>
            <a:r>
              <a:rPr lang="zh-TW" altLang="en-US" dirty="0"/>
              <a:t>手機或平板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4374E6B-A766-44CD-8C0B-8972E9121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974036"/>
            <a:ext cx="10702635" cy="4817166"/>
          </a:xfrm>
        </p:spPr>
        <p:txBody>
          <a:bodyPr/>
          <a:lstStyle/>
          <a:p>
            <a:r>
              <a:rPr lang="zh-TW" altLang="en-US" dirty="0"/>
              <a:t>請自行安裝</a:t>
            </a:r>
            <a:r>
              <a:rPr lang="en-US" altLang="zh-TW" dirty="0"/>
              <a:t>Teams</a:t>
            </a:r>
            <a:r>
              <a:rPr lang="zh-TW" altLang="en-US" dirty="0"/>
              <a:t>軟體，程式的圖形長得向下一張圖</a:t>
            </a:r>
            <a:endParaRPr lang="en-US" altLang="zh-TW" dirty="0"/>
          </a:p>
          <a:p>
            <a:r>
              <a:rPr lang="zh-TW" altLang="en-US" dirty="0"/>
              <a:t>不要裝錯了</a:t>
            </a:r>
          </a:p>
        </p:txBody>
      </p:sp>
      <p:pic>
        <p:nvPicPr>
          <p:cNvPr id="1026" name="Picture 2" descr="查看來源圖片">
            <a:extLst>
              <a:ext uri="{FF2B5EF4-FFF2-40B4-BE49-F238E27FC236}">
                <a16:creationId xmlns:a16="http://schemas.microsoft.com/office/drawing/2014/main" id="{4AE748E4-3284-4BCA-B1C5-F084B79735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3" t="24257" r="16230" b="24498"/>
          <a:stretch/>
        </p:blipFill>
        <p:spPr bwMode="auto">
          <a:xfrm>
            <a:off x="2739029" y="2486299"/>
            <a:ext cx="2368627" cy="24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879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59BC0C8D-A3E1-44EB-B301-497E83341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登入</a:t>
            </a:r>
            <a:r>
              <a:rPr lang="en-US" altLang="zh-TW" dirty="0"/>
              <a:t>Teams</a:t>
            </a:r>
            <a:br>
              <a:rPr lang="en-US" altLang="zh-TW" dirty="0"/>
            </a:br>
            <a:r>
              <a:rPr lang="en-US" altLang="zh-TW" dirty="0"/>
              <a:t>OpenID</a:t>
            </a:r>
            <a:r>
              <a:rPr lang="zh-TW" altLang="en-US" dirty="0"/>
              <a:t>請換成自己的登入校網的帳號</a:t>
            </a: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864E2AB3-E069-41AC-8844-3FBACBCA1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2" y="2078183"/>
            <a:ext cx="5714998" cy="3713018"/>
          </a:xfrm>
        </p:spPr>
        <p:txBody>
          <a:bodyPr/>
          <a:lstStyle/>
          <a:p>
            <a:r>
              <a:rPr lang="zh-TW" altLang="en-US" dirty="0"/>
              <a:t>打完可以按</a:t>
            </a:r>
            <a:r>
              <a:rPr lang="en-US" altLang="zh-TW" dirty="0" err="1"/>
              <a:t>shift+Home</a:t>
            </a:r>
            <a:r>
              <a:rPr lang="zh-TW" altLang="en-US" dirty="0"/>
              <a:t>選起來或用滑鼠選起來</a:t>
            </a:r>
            <a:endParaRPr lang="en-US" altLang="zh-TW" dirty="0"/>
          </a:p>
          <a:p>
            <a:r>
              <a:rPr lang="zh-TW" altLang="en-US" dirty="0"/>
              <a:t>再按</a:t>
            </a:r>
            <a:r>
              <a:rPr lang="en-US" altLang="zh-TW" dirty="0"/>
              <a:t>CTRL+C</a:t>
            </a:r>
            <a:r>
              <a:rPr lang="zh-TW" altLang="en-US" dirty="0"/>
              <a:t>複製一下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C2A6595-18E1-4C5B-BF86-F11CC243D8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43" t="22906" r="16536" b="23488"/>
          <a:stretch/>
        </p:blipFill>
        <p:spPr>
          <a:xfrm>
            <a:off x="6639499" y="2500829"/>
            <a:ext cx="5390920" cy="415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10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CC8925E3-DCAB-433B-A058-D628F6368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53984"/>
            <a:ext cx="10131425" cy="1097129"/>
          </a:xfrm>
        </p:spPr>
        <p:txBody>
          <a:bodyPr>
            <a:normAutofit/>
          </a:bodyPr>
          <a:lstStyle/>
          <a:p>
            <a:r>
              <a:rPr lang="zh-TW" altLang="en-US" dirty="0"/>
              <a:t>會再次詢問帳密，請依說明輸入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7FD9AA2-D1B6-4A4F-B923-061F88A8D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451113"/>
            <a:ext cx="10702635" cy="4340088"/>
          </a:xfrm>
        </p:spPr>
        <p:txBody>
          <a:bodyPr/>
          <a:lstStyle/>
          <a:p>
            <a:endParaRPr lang="en-US" altLang="zh-TW" dirty="0"/>
          </a:p>
          <a:p>
            <a:r>
              <a:rPr lang="zh-TW" altLang="en-US" dirty="0"/>
              <a:t>若上一頁有複製，本頁可按</a:t>
            </a:r>
            <a:r>
              <a:rPr lang="en-US" altLang="zh-TW" dirty="0"/>
              <a:t>CTRL+C</a:t>
            </a:r>
            <a:r>
              <a:rPr lang="zh-TW" altLang="en-US" dirty="0"/>
              <a:t>貼上</a:t>
            </a:r>
            <a:endParaRPr lang="en-US" altLang="zh-TW" dirty="0"/>
          </a:p>
          <a:p>
            <a:r>
              <a:rPr lang="zh-TW" altLang="en-US" dirty="0"/>
              <a:t>帳號可輸入您的</a:t>
            </a:r>
            <a:r>
              <a:rPr lang="en-US" altLang="zh-TW" dirty="0" err="1"/>
              <a:t>openid</a:t>
            </a:r>
            <a:r>
              <a:rPr lang="zh-TW" altLang="en-US" dirty="0"/>
              <a:t>帳號</a:t>
            </a:r>
            <a:r>
              <a:rPr lang="en-US" altLang="zh-TW" dirty="0"/>
              <a:t>(</a:t>
            </a:r>
            <a:r>
              <a:rPr lang="zh-TW" altLang="en-US" dirty="0">
                <a:hlinkClick r:id="rId2"/>
              </a:rPr>
              <a:t>可不輸入</a:t>
            </a:r>
            <a:r>
              <a:rPr lang="en-US" altLang="zh-TW" dirty="0">
                <a:hlinkClick r:id="rId2"/>
              </a:rPr>
              <a:t>@tn.edu.tw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若登入失敗，請改輸入</a:t>
            </a:r>
            <a:r>
              <a:rPr lang="en-US" altLang="zh-TW" dirty="0"/>
              <a:t>『</a:t>
            </a:r>
            <a:r>
              <a:rPr lang="zh-TW" altLang="en-US" dirty="0"/>
              <a:t>您的</a:t>
            </a:r>
            <a:r>
              <a:rPr lang="en-US" altLang="zh-TW" dirty="0" err="1"/>
              <a:t>openid</a:t>
            </a:r>
            <a:r>
              <a:rPr lang="zh-TW" altLang="en-US" dirty="0"/>
              <a:t>帳號</a:t>
            </a:r>
            <a:r>
              <a:rPr lang="en-US" altLang="zh-TW" dirty="0"/>
              <a:t>@tn.edu.tw』</a:t>
            </a:r>
          </a:p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2C8BAE2-2CCC-409F-8121-6B3C97A16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492" y="3429000"/>
            <a:ext cx="8418042" cy="3103622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016E369E-EFF8-47D5-BE6B-B2F504280E43}"/>
              </a:ext>
            </a:extLst>
          </p:cNvPr>
          <p:cNvSpPr txBox="1"/>
          <p:nvPr/>
        </p:nvSpPr>
        <p:spPr>
          <a:xfrm>
            <a:off x="3922883" y="5099110"/>
            <a:ext cx="1951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輸入你的</a:t>
            </a:r>
            <a:r>
              <a:rPr kumimoji="0" lang="en-US" altLang="zh-TW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OPENID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密碼</a:t>
            </a:r>
          </a:p>
        </p:txBody>
      </p:sp>
    </p:spTree>
    <p:extLst>
      <p:ext uri="{BB962C8B-B14F-4D97-AF65-F5344CB8AC3E}">
        <p14:creationId xmlns:p14="http://schemas.microsoft.com/office/powerpoint/2010/main" val="1076865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CC8925E3-DCAB-433B-A058-D628F6368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8" y="165141"/>
            <a:ext cx="10131425" cy="838712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這個畫面請選</a:t>
            </a:r>
            <a:r>
              <a:rPr lang="en-US" altLang="zh-TW" dirty="0"/>
              <a:t>『</a:t>
            </a:r>
            <a:r>
              <a:rPr lang="zh-TW" altLang="en-US" dirty="0"/>
              <a:t>否，僅登入此應用程式</a:t>
            </a:r>
            <a:r>
              <a:rPr lang="en-US" altLang="zh-TW" dirty="0"/>
              <a:t>』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6987E78-A446-4056-949C-D6DEDADCB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982" y="1251037"/>
            <a:ext cx="5891679" cy="5441822"/>
          </a:xfrm>
          <a:prstGeom prst="rect">
            <a:avLst/>
          </a:prstGeom>
        </p:spPr>
      </p:pic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FBABCA2C-5DE2-47C9-A2DD-C270C49B0477}"/>
              </a:ext>
            </a:extLst>
          </p:cNvPr>
          <p:cNvCxnSpPr>
            <a:cxnSpLocks/>
          </p:cNvCxnSpPr>
          <p:nvPr/>
        </p:nvCxnSpPr>
        <p:spPr>
          <a:xfrm flipH="1">
            <a:off x="4758612" y="3657600"/>
            <a:ext cx="914401" cy="1949363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875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CC8925E3-DCAB-433B-A058-D628F6368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8" y="165140"/>
            <a:ext cx="10131425" cy="1315789"/>
          </a:xfrm>
        </p:spPr>
        <p:txBody>
          <a:bodyPr>
            <a:normAutofit/>
          </a:bodyPr>
          <a:lstStyle/>
          <a:p>
            <a:r>
              <a:rPr lang="zh-TW" altLang="en-US" dirty="0"/>
              <a:t>讓我們開始吧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9B8956F7-3846-4CAA-879B-3E368F9E3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687" y="1881945"/>
            <a:ext cx="5776461" cy="44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08908"/>
      </p:ext>
    </p:extLst>
  </p:cSld>
  <p:clrMapOvr>
    <a:masterClrMapping/>
  </p:clrMapOvr>
</p:sld>
</file>

<file path=ppt/theme/theme1.xml><?xml version="1.0" encoding="utf-8"?>
<a:theme xmlns:a="http://schemas.openxmlformats.org/drawingml/2006/main" name="天體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天體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6498</TotalTime>
  <Words>1073</Words>
  <Application>Microsoft Office PowerPoint</Application>
  <PresentationFormat>寬螢幕</PresentationFormat>
  <Paragraphs>111</Paragraphs>
  <Slides>29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29</vt:i4>
      </vt:variant>
    </vt:vector>
  </HeadingPairs>
  <TitlesOfParts>
    <vt:vector size="36" baseType="lpstr">
      <vt:lpstr>DFKai-SB</vt:lpstr>
      <vt:lpstr>DFKai-SB</vt:lpstr>
      <vt:lpstr>Arial</vt:lpstr>
      <vt:lpstr>Calibri</vt:lpstr>
      <vt:lpstr>Wingdings</vt:lpstr>
      <vt:lpstr>天體</vt:lpstr>
      <vt:lpstr>1_天體</vt:lpstr>
      <vt:lpstr>大橋國小同步自主學習(Teams) 學生版操作說明 </vt:lpstr>
      <vt:lpstr>本講義建議下載後以PowerPoint 開啟觀看</vt:lpstr>
      <vt:lpstr>安裝微軟Teams(電腦版)</vt:lpstr>
      <vt:lpstr>安裝微軟Teams(電腦版)</vt:lpstr>
      <vt:lpstr>安裝微軟Teams(手機或平板)</vt:lpstr>
      <vt:lpstr>登入Teams OpenID請換成自己的登入校網的帳號</vt:lpstr>
      <vt:lpstr>會再次詢問帳密，請依說明輸入</vt:lpstr>
      <vt:lpstr>這個畫面請選『否，僅登入此應用程式』</vt:lpstr>
      <vt:lpstr>讓我們開始吧</vt:lpstr>
      <vt:lpstr>使用南市OpenID登入的缺點</vt:lpstr>
      <vt:lpstr>解決方法</vt:lpstr>
      <vt:lpstr>將圖示改為顯示名字的方法</vt:lpstr>
      <vt:lpstr>修改個人圖示，方便老師/同學辨識自己 直接下載篇 </vt:lpstr>
      <vt:lpstr>修改個人圖示，方便老師/同學辨識自己 使用PowerPoint製作篇</vt:lpstr>
      <vt:lpstr>個人名字圖示修改方法(使用PowerPoint)</vt:lpstr>
      <vt:lpstr>本頁提供幾種樣式給老師及小朋友選擇 </vt:lpstr>
      <vt:lpstr>練習加入團隊(使用代碼) 注意!! 以下使用『大橋國小停課不停學Teams團隊』做練習，實際參與團隊的代碼以老師通知為主 </vt:lpstr>
      <vt:lpstr>練習加入『大橋國小停課不停學Teams團隊』</vt:lpstr>
      <vt:lpstr>PowerPoint 簡報</vt:lpstr>
      <vt:lpstr>使用連結加入團隊(本頁為大橋國小停課不停學Teams) 若老師有另行指定，請以老師指定網址或QRCODE連線</vt:lpstr>
      <vt:lpstr>選取要參與的頻道</vt:lpstr>
      <vt:lpstr>再提醒小朋友 若老師有另行傳送的團隊連結或團隊代碼 請加入老師指定之團隊</vt:lpstr>
      <vt:lpstr>加入直播 (老師需先在頻道開直播學生才能加入)</vt:lpstr>
      <vt:lpstr>調整音訊設定(注意黃框部份)</vt:lpstr>
      <vt:lpstr>功能選擇(電腦版的畫面) 手機或平板也有相同的功能，但位置不同</vt:lpstr>
      <vt:lpstr>和老師打個招呼(簽到)</vt:lpstr>
      <vt:lpstr>釘選畫面(把要看的畫面釘在主畫面)</vt:lpstr>
      <vt:lpstr>如何離開會議</vt:lpstr>
      <vt:lpstr>本說明結束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聖閔 王</dc:creator>
  <cp:lastModifiedBy>sammywang</cp:lastModifiedBy>
  <cp:revision>73</cp:revision>
  <dcterms:created xsi:type="dcterms:W3CDTF">2021-03-22T08:58:09Z</dcterms:created>
  <dcterms:modified xsi:type="dcterms:W3CDTF">2021-05-27T02:00:04Z</dcterms:modified>
</cp:coreProperties>
</file>