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6"/>
  </p:notesMasterIdLst>
  <p:sldIdLst>
    <p:sldId id="262" r:id="rId3"/>
    <p:sldId id="266" r:id="rId4"/>
    <p:sldId id="284" r:id="rId5"/>
    <p:sldId id="285" r:id="rId6"/>
    <p:sldId id="280" r:id="rId7"/>
    <p:sldId id="286" r:id="rId8"/>
    <p:sldId id="281" r:id="rId9"/>
    <p:sldId id="258" r:id="rId10"/>
    <p:sldId id="282" r:id="rId11"/>
    <p:sldId id="277" r:id="rId12"/>
    <p:sldId id="283" r:id="rId13"/>
    <p:sldId id="270" r:id="rId14"/>
    <p:sldId id="272" r:id="rId15"/>
    <p:sldId id="279" r:id="rId16"/>
    <p:sldId id="287" r:id="rId17"/>
    <p:sldId id="288" r:id="rId18"/>
    <p:sldId id="265" r:id="rId19"/>
    <p:sldId id="264" r:id="rId20"/>
    <p:sldId id="278" r:id="rId21"/>
    <p:sldId id="275" r:id="rId22"/>
    <p:sldId id="276" r:id="rId23"/>
    <p:sldId id="274" r:id="rId24"/>
    <p:sldId id="273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6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B5F17-37EB-494A-AC52-0D275FFF5E4E}" type="datetimeFigureOut">
              <a:rPr lang="zh-TW" altLang="en-US" smtClean="0"/>
              <a:t>2021/2/25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C5250-8543-4513-BCB4-4F6C976D6C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026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799" indent="-28569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2768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99874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6981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08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195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8303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540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7047-24F4-48DB-B0D2-C477BA92C212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3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10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799" indent="-28569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2768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99874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6981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08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195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8303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540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7047-24F4-48DB-B0D2-C477BA92C212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3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85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799" indent="-28569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2768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99874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6981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08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195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8303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540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7047-24F4-48DB-B0D2-C477BA92C212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3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198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799" indent="-28569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2768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99874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6981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08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195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8303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540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7047-24F4-48DB-B0D2-C477BA92C212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3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177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799" indent="-28569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2768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99874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6981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08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195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8303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540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7047-24F4-48DB-B0D2-C477BA92C212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3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15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799" indent="-28569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2768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99874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6981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08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195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8303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540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7047-24F4-48DB-B0D2-C477BA92C212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3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272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799" indent="-28569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2768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99874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6981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08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195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8303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540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7047-24F4-48DB-B0D2-C477BA92C212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3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46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799" indent="-28569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2768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99874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6981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08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195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8303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540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7047-24F4-48DB-B0D2-C477BA92C212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3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51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799" indent="-28569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2768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99874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6981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08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195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8303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540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7047-24F4-48DB-B0D2-C477BA92C212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3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250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799" indent="-28569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2768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99874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6981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08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195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8303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540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7047-24F4-48DB-B0D2-C477BA92C212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3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928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799" indent="-28569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2768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99874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6981" indent="-228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08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195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8303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5409" indent="-228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17047-24F4-48DB-B0D2-C477BA92C212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3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9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1B5F1-5F10-4DEC-9FEF-DB743C5902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6153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A3728-CAAF-4C86-9070-19B789317A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411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E375D-F3ED-407C-B448-3B110379F3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430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97A13-F6F4-44DF-87FA-22B1444E64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23739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764D2-AD54-4BD1-B9A3-1ABB69C0BB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4927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標題， 2 個小物件與1 個大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7EE3C-AF7E-4347-A9BB-0605B85900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8423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83FFF-6EF2-4E0A-A102-62DDCDE53A87}" type="slidenum">
              <a:rPr lang="zh-TW" alt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41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1B5F1-5F10-4DEC-9FEF-DB743C5902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5477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E9D0D-AFD0-47F7-855E-8FD7B8B29D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2426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330DC-0EAD-4675-AB64-F8FF59430B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942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24210-42E0-4E15-B681-9436C122A5C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8380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E9D0D-AFD0-47F7-855E-8FD7B8B29D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2619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A6FA0-1203-4B6C-99E4-3E9C5C1D6C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5850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0F39-D809-42B9-91D0-F8ED4E59C4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8332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7C019-AFEE-4912-BE43-6023E8C841C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9249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4BC1B-3210-48D2-A571-ED0CE182D3C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7654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0A59E-E990-46AB-A4A8-204E2DB117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8354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A3728-CAAF-4C86-9070-19B789317A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1532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E375D-F3ED-407C-B448-3B110379F3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0970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97A13-F6F4-44DF-87FA-22B1444E64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39502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764D2-AD54-4BD1-B9A3-1ABB69C0BB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9013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標題， 2 個小物件與1 個大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7EE3C-AF7E-4347-A9BB-0605B85900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636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330DC-0EAD-4675-AB64-F8FF59430B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943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24210-42E0-4E15-B681-9436C122A5C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6835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A6FA0-1203-4B6C-99E4-3E9C5C1D6C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0638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0F39-D809-42B9-91D0-F8ED4E59C4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252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7C019-AFEE-4912-BE43-6023E8C841C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646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4BC1B-3210-48D2-A571-ED0CE182D3C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3146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0A59E-E990-46AB-A4A8-204E2DB117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8809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97254B0-265D-472A-808E-CB8E49771D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693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97254B0-265D-472A-808E-CB8E49771D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627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矩形 3"/>
          <p:cNvSpPr>
            <a:spLocks noChangeArrowheads="1"/>
          </p:cNvSpPr>
          <p:nvPr/>
        </p:nvSpPr>
        <p:spPr bwMode="auto">
          <a:xfrm>
            <a:off x="2784114" y="916187"/>
            <a:ext cx="7759203" cy="172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6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新北市仁愛國小</a:t>
            </a:r>
            <a:endParaRPr kumimoji="1" lang="en-US" altLang="zh-TW" sz="6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kumimoji="1" lang="zh-TW" altLang="en-US" sz="6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下家長日宣導</a:t>
            </a:r>
            <a:endParaRPr kumimoji="1" lang="en-US" altLang="zh-TW" sz="6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學務處</a:t>
            </a:r>
            <a:endParaRPr kumimoji="1" lang="en-US" altLang="zh-TW" sz="4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服儀 防疫 安全 健康</a:t>
            </a:r>
            <a:endParaRPr kumimoji="1" lang="en-US" altLang="zh-TW" sz="5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EFBA5C3-767F-4AFB-8B4E-8F2F204565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625" y="2525086"/>
            <a:ext cx="1322970" cy="2160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CC90A7A-E658-4246-A423-9C6FABEACE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6" y="2637415"/>
            <a:ext cx="14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20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3328794" y="317783"/>
            <a:ext cx="6545048" cy="77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fontAlgn="base">
              <a:spcAft>
                <a:spcPct val="0"/>
              </a:spcAft>
              <a:buClr>
                <a:srgbClr val="99CC00"/>
              </a:buClr>
              <a:buSzPct val="60000"/>
              <a:buNone/>
              <a:defRPr/>
            </a:pPr>
            <a:r>
              <a:rPr lang="zh-TW" altLang="en-US" sz="5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＊安全平安上下學＊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688740" y="1296357"/>
            <a:ext cx="10167456" cy="1553920"/>
          </a:xfrm>
        </p:spPr>
        <p:txBody>
          <a:bodyPr/>
          <a:lstStyle/>
          <a:p>
            <a:pPr>
              <a:lnSpc>
                <a:spcPts val="4000"/>
              </a:lnSpc>
              <a:buFont typeface="Wingdings" panose="05000000000000000000" pitchFamily="2" charset="2"/>
              <a:buChar char="u"/>
            </a:pPr>
            <a:r>
              <a:rPr lang="zh-TW" altLang="en-US" sz="4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通學安全</a:t>
            </a:r>
            <a:r>
              <a:rPr lang="en-US" altLang="zh-TW" sz="4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家長可以陪孩子走一段路</a:t>
            </a: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zh-TW" altLang="en-US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機車停車格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龍華包子店外及對面</a:t>
            </a:r>
            <a:endParaRPr lang="en-US" altLang="zh-TW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endParaRPr lang="en-US" altLang="zh-TW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endParaRPr lang="en-US" altLang="zh-TW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endParaRPr lang="en-US" altLang="zh-TW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1B5F1-5F10-4DEC-9FEF-DB743C5902BB}" type="slidenum">
              <a:rPr kumimoji="1" lang="en-US" altLang="zh-TW">
                <a:solidFill>
                  <a:srgbClr val="000000"/>
                </a:solidFill>
                <a:ea typeface="新細明體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kumimoji="1" lang="en-US" altLang="zh-TW">
              <a:solidFill>
                <a:srgbClr val="000000"/>
              </a:solidFill>
              <a:ea typeface="新細明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202FD15-B999-4A6E-8B78-2F56FA657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7" y="603915"/>
            <a:ext cx="1022546" cy="166950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094970E-3534-4BA5-A15F-40FB5A2B2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04" y="957352"/>
            <a:ext cx="1440000" cy="2160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4B355C0-C23F-494A-9D29-D7923253B0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9999"/>
            <a:ext cx="12192000" cy="4248607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733E793E-0BBF-4B37-8FB5-E13C7F85FDFD}"/>
              </a:ext>
            </a:extLst>
          </p:cNvPr>
          <p:cNvSpPr/>
          <p:nvPr/>
        </p:nvSpPr>
        <p:spPr>
          <a:xfrm rot="19977536">
            <a:off x="346507" y="3534303"/>
            <a:ext cx="4110605" cy="14810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E596D2E9-A473-4E9A-9F91-AF7E4EE1E7ED}"/>
              </a:ext>
            </a:extLst>
          </p:cNvPr>
          <p:cNvSpPr/>
          <p:nvPr/>
        </p:nvSpPr>
        <p:spPr>
          <a:xfrm rot="13853487">
            <a:off x="7523213" y="4091821"/>
            <a:ext cx="4110605" cy="153986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B73F26D-FCEE-4A27-A6E2-E92579553FCA}"/>
              </a:ext>
            </a:extLst>
          </p:cNvPr>
          <p:cNvSpPr/>
          <p:nvPr/>
        </p:nvSpPr>
        <p:spPr>
          <a:xfrm rot="19772383">
            <a:off x="893219" y="4067169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機車停車格多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E8E4929-B97C-452D-9AB9-7E82A5F08AFA}"/>
              </a:ext>
            </a:extLst>
          </p:cNvPr>
          <p:cNvSpPr/>
          <p:nvPr/>
        </p:nvSpPr>
        <p:spPr>
          <a:xfrm rot="2855446">
            <a:off x="8102935" y="4278352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機車停車格多</a:t>
            </a:r>
          </a:p>
        </p:txBody>
      </p:sp>
    </p:spTree>
    <p:extLst>
      <p:ext uri="{BB962C8B-B14F-4D97-AF65-F5344CB8AC3E}">
        <p14:creationId xmlns:p14="http://schemas.microsoft.com/office/powerpoint/2010/main" val="3752284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5813">
        <p:split orient="vert"/>
      </p:transition>
    </mc:Choice>
    <mc:Fallback xmlns="">
      <p:transition spd="slow" advTm="5813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3286849" y="43414"/>
            <a:ext cx="6545048" cy="77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fontAlgn="base">
              <a:spcAft>
                <a:spcPct val="0"/>
              </a:spcAft>
              <a:buClr>
                <a:srgbClr val="99CC00"/>
              </a:buClr>
              <a:buSzPct val="60000"/>
              <a:buNone/>
              <a:defRPr/>
            </a:pPr>
            <a:r>
              <a:rPr lang="zh-TW" altLang="en-US" sz="5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＊安全平安上下學＊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845577" y="863285"/>
            <a:ext cx="10167456" cy="1285068"/>
          </a:xfrm>
        </p:spPr>
        <p:txBody>
          <a:bodyPr/>
          <a:lstStyle/>
          <a:p>
            <a:pPr>
              <a:lnSpc>
                <a:spcPts val="4000"/>
              </a:lnSpc>
              <a:buFont typeface="Wingdings" panose="05000000000000000000" pitchFamily="2" charset="2"/>
              <a:buChar char="u"/>
            </a:pPr>
            <a:r>
              <a:rPr lang="zh-TW" altLang="en-US" sz="4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通學安全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側門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後門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汽車停車格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lnSpc>
                <a:spcPts val="4000"/>
              </a:lnSpc>
              <a:buNone/>
            </a:pP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安全停車且能陪孩子走一段路</a:t>
            </a:r>
            <a:endParaRPr lang="en-US" altLang="zh-TW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4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1B5F1-5F10-4DEC-9FEF-DB743C5902BB}" type="slidenum">
              <a:rPr kumimoji="1" lang="en-US" altLang="zh-TW">
                <a:solidFill>
                  <a:srgbClr val="000000"/>
                </a:solidFill>
                <a:ea typeface="新細明體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kumimoji="1" lang="en-US" altLang="zh-TW">
              <a:solidFill>
                <a:srgbClr val="000000"/>
              </a:solidFill>
              <a:ea typeface="新細明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202FD15-B999-4A6E-8B78-2F56FA657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411" y="301734"/>
            <a:ext cx="1195620" cy="195207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094970E-3534-4BA5-A15F-40FB5A2B2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9" y="835274"/>
            <a:ext cx="1440000" cy="216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E47EB17-0C4C-4ABE-9ECA-1A77348055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8741" r="23608" b="54476"/>
          <a:stretch/>
        </p:blipFill>
        <p:spPr>
          <a:xfrm>
            <a:off x="0" y="2083889"/>
            <a:ext cx="7119156" cy="2312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6A3193F-BF1E-4711-BCE2-D10F08232974}"/>
              </a:ext>
            </a:extLst>
          </p:cNvPr>
          <p:cNvSpPr txBox="1"/>
          <p:nvPr/>
        </p:nvSpPr>
        <p:spPr>
          <a:xfrm>
            <a:off x="3834767" y="3455621"/>
            <a:ext cx="2944851" cy="70788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機車停車格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D4F19AE-CFD8-4A3B-8D75-CA65BB289D96}"/>
              </a:ext>
            </a:extLst>
          </p:cNvPr>
          <p:cNvSpPr txBox="1"/>
          <p:nvPr/>
        </p:nvSpPr>
        <p:spPr>
          <a:xfrm>
            <a:off x="7384151" y="2612266"/>
            <a:ext cx="4284935" cy="70788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側門汽車停車格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14C383C-5BE4-4A74-8F29-3748A4CF2C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6" r="41537" b="13447"/>
          <a:stretch/>
        </p:blipFill>
        <p:spPr>
          <a:xfrm>
            <a:off x="63240" y="4488692"/>
            <a:ext cx="5930536" cy="2312378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3C771B89-4332-4024-9DE8-60C12F2DB5F0}"/>
              </a:ext>
            </a:extLst>
          </p:cNvPr>
          <p:cNvSpPr txBox="1"/>
          <p:nvPr/>
        </p:nvSpPr>
        <p:spPr>
          <a:xfrm>
            <a:off x="805344" y="5349591"/>
            <a:ext cx="4121471" cy="70788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側門汽車停車格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1AA9D2D-DFE0-405B-A2B4-0558AF5B53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8" r="14992" b="37001"/>
          <a:stretch/>
        </p:blipFill>
        <p:spPr>
          <a:xfrm>
            <a:off x="7384151" y="3418165"/>
            <a:ext cx="4178070" cy="343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54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5813">
        <p:split orient="vert"/>
      </p:transition>
    </mc:Choice>
    <mc:Fallback xmlns="">
      <p:transition spd="slow" advTm="5813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矩形 5"/>
          <p:cNvSpPr>
            <a:spLocks noChangeArrowheads="1"/>
          </p:cNvSpPr>
          <p:nvPr/>
        </p:nvSpPr>
        <p:spPr bwMode="auto">
          <a:xfrm>
            <a:off x="1518816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kumimoji="0" lang="zh-TW" altLang="en-US" sz="1800">
              <a:solidFill>
                <a:srgbClr val="000000"/>
              </a:solidFill>
              <a:ea typeface="標楷體" pitchFamily="65" charset="-120"/>
            </a:endParaRPr>
          </a:p>
        </p:txBody>
      </p:sp>
      <p:pic>
        <p:nvPicPr>
          <p:cNvPr id="4099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60" y="1310482"/>
            <a:ext cx="399415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90366" y="2078831"/>
            <a:ext cx="3600450" cy="270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103" name="矩形 4"/>
          <p:cNvSpPr>
            <a:spLocks noChangeArrowheads="1"/>
          </p:cNvSpPr>
          <p:nvPr/>
        </p:nvSpPr>
        <p:spPr bwMode="auto">
          <a:xfrm>
            <a:off x="2319338" y="5225087"/>
            <a:ext cx="75429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＊上</a:t>
            </a:r>
            <a: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､</a:t>
            </a: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下學陪孩子走一段路</a:t>
            </a:r>
            <a:endParaRPr lang="en-US" altLang="zh-TW" sz="44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104" name="TextBox 7"/>
          <p:cNvSpPr txBox="1">
            <a:spLocks noChangeArrowheads="1"/>
          </p:cNvSpPr>
          <p:nvPr/>
        </p:nvSpPr>
        <p:spPr bwMode="auto">
          <a:xfrm>
            <a:off x="10183813" y="6480175"/>
            <a:ext cx="4127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1500">
                <a:solidFill>
                  <a:srgbClr val="000000"/>
                </a:solidFill>
                <a:ea typeface="標楷體" pitchFamily="65" charset="-120"/>
              </a:rPr>
              <a:t>3</a:t>
            </a:r>
            <a:endParaRPr lang="zh-TW" altLang="en-US" sz="15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4105" name="Rectangle 1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kumimoji="0" lang="zh-TW" altLang="en-US" sz="18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23999" y="324862"/>
            <a:ext cx="89630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zh-TW"/>
            </a:defPPr>
            <a:lvl1pPr algn="ctr" eaLnBrk="1" hangingPunct="1">
              <a:buFontTx/>
              <a:buNone/>
              <a:defRPr sz="5400" b="1">
                <a:solidFill>
                  <a:srgbClr val="A50021"/>
                </a:solidFill>
                <a:latin typeface="華康海報體W9" pitchFamily="81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ea typeface="新細明體" pitchFamily="18" charset="-12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dirty="0">
                <a:ea typeface="標楷體" pitchFamily="65" charset="-120"/>
              </a:rPr>
              <a:t>（二）準時上學</a:t>
            </a:r>
            <a:r>
              <a:rPr kumimoji="1" lang="en-US" altLang="zh-TW" sz="4000" dirty="0">
                <a:ea typeface="標楷體" pitchFamily="65" charset="-120"/>
              </a:rPr>
              <a:t>-</a:t>
            </a:r>
            <a:r>
              <a:rPr kumimoji="1" lang="zh-TW" altLang="en-US" sz="4000" dirty="0">
                <a:solidFill>
                  <a:srgbClr val="FF0000"/>
                </a:solidFill>
                <a:latin typeface="Arial"/>
                <a:ea typeface="標楷體" pitchFamily="65" charset="-120"/>
              </a:rPr>
              <a:t>前門</a:t>
            </a:r>
            <a:r>
              <a:rPr kumimoji="1" lang="en-US" altLang="zh-TW" sz="4000" dirty="0">
                <a:ea typeface="標楷體" pitchFamily="65" charset="-120"/>
              </a:rPr>
              <a:t>7:10</a:t>
            </a:r>
            <a:r>
              <a:rPr kumimoji="1" lang="zh-TW" altLang="en-US" sz="4000" dirty="0">
                <a:ea typeface="標楷體" pitchFamily="65" charset="-120"/>
              </a:rPr>
              <a:t>入校園，</a:t>
            </a:r>
            <a:endParaRPr kumimoji="1" lang="en-US" altLang="zh-TW" sz="4000" dirty="0">
              <a:ea typeface="標楷體" pitchFamily="65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dirty="0">
                <a:solidFill>
                  <a:srgbClr val="FF0000"/>
                </a:solidFill>
                <a:ea typeface="標楷體" pitchFamily="65" charset="-120"/>
              </a:rPr>
              <a:t>後門</a:t>
            </a:r>
            <a:r>
              <a:rPr kumimoji="1" lang="zh-TW" altLang="en-US" sz="4000" dirty="0">
                <a:ea typeface="標楷體" pitchFamily="65" charset="-120"/>
              </a:rPr>
              <a:t>開放</a:t>
            </a:r>
            <a:r>
              <a:rPr kumimoji="1" lang="en-US" altLang="zh-TW" sz="4000" dirty="0">
                <a:ea typeface="標楷體" pitchFamily="65" charset="-120"/>
              </a:rPr>
              <a:t>7:30~7:50</a:t>
            </a:r>
            <a:r>
              <a:rPr kumimoji="1" lang="zh-TW" altLang="en-US" sz="4000" dirty="0">
                <a:ea typeface="標楷體" pitchFamily="65" charset="-120"/>
              </a:rPr>
              <a:t>入校園</a:t>
            </a:r>
            <a:endParaRPr kumimoji="1" lang="en-US" altLang="zh-TW" sz="4000" dirty="0"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6247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 txBox="1">
            <a:spLocks/>
          </p:cNvSpPr>
          <p:nvPr/>
        </p:nvSpPr>
        <p:spPr bwMode="auto">
          <a:xfrm>
            <a:off x="2271263" y="537493"/>
            <a:ext cx="8693148" cy="80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sz="5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＊請讓孩子戴安全帽＊</a:t>
            </a:r>
          </a:p>
        </p:txBody>
      </p:sp>
      <p:pic>
        <p:nvPicPr>
          <p:cNvPr id="11" name="內容版面配置區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51" y="1275446"/>
            <a:ext cx="3045024" cy="30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74"/>
          <a:stretch/>
        </p:blipFill>
        <p:spPr>
          <a:xfrm>
            <a:off x="8444573" y="1275446"/>
            <a:ext cx="2952328" cy="2927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5" r="25592"/>
          <a:stretch/>
        </p:blipFill>
        <p:spPr>
          <a:xfrm>
            <a:off x="5115647" y="1275446"/>
            <a:ext cx="2664296" cy="270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標題 1"/>
          <p:cNvSpPr txBox="1">
            <a:spLocks/>
          </p:cNvSpPr>
          <p:nvPr/>
        </p:nvSpPr>
        <p:spPr bwMode="auto">
          <a:xfrm>
            <a:off x="478173" y="4182921"/>
            <a:ext cx="11601974" cy="138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l"/>
              <a:defRPr/>
            </a:pPr>
            <a:r>
              <a:rPr lang="zh-TW" altLang="en-US" kern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上學期，孩子戴安全帽比例由</a:t>
            </a:r>
            <a:r>
              <a:rPr lang="en-US" altLang="zh-TW" kern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45%-60%</a:t>
            </a:r>
            <a:r>
              <a:rPr lang="zh-TW" altLang="en-US" kern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kern="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kern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還可以再努力</a:t>
            </a:r>
            <a:r>
              <a:rPr lang="en-US" altLang="zh-TW" kern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kern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讓我們一起守護孩子的安全。</a:t>
            </a:r>
          </a:p>
        </p:txBody>
      </p:sp>
      <p:sp>
        <p:nvSpPr>
          <p:cNvPr id="2" name="星形: 五角 1">
            <a:extLst>
              <a:ext uri="{FF2B5EF4-FFF2-40B4-BE49-F238E27FC236}">
                <a16:creationId xmlns:a16="http://schemas.microsoft.com/office/drawing/2014/main" id="{E7B0804A-99CC-4642-81F4-64F31948EF5B}"/>
              </a:ext>
            </a:extLst>
          </p:cNvPr>
          <p:cNvSpPr/>
          <p:nvPr/>
        </p:nvSpPr>
        <p:spPr>
          <a:xfrm>
            <a:off x="2214694" y="1292084"/>
            <a:ext cx="385893" cy="410881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星形: 五角 7">
            <a:extLst>
              <a:ext uri="{FF2B5EF4-FFF2-40B4-BE49-F238E27FC236}">
                <a16:creationId xmlns:a16="http://schemas.microsoft.com/office/drawing/2014/main" id="{3F23AB76-A703-4785-A9FA-54236ECCCF47}"/>
              </a:ext>
            </a:extLst>
          </p:cNvPr>
          <p:cNvSpPr/>
          <p:nvPr/>
        </p:nvSpPr>
        <p:spPr>
          <a:xfrm>
            <a:off x="10084966" y="1385174"/>
            <a:ext cx="385893" cy="410881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909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 txBox="1">
            <a:spLocks/>
          </p:cNvSpPr>
          <p:nvPr/>
        </p:nvSpPr>
        <p:spPr bwMode="auto">
          <a:xfrm>
            <a:off x="1458056" y="564856"/>
            <a:ext cx="9920737" cy="80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sz="5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＊雨天穿亮色雨衣增加辨識度＊</a:t>
            </a:r>
          </a:p>
        </p:txBody>
      </p:sp>
      <p:sp>
        <p:nvSpPr>
          <p:cNvPr id="14" name="標題 1"/>
          <p:cNvSpPr txBox="1">
            <a:spLocks/>
          </p:cNvSpPr>
          <p:nvPr/>
        </p:nvSpPr>
        <p:spPr bwMode="auto">
          <a:xfrm>
            <a:off x="478173" y="4182921"/>
            <a:ext cx="11601974" cy="138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l"/>
              <a:defRPr/>
            </a:pPr>
            <a:endParaRPr lang="zh-TW" altLang="en-US" kern="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「學生雨衣」的圖片搜尋結果">
            <a:extLst>
              <a:ext uri="{FF2B5EF4-FFF2-40B4-BE49-F238E27FC236}">
                <a16:creationId xmlns:a16="http://schemas.microsoft.com/office/drawing/2014/main" id="{1C3A0152-F9AE-402F-AF9F-4AD042DED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425" y="1707834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星形: 五角 4">
            <a:extLst>
              <a:ext uri="{FF2B5EF4-FFF2-40B4-BE49-F238E27FC236}">
                <a16:creationId xmlns:a16="http://schemas.microsoft.com/office/drawing/2014/main" id="{5825589F-7AEF-4BE2-96DD-82031D86C210}"/>
              </a:ext>
            </a:extLst>
          </p:cNvPr>
          <p:cNvSpPr/>
          <p:nvPr/>
        </p:nvSpPr>
        <p:spPr>
          <a:xfrm>
            <a:off x="3390557" y="1874207"/>
            <a:ext cx="578840" cy="612396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星形: 五角 14">
            <a:extLst>
              <a:ext uri="{FF2B5EF4-FFF2-40B4-BE49-F238E27FC236}">
                <a16:creationId xmlns:a16="http://schemas.microsoft.com/office/drawing/2014/main" id="{8B601810-DF59-40A5-A11D-29B497B304DC}"/>
              </a:ext>
            </a:extLst>
          </p:cNvPr>
          <p:cNvSpPr/>
          <p:nvPr/>
        </p:nvSpPr>
        <p:spPr>
          <a:xfrm>
            <a:off x="4464902" y="2180405"/>
            <a:ext cx="578840" cy="612396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星形: 五角 15">
            <a:extLst>
              <a:ext uri="{FF2B5EF4-FFF2-40B4-BE49-F238E27FC236}">
                <a16:creationId xmlns:a16="http://schemas.microsoft.com/office/drawing/2014/main" id="{347E7255-63E2-46C8-BDAD-1FE0638210EB}"/>
              </a:ext>
            </a:extLst>
          </p:cNvPr>
          <p:cNvSpPr/>
          <p:nvPr/>
        </p:nvSpPr>
        <p:spPr>
          <a:xfrm>
            <a:off x="5441663" y="1845560"/>
            <a:ext cx="578840" cy="612396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2" name="Picture 4" descr="「學生雨衣」的圖片搜尋結果">
            <a:extLst>
              <a:ext uri="{FF2B5EF4-FFF2-40B4-BE49-F238E27FC236}">
                <a16:creationId xmlns:a16="http://schemas.microsoft.com/office/drawing/2014/main" id="{D04E1B9D-D3D1-4675-972C-EF625FD60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395" y="1745861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280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905540" y="1548340"/>
            <a:ext cx="5150842" cy="780175"/>
          </a:xfrm>
        </p:spPr>
        <p:txBody>
          <a:bodyPr/>
          <a:lstStyle/>
          <a:p>
            <a:pPr marL="0" indent="0" algn="ctr">
              <a:lnSpc>
                <a:spcPts val="4000"/>
              </a:lnSpc>
              <a:buNone/>
            </a:pPr>
            <a:r>
              <a:rPr lang="zh-TW" altLang="en-US" sz="6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＊安全＊</a:t>
            </a:r>
            <a:endParaRPr lang="en-US" altLang="zh-TW" sz="6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lnSpc>
                <a:spcPts val="4000"/>
              </a:lnSpc>
              <a:buNone/>
            </a:pPr>
            <a:endParaRPr lang="en-US" altLang="zh-TW" sz="2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4000"/>
              </a:lnSpc>
              <a:buFont typeface="Wingdings" panose="05000000000000000000" pitchFamily="2" charset="2"/>
              <a:buChar char="u"/>
            </a:pPr>
            <a:r>
              <a:rPr lang="zh-TW" altLang="en-US" sz="4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校園安全</a:t>
            </a:r>
            <a:endParaRPr lang="en-US" altLang="zh-TW" sz="4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4000"/>
              </a:lnSpc>
              <a:buFont typeface="Wingdings" panose="05000000000000000000" pitchFamily="2" charset="2"/>
              <a:buChar char="u"/>
            </a:pPr>
            <a:endParaRPr lang="en-US" altLang="zh-TW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1B5F1-5F10-4DEC-9FEF-DB743C5902BB}" type="slidenum">
              <a:rPr kumimoji="1" lang="en-US" altLang="zh-TW">
                <a:solidFill>
                  <a:srgbClr val="000000"/>
                </a:solidFill>
                <a:ea typeface="新細明體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kumimoji="1" lang="en-US" altLang="zh-TW">
              <a:solidFill>
                <a:srgbClr val="000000"/>
              </a:solidFill>
              <a:ea typeface="新細明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202FD15-B999-4A6E-8B78-2F56FA657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915" y="3595253"/>
            <a:ext cx="1322970" cy="216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094970E-3534-4BA5-A15F-40FB5A2B2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6" y="3234526"/>
            <a:ext cx="14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27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5813">
        <p:split orient="vert"/>
      </p:transition>
    </mc:Choice>
    <mc:Fallback xmlns="">
      <p:transition spd="slow" advTm="5813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720982" y="961112"/>
            <a:ext cx="5884412" cy="780175"/>
          </a:xfrm>
        </p:spPr>
        <p:txBody>
          <a:bodyPr/>
          <a:lstStyle/>
          <a:p>
            <a:pPr marL="0" indent="0" algn="ctr">
              <a:lnSpc>
                <a:spcPts val="4000"/>
              </a:lnSpc>
              <a:buNone/>
            </a:pPr>
            <a:r>
              <a:rPr lang="zh-TW" altLang="en-US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＊校園安全＊</a:t>
            </a:r>
            <a:endParaRPr lang="en-US" altLang="zh-TW" sz="4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lnSpc>
                <a:spcPts val="4000"/>
              </a:lnSpc>
              <a:buNone/>
            </a:pPr>
            <a:endParaRPr lang="en-US" altLang="zh-TW" sz="2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4000"/>
              </a:lnSpc>
              <a:buFont typeface="Wingdings" panose="05000000000000000000" pitchFamily="2" charset="2"/>
              <a:buChar char="u"/>
            </a:pPr>
            <a:endParaRPr lang="en-US" altLang="zh-TW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1B5F1-5F10-4DEC-9FEF-DB743C5902BB}" type="slidenum">
              <a:rPr kumimoji="1" lang="en-US" altLang="zh-TW">
                <a:solidFill>
                  <a:srgbClr val="000000"/>
                </a:solidFill>
                <a:ea typeface="新細明體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kumimoji="1" lang="en-US" altLang="zh-TW">
              <a:solidFill>
                <a:srgbClr val="000000"/>
              </a:solidFill>
              <a:ea typeface="新細明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202FD15-B999-4A6E-8B78-2F56FA657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059" y="136525"/>
            <a:ext cx="1322970" cy="216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094970E-3534-4BA5-A15F-40FB5A2B2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4" y="3276600"/>
            <a:ext cx="1440000" cy="2160000"/>
          </a:xfrm>
          <a:prstGeom prst="rect">
            <a:avLst/>
          </a:prstGeom>
        </p:spPr>
      </p:pic>
      <p:sp>
        <p:nvSpPr>
          <p:cNvPr id="4" name="AutoShape 2" descr="兒撞傷學弟父母判賠｜ 蘋果新聞網｜ 蘋果日報">
            <a:extLst>
              <a:ext uri="{FF2B5EF4-FFF2-40B4-BE49-F238E27FC236}">
                <a16:creationId xmlns:a16="http://schemas.microsoft.com/office/drawing/2014/main" id="{0EFE5A93-8B96-4614-A781-8363D6974F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8" name="Picture 4" descr="兒撞傷學弟父母判賠｜ 蘋果新聞網｜ 蘋果日報">
            <a:extLst>
              <a:ext uri="{FF2B5EF4-FFF2-40B4-BE49-F238E27FC236}">
                <a16:creationId xmlns:a16="http://schemas.microsoft.com/office/drawing/2014/main" id="{E1490B2F-DFF6-4B62-9617-3A62BE2B7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04" y="2024474"/>
            <a:ext cx="3658618" cy="35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4E44CBE-68CC-4874-A3B4-8597214F5A76}"/>
              </a:ext>
            </a:extLst>
          </p:cNvPr>
          <p:cNvSpPr txBox="1"/>
          <p:nvPr/>
        </p:nvSpPr>
        <p:spPr>
          <a:xfrm>
            <a:off x="3489820" y="5233174"/>
            <a:ext cx="2315362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走廊慢走  避免碰撞</a:t>
            </a:r>
          </a:p>
        </p:txBody>
      </p:sp>
      <p:pic>
        <p:nvPicPr>
          <p:cNvPr id="1030" name="Picture 6" descr="志清國小走廊不奔跑宣導短片- YouTube">
            <a:extLst>
              <a:ext uri="{FF2B5EF4-FFF2-40B4-BE49-F238E27FC236}">
                <a16:creationId xmlns:a16="http://schemas.microsoft.com/office/drawing/2014/main" id="{E6252306-CF2F-4C3C-9943-3119886F1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2024474"/>
            <a:ext cx="6093082" cy="341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C3D64812-1B97-4C71-BFF7-A84363542B9F}"/>
              </a:ext>
            </a:extLst>
          </p:cNvPr>
          <p:cNvSpPr txBox="1"/>
          <p:nvPr/>
        </p:nvSpPr>
        <p:spPr>
          <a:xfrm>
            <a:off x="7726262" y="4828781"/>
            <a:ext cx="2306972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碰撞一瞬間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BD08DFF-44D0-4D77-9328-965C8D44BE6A}"/>
              </a:ext>
            </a:extLst>
          </p:cNvPr>
          <p:cNvSpPr txBox="1"/>
          <p:nvPr/>
        </p:nvSpPr>
        <p:spPr>
          <a:xfrm>
            <a:off x="4035104" y="5714778"/>
            <a:ext cx="5629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叮嚀</a:t>
            </a:r>
            <a:r>
              <a:rPr lang="en-US" altLang="zh-TW" sz="4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走廊慢走不奔跑</a:t>
            </a:r>
          </a:p>
        </p:txBody>
      </p:sp>
    </p:spTree>
    <p:extLst>
      <p:ext uri="{BB962C8B-B14F-4D97-AF65-F5344CB8AC3E}">
        <p14:creationId xmlns:p14="http://schemas.microsoft.com/office/powerpoint/2010/main" val="1732099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5813">
        <p:split orient="vert"/>
      </p:transition>
    </mc:Choice>
    <mc:Fallback xmlns="">
      <p:transition spd="slow" advTm="5813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2567609" y="1268760"/>
            <a:ext cx="705643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zh-TW" altLang="en-US" sz="5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三、培養健康好習慣</a:t>
            </a:r>
            <a:endParaRPr lang="en-US" altLang="zh-TW" sz="54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口腔保健</a:t>
            </a:r>
            <a:endParaRPr lang="en-US" altLang="zh-TW" sz="44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視力保健</a:t>
            </a:r>
            <a:endParaRPr lang="en-US" altLang="zh-TW" sz="44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健康體位</a:t>
            </a:r>
            <a:endParaRPr lang="en-US" altLang="zh-TW" sz="4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78ECF1B-276F-4F2F-AA86-8692CF1859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483" y="3066746"/>
            <a:ext cx="1322970" cy="2160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A781FC9-16F3-4263-A066-ECBB329B0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40" y="3066746"/>
            <a:ext cx="14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00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84650" y="217351"/>
            <a:ext cx="56123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口腔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保健</a:t>
            </a:r>
            <a:r>
              <a:rPr lang="en-US" altLang="zh-TW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E1214E3-2650-47A7-B663-282C48FB6E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81"/>
          <a:stretch/>
        </p:blipFill>
        <p:spPr>
          <a:xfrm>
            <a:off x="9746" y="1155806"/>
            <a:ext cx="6086254" cy="504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EF4323A-4C84-45BF-AFE8-F3910D9C7B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2"/>
          <a:stretch/>
        </p:blipFill>
        <p:spPr>
          <a:xfrm>
            <a:off x="6217686" y="1155806"/>
            <a:ext cx="596456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21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43621" y="359964"/>
            <a:ext cx="56123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口腔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保健</a:t>
            </a:r>
            <a:r>
              <a:rPr lang="en-US" altLang="zh-TW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81D4459-ECE4-450C-8AB3-0A7677C103A7}"/>
              </a:ext>
            </a:extLst>
          </p:cNvPr>
          <p:cNvSpPr/>
          <p:nvPr/>
        </p:nvSpPr>
        <p:spPr>
          <a:xfrm>
            <a:off x="402674" y="1394744"/>
            <a:ext cx="1150969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好的習慣要從小開始，維持良好口腔保健習慣，預防齲齒發生，請小朋友攜帶以下物品到校。</a:t>
            </a:r>
          </a:p>
          <a:p>
            <a:endParaRPr lang="en-US" altLang="zh-TW" dirty="0"/>
          </a:p>
          <a:p>
            <a:r>
              <a:rPr lang="en-US" altLang="zh-TW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直立式立鏡</a:t>
            </a:r>
            <a:r>
              <a:rPr lang="en-US" altLang="zh-TW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可站立及調整角度</a:t>
            </a:r>
            <a:r>
              <a:rPr lang="en-US" altLang="zh-TW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直徑至少</a:t>
            </a:r>
            <a:r>
              <a:rPr lang="en-US" altLang="zh-TW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公分</a:t>
            </a:r>
          </a:p>
          <a:p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牙刷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排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.6-8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束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及牙膏</a:t>
            </a:r>
          </a:p>
          <a:p>
            <a:r>
              <a:rPr lang="en-US" altLang="zh-TW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漱口杯</a:t>
            </a:r>
          </a:p>
          <a:p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衛生紙</a:t>
            </a:r>
          </a:p>
        </p:txBody>
      </p:sp>
      <p:pic>
        <p:nvPicPr>
          <p:cNvPr id="9" name="Picture 3" descr="「牙刷牙杯圖片」的圖片搜尋結果">
            <a:extLst>
              <a:ext uri="{FF2B5EF4-FFF2-40B4-BE49-F238E27FC236}">
                <a16:creationId xmlns:a16="http://schemas.microsoft.com/office/drawing/2014/main" id="{A94A8875-0914-4E23-93CB-959CE8FFF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800" y="357960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521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330429" y="2739577"/>
            <a:ext cx="6954474" cy="780175"/>
          </a:xfrm>
        </p:spPr>
        <p:txBody>
          <a:bodyPr/>
          <a:lstStyle/>
          <a:p>
            <a:pPr marL="0" indent="0" algn="ctr">
              <a:lnSpc>
                <a:spcPts val="4000"/>
              </a:lnSpc>
              <a:buNone/>
            </a:pPr>
            <a:r>
              <a:rPr lang="zh-TW" altLang="en-US" sz="8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＊服儀規定＊</a:t>
            </a:r>
            <a:endParaRPr lang="en-US" altLang="zh-TW" sz="88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1B5F1-5F10-4DEC-9FEF-DB743C5902BB}" type="slidenum">
              <a:rPr kumimoji="1" lang="en-US" altLang="zh-TW">
                <a:solidFill>
                  <a:srgbClr val="000000"/>
                </a:solidFill>
                <a:ea typeface="新細明體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kumimoji="1" lang="en-US" altLang="zh-TW">
              <a:solidFill>
                <a:srgbClr val="000000"/>
              </a:solidFill>
              <a:ea typeface="新細明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202FD15-B999-4A6E-8B78-2F56FA657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915" y="3595253"/>
            <a:ext cx="1322970" cy="216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094970E-3534-4BA5-A15F-40FB5A2B2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6" y="3234526"/>
            <a:ext cx="14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15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5813">
        <p:split orient="vert"/>
      </p:transition>
    </mc:Choice>
    <mc:Fallback xmlns="">
      <p:transition spd="slow" advTm="5813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059817" y="156594"/>
            <a:ext cx="67720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4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視力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保健</a:t>
            </a:r>
            <a:r>
              <a:rPr lang="en-US" altLang="zh-TW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護眼</a:t>
            </a:r>
            <a:r>
              <a:rPr lang="en-US" altLang="zh-TW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</a:t>
            </a:r>
            <a:r>
              <a:rPr lang="en-US" altLang="zh-TW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C5A50E1-B58F-4EA0-AB90-00D3337F38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6" r="49615" b="42538"/>
          <a:stretch/>
        </p:blipFill>
        <p:spPr>
          <a:xfrm>
            <a:off x="1181883" y="1526886"/>
            <a:ext cx="3587340" cy="180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4B1F593-B7DA-4619-8995-C9BE5B863B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12" r="49615" b="22906"/>
          <a:stretch/>
        </p:blipFill>
        <p:spPr>
          <a:xfrm>
            <a:off x="4866880" y="1565015"/>
            <a:ext cx="3360671" cy="180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F327674-1BF6-42FD-931C-AAEF5E13AE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96" r="49615" b="3977"/>
          <a:stretch/>
        </p:blipFill>
        <p:spPr>
          <a:xfrm>
            <a:off x="8394216" y="1575820"/>
            <a:ext cx="3406157" cy="1800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C79FE1B-AC09-49DD-835C-5651DF7885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2" t="39134" b="51325"/>
          <a:stretch/>
        </p:blipFill>
        <p:spPr>
          <a:xfrm>
            <a:off x="792616" y="4204402"/>
            <a:ext cx="3527205" cy="1080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5D7705A-E118-41A6-B655-107F3DC261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5" t="47930" b="41795"/>
          <a:stretch/>
        </p:blipFill>
        <p:spPr>
          <a:xfrm>
            <a:off x="4482804" y="4195307"/>
            <a:ext cx="3744747" cy="108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DEA9636-8813-4058-B758-42B962D7A5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5" t="85749" r="2290" b="3976"/>
          <a:stretch/>
        </p:blipFill>
        <p:spPr>
          <a:xfrm>
            <a:off x="8534059" y="5566694"/>
            <a:ext cx="3574531" cy="10800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6E7020D-149D-4E6A-AB6B-E97DB2B90F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5" t="57349" b="31886"/>
          <a:stretch/>
        </p:blipFill>
        <p:spPr>
          <a:xfrm>
            <a:off x="8534059" y="4195307"/>
            <a:ext cx="3574531" cy="1080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F6AE97F-596A-40C8-BA71-6D0F7E0868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6" t="67421" r="6761" b="23038"/>
          <a:stretch/>
        </p:blipFill>
        <p:spPr>
          <a:xfrm>
            <a:off x="792616" y="5566694"/>
            <a:ext cx="3491631" cy="10800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DD6BE30-7C66-405C-9155-873601DB52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5" t="76384" b="13341"/>
          <a:stretch/>
        </p:blipFill>
        <p:spPr>
          <a:xfrm>
            <a:off x="4607388" y="5587524"/>
            <a:ext cx="3744743" cy="1080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B02CFA3-A481-418B-A110-A86A7167C0E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33464" r="61379" b="61444"/>
          <a:stretch/>
        </p:blipFill>
        <p:spPr>
          <a:xfrm>
            <a:off x="5108894" y="828942"/>
            <a:ext cx="2585209" cy="77420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5D6CE9D-7A5D-4883-85B6-D8BE759B85F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4" t="33360" r="13973" b="61252"/>
          <a:stretch/>
        </p:blipFill>
        <p:spPr>
          <a:xfrm>
            <a:off x="5075510" y="3326886"/>
            <a:ext cx="2808497" cy="8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73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34180" y="332458"/>
            <a:ext cx="81023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視力保健</a:t>
            </a:r>
            <a:r>
              <a:rPr lang="en-US" altLang="zh-TW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視力殺手之一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紫外線</a:t>
            </a: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戶外活動及行走請戴帽子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A65811C-5587-4088-B134-E0D7CE9FC3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752" y="2356544"/>
            <a:ext cx="576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6F47DC0-AB55-4F64-B45B-7ED95B83AA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459565" y="1504895"/>
            <a:ext cx="5450910" cy="5315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8287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1199626" y="133004"/>
            <a:ext cx="9922803" cy="86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en-US" altLang="zh-TW" sz="4000" b="1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000" b="1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孩子的健康從家庭開始把關</a:t>
            </a:r>
            <a:r>
              <a:rPr lang="en-US" altLang="zh-TW" sz="4000" b="1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健康體位</a:t>
            </a:r>
          </a:p>
        </p:txBody>
      </p:sp>
      <p:pic>
        <p:nvPicPr>
          <p:cNvPr id="3078" name="Picture 6" descr="「85110」的圖片搜尋結果">
            <a:extLst>
              <a:ext uri="{FF2B5EF4-FFF2-40B4-BE49-F238E27FC236}">
                <a16:creationId xmlns:a16="http://schemas.microsoft.com/office/drawing/2014/main" id="{B4FAB2D0-8D6A-4EF8-99A3-54D2C5ECD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1" r="4480" b="59507"/>
          <a:stretch/>
        </p:blipFill>
        <p:spPr bwMode="auto">
          <a:xfrm>
            <a:off x="276837" y="1978878"/>
            <a:ext cx="611087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「85110」的圖片搜尋結果">
            <a:extLst>
              <a:ext uri="{FF2B5EF4-FFF2-40B4-BE49-F238E27FC236}">
                <a16:creationId xmlns:a16="http://schemas.microsoft.com/office/drawing/2014/main" id="{2D00791B-DC0A-46F7-AAEF-5D57E49F0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58" r="2020" b="7124"/>
          <a:stretch/>
        </p:blipFill>
        <p:spPr bwMode="auto">
          <a:xfrm>
            <a:off x="6613323" y="2096324"/>
            <a:ext cx="519558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367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矩形 3"/>
          <p:cNvSpPr>
            <a:spLocks noChangeArrowheads="1"/>
          </p:cNvSpPr>
          <p:nvPr/>
        </p:nvSpPr>
        <p:spPr bwMode="auto">
          <a:xfrm>
            <a:off x="3362838" y="1456368"/>
            <a:ext cx="7056437" cy="39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＊好事值得養成習慣</a:t>
            </a:r>
            <a:endParaRPr kumimoji="1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請選擇做好的事＊</a:t>
            </a:r>
            <a:endParaRPr kumimoji="1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學務處</a:t>
            </a:r>
            <a:r>
              <a:rPr kumimoji="1" lang="en-US" altLang="zh-TW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~</a:t>
            </a:r>
            <a:endParaRPr kumimoji="1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166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3250099" y="503686"/>
            <a:ext cx="6909901" cy="77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fontAlgn="base">
              <a:spcAft>
                <a:spcPct val="0"/>
              </a:spcAft>
              <a:buClr>
                <a:srgbClr val="99CC00"/>
              </a:buClr>
              <a:buSzPct val="60000"/>
              <a:buNone/>
              <a:defRPr/>
            </a:pPr>
            <a:r>
              <a:rPr lang="zh-TW" altLang="en-US" sz="5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＊服儀規定＊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1B5F1-5F10-4DEC-9FEF-DB743C5902BB}" type="slidenum">
              <a:rPr kumimoji="1" lang="en-US" altLang="zh-TW">
                <a:solidFill>
                  <a:srgbClr val="000000"/>
                </a:solidFill>
                <a:ea typeface="新細明體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kumimoji="1" lang="en-US" altLang="zh-TW">
              <a:solidFill>
                <a:srgbClr val="000000"/>
              </a:solidFill>
              <a:ea typeface="新細明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202FD15-B999-4A6E-8B78-2F56FA657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294" y="3702166"/>
            <a:ext cx="1322970" cy="216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094970E-3534-4BA5-A15F-40FB5A2B2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391" y="4174093"/>
            <a:ext cx="1440000" cy="2160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782CEA-5ED3-4115-8F8F-53E5D1761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656" y="1393027"/>
            <a:ext cx="10972800" cy="4353432"/>
          </a:xfrm>
        </p:spPr>
        <p:txBody>
          <a:bodyPr/>
          <a:lstStyle/>
          <a:p>
            <a:pPr marL="0" marR="30480" lvl="0" indent="0">
              <a:spcAft>
                <a:spcPts val="0"/>
              </a:spcAft>
              <a:buNone/>
            </a:pPr>
            <a:r>
              <a:rPr lang="en-US" altLang="zh-TW" sz="4400" kern="100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4400" kern="100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每週一、三、五穿著學校運動服，二</a:t>
            </a:r>
            <a:r>
              <a:rPr lang="zh-TW" altLang="en-US" sz="4400" kern="100" dirty="0">
                <a:solidFill>
                  <a:srgbClr val="00206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zh-TW" altLang="en-US" sz="4400" kern="1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四穿著便服。</a:t>
            </a:r>
            <a:endParaRPr lang="en-US" altLang="zh-TW" sz="4400" kern="100" dirty="0">
              <a:solidFill>
                <a:srgbClr val="002060"/>
              </a:solidFill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30480" lvl="0" indent="0">
              <a:spcAft>
                <a:spcPts val="0"/>
              </a:spcAft>
              <a:buNone/>
            </a:pPr>
            <a:r>
              <a:rPr lang="en-US" altLang="zh-TW" sz="44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zh-TW" sz="44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因特殊狀況或天氣較冷，可</a:t>
            </a:r>
            <a:r>
              <a:rPr lang="zh-TW" altLang="en-US" sz="44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穿</a:t>
            </a:r>
            <a:r>
              <a:rPr lang="zh-TW" altLang="zh-TW" sz="44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便服外套，</a:t>
            </a:r>
            <a:r>
              <a:rPr lang="zh-TW" altLang="en-US" sz="44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穿著整齊</a:t>
            </a:r>
            <a:r>
              <a:rPr lang="zh-TW" altLang="zh-TW" sz="44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，並配戴吊掛式名牌。</a:t>
            </a:r>
            <a:endParaRPr lang="en-US" altLang="zh-TW" sz="4400" kern="100" dirty="0">
              <a:solidFill>
                <a:srgbClr val="C0000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marR="30480" lvl="0" indent="0">
              <a:spcAft>
                <a:spcPts val="0"/>
              </a:spcAft>
              <a:buNone/>
            </a:pPr>
            <a:r>
              <a:rPr lang="en-US" altLang="zh-TW" sz="4400" kern="100" dirty="0">
                <a:solidFill>
                  <a:srgbClr val="00206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3.</a:t>
            </a:r>
            <a:r>
              <a:rPr lang="zh-TW" altLang="zh-TW" sz="4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穿著之服裝，應注意整齊清潔。</a:t>
            </a:r>
            <a:endParaRPr lang="zh-TW" altLang="zh-TW" sz="4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761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5813">
        <p:split orient="vert"/>
      </p:transition>
    </mc:Choice>
    <mc:Fallback xmlns="">
      <p:transition spd="slow" advTm="5813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328719" y="2815078"/>
            <a:ext cx="5150842" cy="780175"/>
          </a:xfrm>
        </p:spPr>
        <p:txBody>
          <a:bodyPr/>
          <a:lstStyle/>
          <a:p>
            <a:pPr marL="0" indent="0" algn="ctr">
              <a:lnSpc>
                <a:spcPts val="4000"/>
              </a:lnSpc>
              <a:buNone/>
            </a:pPr>
            <a:r>
              <a:rPr lang="zh-TW" altLang="en-US" sz="8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＊防疫＊</a:t>
            </a:r>
            <a:endParaRPr lang="en-US" altLang="zh-TW" sz="88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1B5F1-5F10-4DEC-9FEF-DB743C5902BB}" type="slidenum">
              <a:rPr kumimoji="1" lang="en-US" altLang="zh-TW">
                <a:solidFill>
                  <a:srgbClr val="000000"/>
                </a:solidFill>
                <a:ea typeface="新細明體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kumimoji="1" lang="en-US" altLang="zh-TW">
              <a:solidFill>
                <a:srgbClr val="000000"/>
              </a:solidFill>
              <a:ea typeface="新細明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202FD15-B999-4A6E-8B78-2F56FA657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915" y="3595253"/>
            <a:ext cx="1322970" cy="216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094970E-3534-4BA5-A15F-40FB5A2B2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6" y="3234526"/>
            <a:ext cx="14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95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5813">
        <p:split orient="vert"/>
      </p:transition>
    </mc:Choice>
    <mc:Fallback xmlns="">
      <p:transition spd="slow" advTm="5813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3337183" y="544173"/>
            <a:ext cx="6511492" cy="77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fontAlgn="base">
              <a:spcAft>
                <a:spcPct val="0"/>
              </a:spcAft>
              <a:buClr>
                <a:srgbClr val="99CC00"/>
              </a:buClr>
              <a:buSzPct val="60000"/>
              <a:buNone/>
              <a:defRPr/>
            </a:pPr>
            <a:r>
              <a:rPr lang="zh-TW" altLang="en-US" sz="5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＊防疫從你我做起＊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087827" y="1787995"/>
            <a:ext cx="8977251" cy="3547404"/>
          </a:xfrm>
        </p:spPr>
        <p:txBody>
          <a:bodyPr/>
          <a:lstStyle/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上學出門前量體溫並登記。</a:t>
            </a:r>
            <a:endParaRPr lang="en-US" altLang="zh-TW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入校園量額溫並戴口罩。</a:t>
            </a:r>
            <a:endParaRPr lang="en-US" altLang="zh-TW" sz="4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勤洗手，保持社交距離及密閉空間必須戴口罩。</a:t>
            </a:r>
            <a:endParaRPr lang="en-US" altLang="zh-TW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落實生病不上課，就醫後在家休養。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1B5F1-5F10-4DEC-9FEF-DB743C5902BB}" type="slidenum">
              <a:rPr kumimoji="1" lang="en-US" altLang="zh-TW">
                <a:solidFill>
                  <a:srgbClr val="000000"/>
                </a:solidFill>
                <a:ea typeface="新細明體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kumimoji="1" lang="en-US" altLang="zh-TW">
              <a:solidFill>
                <a:srgbClr val="000000"/>
              </a:solidFill>
              <a:ea typeface="新細明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202FD15-B999-4A6E-8B78-2F56FA657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17" y="3234526"/>
            <a:ext cx="1322970" cy="216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094970E-3534-4BA5-A15F-40FB5A2B2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6" y="3234526"/>
            <a:ext cx="14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05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5813">
        <p:split orient="vert"/>
      </p:transition>
    </mc:Choice>
    <mc:Fallback xmlns="">
      <p:transition spd="slow" advTm="5813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586758" y="1028223"/>
            <a:ext cx="5150842" cy="780175"/>
          </a:xfrm>
        </p:spPr>
        <p:txBody>
          <a:bodyPr/>
          <a:lstStyle/>
          <a:p>
            <a:pPr marL="0" indent="0" algn="ctr">
              <a:lnSpc>
                <a:spcPts val="4000"/>
              </a:lnSpc>
              <a:buNone/>
            </a:pPr>
            <a:r>
              <a:rPr lang="zh-TW" altLang="en-US" sz="6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＊安全＊</a:t>
            </a:r>
            <a:endParaRPr lang="en-US" altLang="zh-TW" sz="6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lnSpc>
                <a:spcPts val="4000"/>
              </a:lnSpc>
              <a:buNone/>
            </a:pPr>
            <a:endParaRPr lang="en-US" altLang="zh-TW" sz="6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4000"/>
              </a:lnSpc>
              <a:buFont typeface="Wingdings" panose="05000000000000000000" pitchFamily="2" charset="2"/>
              <a:buChar char="u"/>
            </a:pPr>
            <a:r>
              <a:rPr lang="zh-TW" altLang="en-US" sz="4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通學安全</a:t>
            </a:r>
            <a:endParaRPr lang="en-US" altLang="zh-TW" sz="4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lnSpc>
                <a:spcPts val="4000"/>
              </a:lnSpc>
              <a:buNone/>
            </a:pPr>
            <a:endParaRPr lang="en-US" altLang="zh-TW" sz="2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4000"/>
              </a:lnSpc>
              <a:buFont typeface="Wingdings" panose="05000000000000000000" pitchFamily="2" charset="2"/>
              <a:buChar char="u"/>
            </a:pPr>
            <a:r>
              <a:rPr lang="zh-TW" altLang="en-US" sz="4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校園安全</a:t>
            </a:r>
            <a:endParaRPr lang="en-US" altLang="zh-TW" sz="48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4000"/>
              </a:lnSpc>
              <a:buFont typeface="Wingdings" panose="05000000000000000000" pitchFamily="2" charset="2"/>
              <a:buChar char="u"/>
            </a:pPr>
            <a:endParaRPr lang="en-US" altLang="zh-TW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1B5F1-5F10-4DEC-9FEF-DB743C5902BB}" type="slidenum">
              <a:rPr kumimoji="1" lang="en-US" altLang="zh-TW">
                <a:solidFill>
                  <a:srgbClr val="000000"/>
                </a:solidFill>
                <a:ea typeface="新細明體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kumimoji="1" lang="en-US" altLang="zh-TW">
              <a:solidFill>
                <a:srgbClr val="000000"/>
              </a:solidFill>
              <a:ea typeface="新細明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202FD15-B999-4A6E-8B78-2F56FA657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915" y="3595253"/>
            <a:ext cx="1322970" cy="216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094970E-3534-4BA5-A15F-40FB5A2B2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6" y="3234526"/>
            <a:ext cx="14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64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5813">
        <p:split orient="vert"/>
      </p:transition>
    </mc:Choice>
    <mc:Fallback xmlns="">
      <p:transition spd="slow" advTm="5813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3328794" y="317783"/>
            <a:ext cx="6545048" cy="77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fontAlgn="base">
              <a:spcAft>
                <a:spcPct val="0"/>
              </a:spcAft>
              <a:buClr>
                <a:srgbClr val="99CC00"/>
              </a:buClr>
              <a:buSzPct val="60000"/>
              <a:buNone/>
              <a:defRPr/>
            </a:pPr>
            <a:r>
              <a:rPr lang="zh-TW" altLang="en-US" sz="5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＊安全平安上下學＊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845579" y="1441354"/>
            <a:ext cx="10167456" cy="4067117"/>
          </a:xfrm>
        </p:spPr>
        <p:txBody>
          <a:bodyPr/>
          <a:lstStyle/>
          <a:p>
            <a:pPr>
              <a:lnSpc>
                <a:spcPts val="4000"/>
              </a:lnSpc>
              <a:buFont typeface="Wingdings" panose="05000000000000000000" pitchFamily="2" charset="2"/>
              <a:buChar char="u"/>
            </a:pPr>
            <a:r>
              <a:rPr lang="zh-TW" altLang="en-US" sz="4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通學安全</a:t>
            </a: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zh-TW" altLang="en-US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接送區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前門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機車臨停區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側門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後門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汽車停車格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lnSpc>
                <a:spcPts val="4000"/>
              </a:lnSpc>
              <a:buNone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陪孩子走一段路</a:t>
            </a:r>
            <a:r>
              <a:rPr lang="en-US" altLang="zh-TW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停車於停車格內再</a:t>
            </a:r>
            <a:endParaRPr lang="en-US" altLang="zh-TW" sz="4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陪孩子走到校門口。</a:t>
            </a:r>
            <a:endParaRPr lang="en-US" altLang="zh-TW" sz="4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zh-TW" altLang="en-US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騎乘機車戴安全帽</a:t>
            </a:r>
            <a:endParaRPr lang="en-US" altLang="zh-TW" sz="4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en-US" altLang="zh-TW" sz="4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(4)</a:t>
            </a:r>
            <a:r>
              <a:rPr lang="zh-TW" altLang="en-US" sz="4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雨天穿亮色雨衣增加辨識度</a:t>
            </a:r>
            <a:endParaRPr lang="en-US" altLang="zh-TW" sz="4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endParaRPr lang="en-US" altLang="zh-TW" sz="4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1B5F1-5F10-4DEC-9FEF-DB743C5902BB}" type="slidenum">
              <a:rPr kumimoji="1" lang="en-US" altLang="zh-TW">
                <a:solidFill>
                  <a:srgbClr val="000000"/>
                </a:solidFill>
                <a:ea typeface="新細明體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kumimoji="1" lang="en-US" altLang="zh-TW">
              <a:solidFill>
                <a:srgbClr val="000000"/>
              </a:solidFill>
              <a:ea typeface="新細明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202FD15-B999-4A6E-8B78-2F56FA657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665" y="301912"/>
            <a:ext cx="1322970" cy="216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094970E-3534-4BA5-A15F-40FB5A2B2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6" y="3234526"/>
            <a:ext cx="14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80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5813">
        <p:split orient="vert"/>
      </p:transition>
    </mc:Choice>
    <mc:Fallback xmlns="">
      <p:transition spd="slow" advTm="5813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Oval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465638" y="5054601"/>
            <a:ext cx="1871662" cy="720725"/>
          </a:xfrm>
          <a:prstGeom prst="ellipse">
            <a:avLst/>
          </a:prstGeom>
          <a:noFill/>
          <a:ln w="9525" cap="rnd">
            <a:solidFill>
              <a:srgbClr val="FFF064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1800">
              <a:solidFill>
                <a:srgbClr val="000000"/>
              </a:solidFill>
              <a:ea typeface="標楷體" pitchFamily="65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7681AEA-FCB7-4F44-A95F-B82C5B0D6C2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6710" r="3503" b="19489"/>
          <a:stretch/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5018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3328794" y="317783"/>
            <a:ext cx="6545048" cy="77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fontAlgn="base">
              <a:spcAft>
                <a:spcPct val="0"/>
              </a:spcAft>
              <a:buClr>
                <a:srgbClr val="99CC00"/>
              </a:buClr>
              <a:buSzPct val="60000"/>
              <a:buNone/>
              <a:defRPr/>
            </a:pPr>
            <a:r>
              <a:rPr lang="zh-TW" altLang="en-US" sz="5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＊安全平安上下學＊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747039" y="1281964"/>
            <a:ext cx="10167456" cy="4067117"/>
          </a:xfrm>
        </p:spPr>
        <p:txBody>
          <a:bodyPr/>
          <a:lstStyle/>
          <a:p>
            <a:pPr>
              <a:lnSpc>
                <a:spcPts val="4000"/>
              </a:lnSpc>
              <a:buFont typeface="Wingdings" panose="05000000000000000000" pitchFamily="2" charset="2"/>
              <a:buChar char="u"/>
            </a:pPr>
            <a:r>
              <a:rPr lang="zh-TW" altLang="en-US" sz="4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通學安全</a:t>
            </a:r>
            <a:r>
              <a:rPr lang="en-US" altLang="zh-TW" sz="4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請家長陪孩子走一段路</a:t>
            </a: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zh-TW" altLang="en-US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接送區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前門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機車臨停區</a:t>
            </a:r>
            <a:r>
              <a:rPr lang="en-US" altLang="zh-TW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lnSpc>
                <a:spcPts val="4000"/>
              </a:lnSpc>
              <a:buNone/>
            </a:pPr>
            <a:endParaRPr lang="en-US" altLang="zh-TW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endParaRPr lang="en-US" altLang="zh-TW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endParaRPr lang="en-US" altLang="zh-TW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endParaRPr lang="en-US" altLang="zh-TW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000"/>
              </a:lnSpc>
              <a:buNone/>
            </a:pP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1B5F1-5F10-4DEC-9FEF-DB743C5902BB}" type="slidenum">
              <a:rPr kumimoji="1" lang="en-US" altLang="zh-TW">
                <a:solidFill>
                  <a:srgbClr val="000000"/>
                </a:solidFill>
                <a:ea typeface="新細明體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kumimoji="1" lang="en-US" altLang="zh-TW">
              <a:solidFill>
                <a:srgbClr val="000000"/>
              </a:solidFill>
              <a:ea typeface="新細明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202FD15-B999-4A6E-8B78-2F56FA657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665" y="301912"/>
            <a:ext cx="1322970" cy="216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094970E-3534-4BA5-A15F-40FB5A2B2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9" y="835274"/>
            <a:ext cx="1440000" cy="216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40FBC1E-225E-4AA3-B4CE-ADE22AC901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17034" b="3902"/>
          <a:stretch/>
        </p:blipFill>
        <p:spPr>
          <a:xfrm>
            <a:off x="6096000" y="2726767"/>
            <a:ext cx="4995505" cy="3170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2B52292-B6CA-4BAE-94A4-7725611FCF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039" y="2726767"/>
            <a:ext cx="4810125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60E44504-6C1B-4A43-BBF6-64A551CEC19C}"/>
              </a:ext>
            </a:extLst>
          </p:cNvPr>
          <p:cNvSpPr/>
          <p:nvPr/>
        </p:nvSpPr>
        <p:spPr>
          <a:xfrm rot="20597736">
            <a:off x="1635125" y="4442486"/>
            <a:ext cx="4201825" cy="11545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17F815C-F27D-4F24-A7D5-983C8652895D}"/>
              </a:ext>
            </a:extLst>
          </p:cNvPr>
          <p:cNvSpPr txBox="1"/>
          <p:nvPr/>
        </p:nvSpPr>
        <p:spPr>
          <a:xfrm rot="20469679">
            <a:off x="1678055" y="4668171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黃網區與紅線區禁止停車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39E5F54E-D02B-4B1C-96D6-85F69C0921AA}"/>
              </a:ext>
            </a:extLst>
          </p:cNvPr>
          <p:cNvSpPr/>
          <p:nvPr/>
        </p:nvSpPr>
        <p:spPr>
          <a:xfrm rot="1943934">
            <a:off x="6293527" y="3733222"/>
            <a:ext cx="3179428" cy="11545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BC2BCD2-71F1-4EE2-B5D5-3029488F734D}"/>
              </a:ext>
            </a:extLst>
          </p:cNvPr>
          <p:cNvSpPr/>
          <p:nvPr/>
        </p:nvSpPr>
        <p:spPr>
          <a:xfrm rot="1897622">
            <a:off x="6689735" y="3860504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機車臨停區</a:t>
            </a:r>
          </a:p>
        </p:txBody>
      </p:sp>
    </p:spTree>
    <p:extLst>
      <p:ext uri="{BB962C8B-B14F-4D97-AF65-F5344CB8AC3E}">
        <p14:creationId xmlns:p14="http://schemas.microsoft.com/office/powerpoint/2010/main" val="4164021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5813">
        <p:split orient="vert"/>
      </p:transition>
    </mc:Choice>
    <mc:Fallback xmlns="">
      <p:transition spd="slow" advTm="5813">
        <p:split orient="vert"/>
      </p:transition>
    </mc:Fallback>
  </mc:AlternateContent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4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5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6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7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8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9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0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1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2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613</Words>
  <Application>Microsoft Office PowerPoint</Application>
  <PresentationFormat>寬螢幕</PresentationFormat>
  <Paragraphs>121</Paragraphs>
  <Slides>23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23</vt:i4>
      </vt:variant>
    </vt:vector>
  </HeadingPairs>
  <TitlesOfParts>
    <vt:vector size="33" baseType="lpstr">
      <vt:lpstr>華康海報體W9</vt:lpstr>
      <vt:lpstr>新細明體</vt:lpstr>
      <vt:lpstr>新細明體</vt:lpstr>
      <vt:lpstr>標楷體</vt:lpstr>
      <vt:lpstr>Arial</vt:lpstr>
      <vt:lpstr>Calibri</vt:lpstr>
      <vt:lpstr>Times New Roman</vt:lpstr>
      <vt:lpstr>Wingdings</vt:lpstr>
      <vt:lpstr>預設簡報設計</vt:lpstr>
      <vt:lpstr>1_預設簡報設計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128</cp:revision>
  <dcterms:created xsi:type="dcterms:W3CDTF">2018-09-07T12:22:55Z</dcterms:created>
  <dcterms:modified xsi:type="dcterms:W3CDTF">2021-02-25T07:19:57Z</dcterms:modified>
</cp:coreProperties>
</file>