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4" roundtripDataSignature="AMtx7mjpmOGdwxizdp4xNyPTm8+bv77B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49E160F-B8C5-470C-A5D3-B4758D046748}">
  <a:tblStyle styleId="{A49E160F-B8C5-470C-A5D3-B4758D04674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0F0F0"/>
          </a:solidFill>
        </a:fill>
      </a:tcStyle>
    </a:wholeTbl>
    <a:band1H>
      <a:tcTxStyle b="off" i="off"/>
      <a:tcStyle>
        <a:fill>
          <a:solidFill>
            <a:srgbClr val="E0E0E0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E0E0E0"/>
          </a:solidFill>
        </a:fill>
      </a:tcStyle>
    </a:band1V>
    <a:band2V>
      <a:tcTxStyle b="off" i="off"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254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0F0F0"/>
          </a:solidFill>
        </a:fill>
      </a:tcStyle>
    </a:lastRow>
    <a:seCell>
      <a:tcTxStyle b="off" i="off"/>
    </a:seCell>
    <a:swCell>
      <a:tcTxStyle b="off" i="off"/>
    </a:swCell>
    <a:firstRow>
      <a:tcTxStyle b="on" i="off"/>
      <a:tcStyle>
        <a:fill>
          <a:solidFill>
            <a:srgbClr val="F0F0F0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ea47c4b3f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8" name="Google Shape;108;gea47c4b3fe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ea47c4b3fe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gea47c4b3fe_1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ea47c4b3fe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2" name="Google Shape;122;gea47c4b3fe_1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9" name="Google Shape;12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ec8f18eac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0" name="Google Shape;150;gec8f18eac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7.png"/><Relationship Id="rId6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7.png"/><Relationship Id="rId6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山のイラスト"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4204" y="5268822"/>
            <a:ext cx="2904956" cy="20980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山のイラスト"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32901" y="4843604"/>
            <a:ext cx="3493720" cy="252324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-58189" y="444975"/>
            <a:ext cx="1225018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zh-TW" sz="6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六</a:t>
            </a:r>
            <a:r>
              <a:rPr b="1" i="0" lang="zh-TW" sz="60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年級自然科授課計畫</a:t>
            </a:r>
            <a:endParaRPr b="1" i="0" sz="60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descr="https://3.bp.blogspot.com/-JWTt4PvjwiY/W959d2JHFoI/AAAAAAABP1k/U4xClruDa5EQrXK_8rvWHCpKPz80vGoFgCLcBGAs/s800/line_mountain_yama.png" id="87" name="Google Shape;8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043782" y="6256926"/>
            <a:ext cx="17541993" cy="789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大きな木に集まった動物たちのイラスト" id="88" name="Google Shape;8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45967" y="3206784"/>
            <a:ext cx="3187395" cy="318739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3060819" y="2448742"/>
            <a:ext cx="5644661" cy="2249398"/>
          </a:xfrm>
          <a:prstGeom prst="rect">
            <a:avLst/>
          </a:prstGeom>
          <a:noFill/>
          <a:ln cap="flat" cmpd="sng" w="28575">
            <a:solidFill>
              <a:srgbClr val="F4B08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TW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授課老師:王鵬淵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TW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聯絡方式: 0978236752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TW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授課班級:</a:t>
            </a:r>
            <a:r>
              <a:rPr b="1" lang="zh-TW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</a:t>
            </a:r>
            <a:r>
              <a:rPr b="1" i="0" lang="zh-TW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1~</a:t>
            </a:r>
            <a:r>
              <a:rPr b="1" lang="zh-TW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TW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使用教材:</a:t>
            </a:r>
            <a:r>
              <a:rPr b="1" lang="zh-TW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康軒</a:t>
            </a:r>
            <a:r>
              <a:rPr b="1" i="0" lang="zh-TW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版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2.bp.blogspot.com/-RukBNDsJmYw/WD_cYZlBoSI/AAAAAAABAEs/ddSv5AT9KgcVmt0RV9VewmNfvqOjETpMwCLcB/s800/sun_yellow2_character.png" id="90" name="Google Shape;90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304" y="-31359"/>
            <a:ext cx="1943878" cy="1968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-1791877"/>
            <a:ext cx="12192000" cy="864987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>
            <p:ph type="title"/>
          </p:nvPr>
        </p:nvSpPr>
        <p:spPr>
          <a:xfrm>
            <a:off x="804913" y="2719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課程架構</a:t>
            </a:r>
            <a:endParaRPr/>
          </a:p>
        </p:txBody>
      </p:sp>
      <p:graphicFrame>
        <p:nvGraphicFramePr>
          <p:cNvPr id="97" name="Google Shape;97;p2"/>
          <p:cNvGraphicFramePr/>
          <p:nvPr/>
        </p:nvGraphicFramePr>
        <p:xfrm>
          <a:off x="1850976" y="146304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{A49E160F-B8C5-470C-A5D3-B4758D046748}</a:tableStyleId>
              </a:tblPr>
              <a:tblGrid>
                <a:gridCol w="4205075"/>
                <a:gridCol w="4218400"/>
              </a:tblGrid>
              <a:tr h="443750"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天氣的變化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 大氣中的水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330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zh-TW" sz="1800"/>
                        <a:t>認識天氣的變化</a:t>
                      </a:r>
                      <a:endParaRPr b="1" sz="18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330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zh-TW" sz="1800"/>
                        <a:t>颱風</a:t>
                      </a:r>
                      <a:endParaRPr b="1" sz="18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33000"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Microsoft JhengHei"/>
                        <a:buNone/>
                      </a:pPr>
                      <a:r>
                        <a:rPr b="1" lang="zh-TW" sz="24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           </a:t>
                      </a:r>
                      <a:endParaRPr b="1" sz="24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Microsoft JhengHei"/>
                        <a:buNone/>
                      </a:pPr>
                      <a:r>
                        <a:rPr b="1" lang="zh-TW" sz="24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         熱對物質的影響</a:t>
                      </a:r>
                      <a:endParaRPr b="1"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 anchor="ctr">
                    <a:lnL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zh-TW" sz="1800"/>
                        <a:t>物質受熱後的變化</a:t>
                      </a:r>
                      <a:endParaRPr b="1" sz="18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330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zh-TW" sz="1800"/>
                        <a:t>熱的傳播</a:t>
                      </a:r>
                      <a:endParaRPr b="1" sz="18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330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zh-TW" sz="1800"/>
                        <a:t>保溫與散熱</a:t>
                      </a:r>
                      <a:endParaRPr b="1" sz="18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33000"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Microsoft JhengHei"/>
                        <a:buNone/>
                      </a:pPr>
                      <a:r>
                        <a:t/>
                      </a:r>
                      <a:endParaRPr b="1" sz="24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Microsoft JhengHei"/>
                        <a:buNone/>
                      </a:pPr>
                      <a:r>
                        <a:rPr b="1" lang="zh-TW" sz="24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             </a:t>
                      </a:r>
                      <a:r>
                        <a:rPr b="1" lang="zh-TW" sz="24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大地的奧秘</a:t>
                      </a:r>
                      <a:endParaRPr b="1"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 anchor="ctr">
                    <a:lnL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zh-TW" sz="1800"/>
                        <a:t>多變的大地景觀</a:t>
                      </a:r>
                      <a:endParaRPr b="1" sz="18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330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zh-TW" sz="1800"/>
                        <a:t>岩石與礦物</a:t>
                      </a:r>
                      <a:endParaRPr b="1" sz="18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330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zh-TW" sz="1800"/>
                        <a:t>風化與土壤</a:t>
                      </a:r>
                      <a:endParaRPr b="1" sz="18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33000"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Microsoft JhengHei"/>
                        <a:buNone/>
                      </a:pPr>
                      <a:r>
                        <a:t/>
                      </a:r>
                      <a:endParaRPr b="1" sz="24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Microsoft JhengHei"/>
                        <a:buNone/>
                      </a:pPr>
                      <a:r>
                        <a:rPr b="1" lang="zh-TW" sz="24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               電磁作用</a:t>
                      </a:r>
                      <a:endParaRPr b="1"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 anchor="ctr">
                    <a:lnL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zh-TW" sz="1800"/>
                        <a:t>指北針與地磁</a:t>
                      </a:r>
                      <a:endParaRPr b="1" sz="18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330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zh-TW" sz="1800"/>
                        <a:t>電磁鐵</a:t>
                      </a:r>
                      <a:endParaRPr b="1" sz="18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330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zh-TW" sz="1800"/>
                        <a:t>電磁鐵的應用</a:t>
                      </a:r>
                      <a:endParaRPr b="1" sz="18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B08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descr="C:\Users\王鵬淵\Desktop\電繪\素材\夜鷺.png" id="98" name="Google Shape;9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53457" y="4504799"/>
            <a:ext cx="3143951" cy="2230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水平線のイラスト（背景素材）" id="103" name="Google Shape;10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075"/>
            <a:ext cx="12192000" cy="686816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第一單元 </a:t>
            </a: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天氣的變化</a:t>
            </a: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-</a:t>
            </a: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課程目標</a:t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5" name="Google Shape;105;p3"/>
          <p:cNvSpPr txBox="1"/>
          <p:nvPr>
            <p:ph idx="1" type="body"/>
          </p:nvPr>
        </p:nvSpPr>
        <p:spPr>
          <a:xfrm>
            <a:off x="838200" y="1424875"/>
            <a:ext cx="10680600" cy="5166900"/>
          </a:xfrm>
          <a:prstGeom prst="rect">
            <a:avLst/>
          </a:prstGeom>
          <a:solidFill>
            <a:srgbClr val="FFFFFF">
              <a:alpha val="86666"/>
            </a:srgbClr>
          </a:solidFill>
          <a:ln cap="flat" cmpd="sng" w="38100">
            <a:solidFill>
              <a:srgbClr val="F4B081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625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2253"/>
              <a:buNone/>
            </a:pPr>
            <a:r>
              <a:rPr b="1" lang="zh-TW" sz="426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1.認識大氣中有雲、霧、雨、雪、露、霜等液態或液態的水。</a:t>
            </a:r>
            <a:endParaRPr b="1" sz="426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2253"/>
              <a:buNone/>
            </a:pPr>
            <a:r>
              <a:rPr b="1" lang="zh-TW" sz="426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2.透過實驗操作、利用水蒸氣的溫度變化和線香的煙粒，模擬雲和霧。</a:t>
            </a:r>
            <a:endParaRPr b="1" sz="426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2253"/>
              <a:buNone/>
            </a:pPr>
            <a:r>
              <a:rPr b="1" lang="zh-TW" sz="426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3.了解大自然中水循環的過程。</a:t>
            </a:r>
            <a:endParaRPr b="1" sz="426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2253"/>
              <a:buNone/>
            </a:pPr>
            <a:r>
              <a:rPr b="1" lang="zh-TW" sz="426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4.觀察衛星雲圖、了解當時的天氣狀況。</a:t>
            </a:r>
            <a:endParaRPr b="1" sz="426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2253"/>
              <a:buNone/>
            </a:pPr>
            <a:r>
              <a:rPr b="1" lang="zh-TW" sz="426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5.認識地面天氣圖中高低氣壓及等壓線之意義。</a:t>
            </a:r>
            <a:endParaRPr b="1" sz="426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2253"/>
              <a:buNone/>
            </a:pPr>
            <a:r>
              <a:rPr b="1" lang="zh-TW" sz="426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6.認識暖冷氣團及交界處行程之封面類型。</a:t>
            </a:r>
            <a:endParaRPr b="1" sz="426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2253"/>
              <a:buNone/>
            </a:pPr>
            <a:r>
              <a:rPr b="1" lang="zh-TW" sz="426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7.觀察颱風衛星雲圖及行徑路線，了解颱風形成過程、路線及強度。</a:t>
            </a:r>
            <a:endParaRPr b="1" sz="426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2253"/>
              <a:buNone/>
            </a:pPr>
            <a:r>
              <a:rPr b="1" lang="zh-TW" sz="426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8.經由討論，了解停食或颱風來臨前、應做好之防颱準備。</a:t>
            </a:r>
            <a:endParaRPr b="1" sz="426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1143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gea47c4b3fe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"/>
            <a:ext cx="12192000" cy="6851904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ea47c4b3fe_1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JhengHei"/>
              <a:buNone/>
            </a:pPr>
            <a:r>
              <a:rPr b="1" lang="zh-TW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第二單元 </a:t>
            </a:r>
            <a:r>
              <a:rPr b="1" lang="zh-TW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熱對物質的影響</a:t>
            </a:r>
            <a:r>
              <a:rPr b="1" lang="zh-TW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-課程目標</a:t>
            </a:r>
            <a:endParaRPr b="1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2" name="Google Shape;112;gea47c4b3fe_1_0"/>
          <p:cNvSpPr txBox="1"/>
          <p:nvPr>
            <p:ph idx="1" type="body"/>
          </p:nvPr>
        </p:nvSpPr>
        <p:spPr>
          <a:xfrm>
            <a:off x="838200" y="1424875"/>
            <a:ext cx="10680600" cy="5166900"/>
          </a:xfrm>
          <a:prstGeom prst="rect">
            <a:avLst/>
          </a:prstGeom>
          <a:solidFill>
            <a:srgbClr val="FFFFFF">
              <a:alpha val="86670"/>
            </a:srgbClr>
          </a:solidFill>
          <a:ln cap="flat" cmpd="sng" w="38100">
            <a:solidFill>
              <a:srgbClr val="F4B081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2253"/>
              <a:buNone/>
            </a:pPr>
            <a:r>
              <a:rPr b="1" lang="zh-TW" sz="426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</a:t>
            </a:r>
            <a:r>
              <a:rPr b="1" lang="zh-TW" sz="426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知道物質受熱後、除溫度升高外、性質也可能產生變化、有</a:t>
            </a:r>
            <a:endParaRPr b="1" sz="426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2253"/>
              <a:buNone/>
            </a:pPr>
            <a:r>
              <a:rPr b="1" lang="zh-TW" sz="426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些變化可恢復有些則否。</a:t>
            </a:r>
            <a:endParaRPr b="1" sz="426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2253"/>
              <a:buNone/>
            </a:pPr>
            <a:r>
              <a:rPr b="1" lang="zh-TW" sz="426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2.透過實驗認識物質三態變化和熱脹冷縮。</a:t>
            </a:r>
            <a:endParaRPr b="1" sz="426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2253"/>
              <a:buNone/>
            </a:pPr>
            <a:r>
              <a:rPr b="1" lang="zh-TW" sz="426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3.知道熱會由高溫往低溫傳播，傳播方式有傳導、對流、輻</a:t>
            </a:r>
            <a:endParaRPr b="1" sz="426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2253"/>
              <a:buNone/>
            </a:pPr>
            <a:r>
              <a:rPr b="1" lang="zh-TW" sz="426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射。</a:t>
            </a:r>
            <a:endParaRPr b="1" sz="426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2253"/>
              <a:buNone/>
            </a:pPr>
            <a:r>
              <a:rPr b="1" lang="zh-TW" sz="426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4.察覺熱的傳播因材質不同而有阻隔或減緩熱的傳播，並將此知識運用到保溫或散熱上。</a:t>
            </a:r>
            <a:endParaRPr b="1" sz="426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2253"/>
              <a:buNone/>
            </a:pPr>
            <a:r>
              <a:rPr b="1" lang="zh-TW" sz="426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5.認識日常生或中達到包溫或散熱效果的物品或方法。</a:t>
            </a:r>
            <a:endParaRPr b="1" sz="426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1143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gea47c4b3fe_1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073"/>
            <a:ext cx="12192000" cy="686815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ea47c4b3fe_1_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第三單元 </a:t>
            </a: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大地的奧秘</a:t>
            </a: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-課程目標</a:t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9" name="Google Shape;119;gea47c4b3fe_1_8"/>
          <p:cNvSpPr txBox="1"/>
          <p:nvPr>
            <p:ph idx="1" type="body"/>
          </p:nvPr>
        </p:nvSpPr>
        <p:spPr>
          <a:xfrm>
            <a:off x="838200" y="1424875"/>
            <a:ext cx="10680600" cy="5166900"/>
          </a:xfrm>
          <a:prstGeom prst="rect">
            <a:avLst/>
          </a:prstGeom>
          <a:solidFill>
            <a:srgbClr val="FFFFFF">
              <a:alpha val="86670"/>
            </a:srgbClr>
          </a:solidFill>
          <a:ln cap="flat" cmpd="sng" w="38100">
            <a:solidFill>
              <a:srgbClr val="F4B081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2253"/>
              <a:buNone/>
            </a:pPr>
            <a:r>
              <a:rPr b="1" lang="zh-TW" sz="426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</a:t>
            </a:r>
            <a:r>
              <a:rPr b="1" lang="zh-TW" sz="426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知道流水的侵蝕、搬運、堆積作用會改變地貌， </a:t>
            </a:r>
            <a:endParaRPr b="1" sz="426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2253"/>
              <a:buNone/>
            </a:pPr>
            <a:r>
              <a:rPr b="1" lang="zh-TW" sz="426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造成各種地形景觀。</a:t>
            </a:r>
            <a:endParaRPr b="1" sz="426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2253"/>
              <a:buNone/>
            </a:pPr>
            <a:r>
              <a:rPr b="1" lang="zh-TW" sz="426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2.知道岩石的種類，認識常見的岩石和礦物特徵 。</a:t>
            </a:r>
            <a:endParaRPr b="1" sz="426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2253"/>
              <a:buNone/>
            </a:pPr>
            <a:r>
              <a:rPr b="1" lang="zh-TW" sz="426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3.知道風化作用和土壤的行程方式。</a:t>
            </a:r>
            <a:endParaRPr b="1" sz="426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2253"/>
              <a:buNone/>
            </a:pPr>
            <a:r>
              <a:rPr b="1" lang="zh-TW" sz="426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4.培養 欣賞及愛護地形景觀的精神。</a:t>
            </a:r>
            <a:endParaRPr b="1" sz="426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2253"/>
              <a:buNone/>
            </a:pPr>
            <a:r>
              <a:rPr b="1" lang="zh-TW" sz="426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5.培養解決問題、設計實驗的能力。</a:t>
            </a:r>
            <a:endParaRPr b="1" sz="426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1143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gea47c4b3fe_1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ea47c4b3fe_1_1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JhengHei"/>
              <a:buNone/>
            </a:pPr>
            <a:r>
              <a:rPr b="1" lang="zh-TW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第四單元 </a:t>
            </a:r>
            <a:r>
              <a:rPr b="1" lang="zh-TW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電磁作用</a:t>
            </a:r>
            <a:r>
              <a:rPr b="1" lang="zh-TW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-課程目標</a:t>
            </a:r>
            <a:endParaRPr b="1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6" name="Google Shape;126;gea47c4b3fe_1_15"/>
          <p:cNvSpPr txBox="1"/>
          <p:nvPr>
            <p:ph idx="1" type="body"/>
          </p:nvPr>
        </p:nvSpPr>
        <p:spPr>
          <a:xfrm>
            <a:off x="838200" y="1424875"/>
            <a:ext cx="10680600" cy="5166900"/>
          </a:xfrm>
          <a:prstGeom prst="rect">
            <a:avLst/>
          </a:prstGeom>
          <a:solidFill>
            <a:srgbClr val="FFFFFF">
              <a:alpha val="86670"/>
            </a:srgbClr>
          </a:solidFill>
          <a:ln cap="flat" cmpd="sng" w="38100">
            <a:solidFill>
              <a:srgbClr val="F4B081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2253"/>
              <a:buNone/>
            </a:pPr>
            <a:r>
              <a:rPr b="1" lang="zh-TW" sz="426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</a:t>
            </a:r>
            <a:r>
              <a:rPr b="1" lang="zh-TW" sz="426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察覺指北針箭頭皆指向北方，並知道指北針的</a:t>
            </a:r>
            <a:endParaRPr b="1" sz="426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2253"/>
              <a:buNone/>
            </a:pPr>
            <a:r>
              <a:rPr b="1" lang="zh-TW" sz="426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指針就是磁鐵。</a:t>
            </a:r>
            <a:endParaRPr b="1" sz="426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2253"/>
              <a:buNone/>
            </a:pPr>
            <a:r>
              <a:rPr b="1" lang="zh-TW" sz="426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2.學習製作電磁鐵，比較磁鐵與電磁鐵的特性，</a:t>
            </a:r>
            <a:endParaRPr b="1" sz="426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2253"/>
              <a:buNone/>
            </a:pPr>
            <a:r>
              <a:rPr b="1" lang="zh-TW" sz="426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並設法增加電磁鐵的磁力。</a:t>
            </a:r>
            <a:endParaRPr b="1" sz="426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2253"/>
              <a:buNone/>
            </a:pPr>
            <a:r>
              <a:rPr b="1" lang="zh-TW" sz="426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3.知道電磁鐵在日常生活中的應用，並能利用電</a:t>
            </a:r>
            <a:endParaRPr b="1" sz="426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2253"/>
              <a:buNone/>
            </a:pPr>
            <a:r>
              <a:rPr b="1" lang="zh-TW" sz="426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磁鐵的特性及製作玩具。</a:t>
            </a:r>
            <a:endParaRPr b="1" sz="426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1143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元気な木のキャラクター" id="131" name="Google Shape;13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4389" y="2385275"/>
            <a:ext cx="4054960" cy="42239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3.bp.blogspot.com/-UOegW9Rmbr0/V9vCf2YTvrI/AAAAAAAA9-U/BQ9_qEojg0wrLgQcMtyVAebp3j9GHG04wCLcB/s800/kusa_simple3.png" id="132" name="Google Shape;13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53747" y="5364212"/>
            <a:ext cx="2110215" cy="16772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3.bp.blogspot.com/-UOegW9Rmbr0/V9vCf2YTvrI/AAAAAAAA9-U/BQ9_qEojg0wrLgQcMtyVAebp3j9GHG04wCLcB/s800/kusa_simple3.png" id="133" name="Google Shape;13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1909" y="5507915"/>
            <a:ext cx="1976641" cy="157104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評量方式</a:t>
            </a:r>
            <a:endParaRPr/>
          </a:p>
        </p:txBody>
      </p:sp>
      <p:sp>
        <p:nvSpPr>
          <p:cNvPr id="135" name="Google Shape;135;p4"/>
          <p:cNvSpPr txBox="1"/>
          <p:nvPr>
            <p:ph idx="1" type="body"/>
          </p:nvPr>
        </p:nvSpPr>
        <p:spPr>
          <a:xfrm>
            <a:off x="838200" y="158895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1.平時成績(60%)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   (1)作業成績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   (2)小考成績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   (3)平時表現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   (4)實作評量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2.定期評量(40%)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descr="https://3.bp.blogspot.com/-pEAVx_FY2-0/V9vCftWT0oI/AAAAAAAA9-Q/8dJH47Hrg7s9VZKln37Gyf0zDi6bNykvACLcB/s800/kusa_simple2.png" id="136" name="Google Shape;136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350034" y="5735303"/>
            <a:ext cx="1963681" cy="13061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3.bp.blogspot.com/-pEAVx_FY2-0/V9vCftWT0oI/AAAAAAAA9-Q/8dJH47Hrg7s9VZKln37Gyf0zDi6bNykvACLcB/s800/kusa_simple2.png" id="137" name="Google Shape;137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7868" y="5931086"/>
            <a:ext cx="1616542" cy="10752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3.bp.blogspot.com/-pEAVx_FY2-0/V9vCftWT0oI/AAAAAAAA9-Q/8dJH47Hrg7s9VZKln37Gyf0zDi6bNykvACLcB/s800/kusa_simple2.png" id="138" name="Google Shape;138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85770" y="5931086"/>
            <a:ext cx="1616542" cy="10752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3.bp.blogspot.com/-pEAVx_FY2-0/V9vCftWT0oI/AAAAAAAA9-Q/8dJH47Hrg7s9VZKln37Gyf0zDi6bNykvACLcB/s800/kusa_simple2.png" id="139" name="Google Shape;13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81549" y="5792844"/>
            <a:ext cx="1824382" cy="12134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3.bp.blogspot.com/-pEAVx_FY2-0/V9vCftWT0oI/AAAAAAAA9-Q/8dJH47Hrg7s9VZKln37Gyf0zDi6bNykvACLcB/s800/kusa_simple2.png" id="140" name="Google Shape;140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94204" y="5931086"/>
            <a:ext cx="1616542" cy="10752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3.bp.blogspot.com/-pEAVx_FY2-0/V9vCftWT0oI/AAAAAAAA9-Q/8dJH47Hrg7s9VZKln37Gyf0zDi6bNykvACLcB/s800/kusa_simple2.png" id="141" name="Google Shape;141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68076" y="6088828"/>
            <a:ext cx="1379385" cy="9174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3.bp.blogspot.com/-pEAVx_FY2-0/V9vCftWT0oI/AAAAAAAA9-Q/8dJH47Hrg7s9VZKln37Gyf0zDi6bNykvACLcB/s800/kusa_simple2.png" id="142" name="Google Shape;14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18257" y="5792844"/>
            <a:ext cx="1877171" cy="1248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3.bp.blogspot.com/-pEAVx_FY2-0/V9vCftWT0oI/AAAAAAAA9-Q/8dJH47Hrg7s9VZKln37Gyf0zDi6bNykvACLcB/s800/kusa_simple2.png" id="143" name="Google Shape;143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68273" y="5913530"/>
            <a:ext cx="1669331" cy="11103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3.bp.blogspot.com/-pEAVx_FY2-0/V9vCftWT0oI/AAAAAAAA9-Q/8dJH47Hrg7s9VZKln37Gyf0zDi6bNykvACLcB/s800/kusa_simple2.png" id="144" name="Google Shape;144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23415" y="5735303"/>
            <a:ext cx="1984894" cy="13202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3.bp.blogspot.com/-pEAVx_FY2-0/V9vCftWT0oI/AAAAAAAA9-Q/8dJH47Hrg7s9VZKln37Gyf0zDi6bNykvACLcB/s800/kusa_simple2.png" id="145" name="Google Shape;145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78030" y="5880034"/>
            <a:ext cx="1669331" cy="11103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3.bp.blogspot.com/-pEAVx_FY2-0/V9vCftWT0oI/AAAAAAAA9-Q/8dJH47Hrg7s9VZKln37Gyf0zDi6bNykvACLcB/s800/kusa_simple2.png" id="146" name="Google Shape;146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10210" y="5921581"/>
            <a:ext cx="1669331" cy="11103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3.bp.blogspot.com/-pEAVx_FY2-0/V9vCftWT0oI/AAAAAAAA9-Q/8dJH47Hrg7s9VZKln37Gyf0zDi6bNykvACLcB/s800/kusa_simple2.png" id="147" name="Google Shape;147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18289" y="5905567"/>
            <a:ext cx="1669331" cy="1110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山のイラスト" id="152" name="Google Shape;152;gec8f18eace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4204" y="5268822"/>
            <a:ext cx="2904956" cy="20980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山のイラスト" id="153" name="Google Shape;153;gec8f18eace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32901" y="4843604"/>
            <a:ext cx="3493720" cy="252324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ec8f18eace_0_0"/>
          <p:cNvSpPr txBox="1"/>
          <p:nvPr/>
        </p:nvSpPr>
        <p:spPr>
          <a:xfrm>
            <a:off x="-58189" y="444975"/>
            <a:ext cx="122502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zh-TW" sz="6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四</a:t>
            </a:r>
            <a:r>
              <a:rPr b="1" i="0" lang="zh-TW" sz="60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年級自然科授課計畫</a:t>
            </a:r>
            <a:endParaRPr b="1" i="0" sz="60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descr="https://3.bp.blogspot.com/-JWTt4PvjwiY/W959d2JHFoI/AAAAAAABP1k/U4xClruDa5EQrXK_8rvWHCpKPz80vGoFgCLcBGAs/s800/line_mountain_yama.png" id="155" name="Google Shape;155;gec8f18eace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043782" y="6256926"/>
            <a:ext cx="17541994" cy="789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大きな木に集まった動物たちのイラスト" id="156" name="Google Shape;156;gec8f18eace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45967" y="3206784"/>
            <a:ext cx="3187394" cy="318739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ec8f18eace_0_0"/>
          <p:cNvSpPr/>
          <p:nvPr/>
        </p:nvSpPr>
        <p:spPr>
          <a:xfrm>
            <a:off x="3060819" y="2448742"/>
            <a:ext cx="5644800" cy="2249400"/>
          </a:xfrm>
          <a:prstGeom prst="rect">
            <a:avLst/>
          </a:prstGeom>
          <a:noFill/>
          <a:ln cap="flat" cmpd="sng" w="28575">
            <a:solidFill>
              <a:srgbClr val="F4B08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TW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授課老師:王鵬淵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TW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聯絡方式: 0978236752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TW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授課班級:</a:t>
            </a:r>
            <a:r>
              <a:rPr b="1" lang="zh-TW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1" lang="zh-TW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b="1" i="0" lang="zh-TW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1~</a:t>
            </a:r>
            <a:r>
              <a:rPr b="1" lang="zh-TW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1" lang="zh-TW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TW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使用教材:</a:t>
            </a:r>
            <a:r>
              <a:rPr b="1" lang="zh-TW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康軒</a:t>
            </a:r>
            <a:r>
              <a:rPr b="1" i="0" lang="zh-TW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版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2.bp.blogspot.com/-RukBNDsJmYw/WD_cYZlBoSI/AAAAAAABAEs/ddSv5AT9KgcVmt0RV9VewmNfvqOjETpMwCLcB/s800/sun_yellow2_character.png" id="158" name="Google Shape;158;gec8f18eace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304" y="-31359"/>
            <a:ext cx="1943878" cy="1968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佈景主題">
  <a:themeElements>
    <a:clrScheme name="Office 佈景主題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2020-03-06T07:07:04Z</dcterms:created>
  <dc:creator>王鵬淵</dc:creator>
</cp:coreProperties>
</file>