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6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7C70827-237A-427A-A68B-6718C72F7D94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941B853-346B-4F87-9673-21892D3119A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hyperlink" Target="http://web.jaes.ntpc.edu.tw/" TargetMode="Externa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av"/><Relationship Id="rId7" Type="http://schemas.openxmlformats.org/officeDocument/2006/relationships/image" Target="../media/image5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hyperlink" Target="https://tw.yahoo.com/" TargetMode="Externa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79712" y="548680"/>
            <a:ext cx="6408712" cy="2038378"/>
          </a:xfrm>
        </p:spPr>
        <p:txBody>
          <a:bodyPr>
            <a:noAutofit/>
          </a:bodyPr>
          <a:lstStyle/>
          <a:p>
            <a:r>
              <a:rPr lang="zh-TW" altLang="en-US" sz="4500" dirty="0">
                <a:solidFill>
                  <a:schemeClr val="accent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如何</a:t>
            </a:r>
            <a:r>
              <a:rPr lang="zh-TW" altLang="en-US" sz="4500" dirty="0" smtClean="0">
                <a:solidFill>
                  <a:schemeClr val="accent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找到仁愛圖書室內的藏書</a:t>
            </a:r>
            <a:r>
              <a:rPr lang="en-US" altLang="zh-TW" sz="4500" dirty="0" smtClean="0">
                <a:solidFill>
                  <a:schemeClr val="accent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  <a:endParaRPr lang="zh-TW" altLang="en-US" sz="4500" dirty="0">
              <a:solidFill>
                <a:schemeClr val="accent3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86000" y="2924944"/>
            <a:ext cx="6172200" cy="3449978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1.</a:t>
            </a:r>
            <a:r>
              <a:rPr lang="zh-TW" altLang="en-US" sz="4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請上網開啟</a:t>
            </a:r>
            <a:r>
              <a:rPr lang="en-US" altLang="zh-TW" sz="4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IE</a:t>
            </a:r>
          </a:p>
          <a:p>
            <a:r>
              <a:rPr lang="zh-TW" altLang="en-US" sz="4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瀏覽器</a:t>
            </a:r>
            <a:endParaRPr lang="en-US" altLang="zh-TW" sz="40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40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4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或</a:t>
            </a:r>
            <a:r>
              <a:rPr lang="en-US" altLang="zh-TW" sz="4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Chrome</a:t>
            </a:r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瀏覽器</a:t>
            </a:r>
          </a:p>
        </p:txBody>
      </p:sp>
      <p:pic>
        <p:nvPicPr>
          <p:cNvPr id="4" name="圖片 3"/>
          <p:cNvPicPr/>
          <p:nvPr/>
        </p:nvPicPr>
        <p:blipFill rotWithShape="1">
          <a:blip r:embed="rId5"/>
          <a:srcRect l="8915" t="94904" r="87873" b="16"/>
          <a:stretch/>
        </p:blipFill>
        <p:spPr bwMode="auto">
          <a:xfrm>
            <a:off x="7308304" y="2842259"/>
            <a:ext cx="1077953" cy="1080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圖片 4"/>
          <p:cNvPicPr/>
          <p:nvPr/>
        </p:nvPicPr>
        <p:blipFill rotWithShape="1">
          <a:blip r:embed="rId5"/>
          <a:srcRect l="21138" t="95021" r="75692" b="256"/>
          <a:stretch/>
        </p:blipFill>
        <p:spPr bwMode="auto">
          <a:xfrm>
            <a:off x="6948264" y="4797152"/>
            <a:ext cx="1224136" cy="936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75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28"/>
    </mc:Choice>
    <mc:Fallback>
      <p:transition spd="slow" advTm="20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83207" y="114309"/>
            <a:ext cx="76328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10.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如果有在館內架上，再根據它的排架號</a:t>
            </a:r>
            <a:r>
              <a:rPr lang="en-US" altLang="zh-TW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就是櫃號</a:t>
            </a:r>
            <a:r>
              <a:rPr lang="en-US" altLang="zh-TW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，就可以找到你要的書了。</a:t>
            </a:r>
            <a:endParaRPr lang="zh-TW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24603" r="20932" b="12674"/>
          <a:stretch/>
        </p:blipFill>
        <p:spPr bwMode="auto">
          <a:xfrm>
            <a:off x="1035407" y="2823452"/>
            <a:ext cx="6528447" cy="40345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手繪多邊形 3"/>
          <p:cNvSpPr/>
          <p:nvPr/>
        </p:nvSpPr>
        <p:spPr>
          <a:xfrm>
            <a:off x="5544766" y="6034969"/>
            <a:ext cx="1676466" cy="657661"/>
          </a:xfrm>
          <a:custGeom>
            <a:avLst/>
            <a:gdLst>
              <a:gd name="connsiteX0" fmla="*/ 642025 w 1676466"/>
              <a:gd name="connsiteY0" fmla="*/ 618750 h 657661"/>
              <a:gd name="connsiteX1" fmla="*/ 593387 w 1676466"/>
              <a:gd name="connsiteY1" fmla="*/ 638205 h 657661"/>
              <a:gd name="connsiteX2" fmla="*/ 359923 w 1676466"/>
              <a:gd name="connsiteY2" fmla="*/ 638205 h 657661"/>
              <a:gd name="connsiteX3" fmla="*/ 330740 w 1676466"/>
              <a:gd name="connsiteY3" fmla="*/ 618750 h 657661"/>
              <a:gd name="connsiteX4" fmla="*/ 252919 w 1676466"/>
              <a:gd name="connsiteY4" fmla="*/ 589567 h 657661"/>
              <a:gd name="connsiteX5" fmla="*/ 184825 w 1676466"/>
              <a:gd name="connsiteY5" fmla="*/ 570112 h 657661"/>
              <a:gd name="connsiteX6" fmla="*/ 155643 w 1676466"/>
              <a:gd name="connsiteY6" fmla="*/ 550657 h 657661"/>
              <a:gd name="connsiteX7" fmla="*/ 136187 w 1676466"/>
              <a:gd name="connsiteY7" fmla="*/ 531201 h 657661"/>
              <a:gd name="connsiteX8" fmla="*/ 38911 w 1676466"/>
              <a:gd name="connsiteY8" fmla="*/ 502018 h 657661"/>
              <a:gd name="connsiteX9" fmla="*/ 19455 w 1676466"/>
              <a:gd name="connsiteY9" fmla="*/ 482563 h 657661"/>
              <a:gd name="connsiteX10" fmla="*/ 9728 w 1676466"/>
              <a:gd name="connsiteY10" fmla="*/ 443652 h 657661"/>
              <a:gd name="connsiteX11" fmla="*/ 0 w 1676466"/>
              <a:gd name="connsiteY11" fmla="*/ 414469 h 657661"/>
              <a:gd name="connsiteX12" fmla="*/ 19455 w 1676466"/>
              <a:gd name="connsiteY12" fmla="*/ 307465 h 657661"/>
              <a:gd name="connsiteX13" fmla="*/ 58366 w 1676466"/>
              <a:gd name="connsiteY13" fmla="*/ 219916 h 657661"/>
              <a:gd name="connsiteX14" fmla="*/ 87549 w 1676466"/>
              <a:gd name="connsiteY14" fmla="*/ 200461 h 657661"/>
              <a:gd name="connsiteX15" fmla="*/ 155643 w 1676466"/>
              <a:gd name="connsiteY15" fmla="*/ 122640 h 657661"/>
              <a:gd name="connsiteX16" fmla="*/ 214008 w 1676466"/>
              <a:gd name="connsiteY16" fmla="*/ 103184 h 657661"/>
              <a:gd name="connsiteX17" fmla="*/ 243191 w 1676466"/>
              <a:gd name="connsiteY17" fmla="*/ 93457 h 657661"/>
              <a:gd name="connsiteX18" fmla="*/ 272374 w 1676466"/>
              <a:gd name="connsiteY18" fmla="*/ 103184 h 657661"/>
              <a:gd name="connsiteX19" fmla="*/ 330740 w 1676466"/>
              <a:gd name="connsiteY19" fmla="*/ 83729 h 657661"/>
              <a:gd name="connsiteX20" fmla="*/ 505838 w 1676466"/>
              <a:gd name="connsiteY20" fmla="*/ 54546 h 657661"/>
              <a:gd name="connsiteX21" fmla="*/ 846306 w 1676466"/>
              <a:gd name="connsiteY21" fmla="*/ 44818 h 657661"/>
              <a:gd name="connsiteX22" fmla="*/ 992221 w 1676466"/>
              <a:gd name="connsiteY22" fmla="*/ 35091 h 657661"/>
              <a:gd name="connsiteX23" fmla="*/ 1595336 w 1676466"/>
              <a:gd name="connsiteY23" fmla="*/ 64274 h 657661"/>
              <a:gd name="connsiteX24" fmla="*/ 1605064 w 1676466"/>
              <a:gd name="connsiteY24" fmla="*/ 93457 h 657661"/>
              <a:gd name="connsiteX25" fmla="*/ 1634247 w 1676466"/>
              <a:gd name="connsiteY25" fmla="*/ 151822 h 657661"/>
              <a:gd name="connsiteX26" fmla="*/ 1614791 w 1676466"/>
              <a:gd name="connsiteY26" fmla="*/ 171278 h 657661"/>
              <a:gd name="connsiteX27" fmla="*/ 1634247 w 1676466"/>
              <a:gd name="connsiteY27" fmla="*/ 190733 h 657661"/>
              <a:gd name="connsiteX28" fmla="*/ 1663430 w 1676466"/>
              <a:gd name="connsiteY28" fmla="*/ 249099 h 657661"/>
              <a:gd name="connsiteX29" fmla="*/ 1663430 w 1676466"/>
              <a:gd name="connsiteY29" fmla="*/ 395014 h 657661"/>
              <a:gd name="connsiteX30" fmla="*/ 1653702 w 1676466"/>
              <a:gd name="connsiteY30" fmla="*/ 463108 h 657661"/>
              <a:gd name="connsiteX31" fmla="*/ 1624519 w 1676466"/>
              <a:gd name="connsiteY31" fmla="*/ 521474 h 657661"/>
              <a:gd name="connsiteX32" fmla="*/ 1585608 w 1676466"/>
              <a:gd name="connsiteY32" fmla="*/ 540929 h 657661"/>
              <a:gd name="connsiteX33" fmla="*/ 1575881 w 1676466"/>
              <a:gd name="connsiteY33" fmla="*/ 570112 h 657661"/>
              <a:gd name="connsiteX34" fmla="*/ 1507787 w 1676466"/>
              <a:gd name="connsiteY34" fmla="*/ 589567 h 657661"/>
              <a:gd name="connsiteX35" fmla="*/ 1449421 w 1676466"/>
              <a:gd name="connsiteY35" fmla="*/ 609022 h 657661"/>
              <a:gd name="connsiteX36" fmla="*/ 1381328 w 1676466"/>
              <a:gd name="connsiteY36" fmla="*/ 647933 h 657661"/>
              <a:gd name="connsiteX37" fmla="*/ 1313234 w 1676466"/>
              <a:gd name="connsiteY37" fmla="*/ 657661 h 657661"/>
              <a:gd name="connsiteX38" fmla="*/ 924128 w 1676466"/>
              <a:gd name="connsiteY38" fmla="*/ 647933 h 657661"/>
              <a:gd name="connsiteX39" fmla="*/ 544749 w 1676466"/>
              <a:gd name="connsiteY39" fmla="*/ 638205 h 6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676466" h="657661">
                <a:moveTo>
                  <a:pt x="642025" y="618750"/>
                </a:moveTo>
                <a:cubicBezTo>
                  <a:pt x="625812" y="625235"/>
                  <a:pt x="609737" y="632074"/>
                  <a:pt x="593387" y="638205"/>
                </a:cubicBezTo>
                <a:cubicBezTo>
                  <a:pt x="508783" y="669932"/>
                  <a:pt x="512942" y="645492"/>
                  <a:pt x="359923" y="638205"/>
                </a:cubicBezTo>
                <a:cubicBezTo>
                  <a:pt x="350195" y="631720"/>
                  <a:pt x="341197" y="623978"/>
                  <a:pt x="330740" y="618750"/>
                </a:cubicBezTo>
                <a:cubicBezTo>
                  <a:pt x="317040" y="611900"/>
                  <a:pt x="272560" y="595179"/>
                  <a:pt x="252919" y="589567"/>
                </a:cubicBezTo>
                <a:cubicBezTo>
                  <a:pt x="238368" y="585410"/>
                  <a:pt x="200379" y="577889"/>
                  <a:pt x="184825" y="570112"/>
                </a:cubicBezTo>
                <a:cubicBezTo>
                  <a:pt x="174368" y="564884"/>
                  <a:pt x="164772" y="557960"/>
                  <a:pt x="155643" y="550657"/>
                </a:cubicBezTo>
                <a:cubicBezTo>
                  <a:pt x="148481" y="544927"/>
                  <a:pt x="144390" y="535303"/>
                  <a:pt x="136187" y="531201"/>
                </a:cubicBezTo>
                <a:cubicBezTo>
                  <a:pt x="112508" y="519362"/>
                  <a:pt x="66835" y="508999"/>
                  <a:pt x="38911" y="502018"/>
                </a:cubicBezTo>
                <a:cubicBezTo>
                  <a:pt x="32426" y="495533"/>
                  <a:pt x="23557" y="490766"/>
                  <a:pt x="19455" y="482563"/>
                </a:cubicBezTo>
                <a:cubicBezTo>
                  <a:pt x="13476" y="470605"/>
                  <a:pt x="13401" y="456507"/>
                  <a:pt x="9728" y="443652"/>
                </a:cubicBezTo>
                <a:cubicBezTo>
                  <a:pt x="6911" y="433793"/>
                  <a:pt x="3243" y="424197"/>
                  <a:pt x="0" y="414469"/>
                </a:cubicBezTo>
                <a:cubicBezTo>
                  <a:pt x="6849" y="366525"/>
                  <a:pt x="6949" y="349153"/>
                  <a:pt x="19455" y="307465"/>
                </a:cubicBezTo>
                <a:cubicBezTo>
                  <a:pt x="27710" y="279948"/>
                  <a:pt x="36029" y="242253"/>
                  <a:pt x="58366" y="219916"/>
                </a:cubicBezTo>
                <a:cubicBezTo>
                  <a:pt x="66633" y="211649"/>
                  <a:pt x="77821" y="206946"/>
                  <a:pt x="87549" y="200461"/>
                </a:cubicBezTo>
                <a:cubicBezTo>
                  <a:pt x="112467" y="163084"/>
                  <a:pt x="117243" y="139707"/>
                  <a:pt x="155643" y="122640"/>
                </a:cubicBezTo>
                <a:cubicBezTo>
                  <a:pt x="174383" y="114311"/>
                  <a:pt x="194553" y="109669"/>
                  <a:pt x="214008" y="103184"/>
                </a:cubicBezTo>
                <a:lnTo>
                  <a:pt x="243191" y="93457"/>
                </a:lnTo>
                <a:cubicBezTo>
                  <a:pt x="252919" y="96699"/>
                  <a:pt x="262183" y="104316"/>
                  <a:pt x="272374" y="103184"/>
                </a:cubicBezTo>
                <a:cubicBezTo>
                  <a:pt x="292756" y="100919"/>
                  <a:pt x="330740" y="83729"/>
                  <a:pt x="330740" y="83729"/>
                </a:cubicBezTo>
                <a:cubicBezTo>
                  <a:pt x="386249" y="28223"/>
                  <a:pt x="345037" y="60852"/>
                  <a:pt x="505838" y="54546"/>
                </a:cubicBezTo>
                <a:cubicBezTo>
                  <a:pt x="619286" y="50097"/>
                  <a:pt x="732817" y="48061"/>
                  <a:pt x="846306" y="44818"/>
                </a:cubicBezTo>
                <a:cubicBezTo>
                  <a:pt x="894944" y="41576"/>
                  <a:pt x="943475" y="35091"/>
                  <a:pt x="992221" y="35091"/>
                </a:cubicBezTo>
                <a:cubicBezTo>
                  <a:pt x="1562955" y="35091"/>
                  <a:pt x="1407861" y="-60713"/>
                  <a:pt x="1595336" y="64274"/>
                </a:cubicBezTo>
                <a:cubicBezTo>
                  <a:pt x="1598579" y="74002"/>
                  <a:pt x="1600478" y="84286"/>
                  <a:pt x="1605064" y="93457"/>
                </a:cubicBezTo>
                <a:cubicBezTo>
                  <a:pt x="1642780" y="168889"/>
                  <a:pt x="1609794" y="78470"/>
                  <a:pt x="1634247" y="151822"/>
                </a:cubicBezTo>
                <a:cubicBezTo>
                  <a:pt x="1627762" y="158307"/>
                  <a:pt x="1614791" y="162106"/>
                  <a:pt x="1614791" y="171278"/>
                </a:cubicBezTo>
                <a:cubicBezTo>
                  <a:pt x="1614791" y="180449"/>
                  <a:pt x="1630145" y="182530"/>
                  <a:pt x="1634247" y="190733"/>
                </a:cubicBezTo>
                <a:cubicBezTo>
                  <a:pt x="1670103" y="262445"/>
                  <a:pt x="1618121" y="203793"/>
                  <a:pt x="1663430" y="249099"/>
                </a:cubicBezTo>
                <a:cubicBezTo>
                  <a:pt x="1684948" y="313657"/>
                  <a:pt x="1676125" y="274413"/>
                  <a:pt x="1663430" y="395014"/>
                </a:cubicBezTo>
                <a:cubicBezTo>
                  <a:pt x="1661030" y="417816"/>
                  <a:pt x="1657804" y="440549"/>
                  <a:pt x="1653702" y="463108"/>
                </a:cubicBezTo>
                <a:cubicBezTo>
                  <a:pt x="1648366" y="492456"/>
                  <a:pt x="1648888" y="505228"/>
                  <a:pt x="1624519" y="521474"/>
                </a:cubicBezTo>
                <a:cubicBezTo>
                  <a:pt x="1612453" y="529518"/>
                  <a:pt x="1598578" y="534444"/>
                  <a:pt x="1585608" y="540929"/>
                </a:cubicBezTo>
                <a:cubicBezTo>
                  <a:pt x="1582366" y="550657"/>
                  <a:pt x="1583131" y="562861"/>
                  <a:pt x="1575881" y="570112"/>
                </a:cubicBezTo>
                <a:cubicBezTo>
                  <a:pt x="1571209" y="574784"/>
                  <a:pt x="1508150" y="589458"/>
                  <a:pt x="1507787" y="589567"/>
                </a:cubicBezTo>
                <a:cubicBezTo>
                  <a:pt x="1488144" y="595460"/>
                  <a:pt x="1449421" y="609022"/>
                  <a:pt x="1449421" y="609022"/>
                </a:cubicBezTo>
                <a:cubicBezTo>
                  <a:pt x="1431134" y="621214"/>
                  <a:pt x="1402216" y="642236"/>
                  <a:pt x="1381328" y="647933"/>
                </a:cubicBezTo>
                <a:cubicBezTo>
                  <a:pt x="1359207" y="653966"/>
                  <a:pt x="1335932" y="654418"/>
                  <a:pt x="1313234" y="657661"/>
                </a:cubicBezTo>
                <a:lnTo>
                  <a:pt x="924128" y="647933"/>
                </a:lnTo>
                <a:cubicBezTo>
                  <a:pt x="548048" y="636180"/>
                  <a:pt x="827264" y="638205"/>
                  <a:pt x="544749" y="6382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6660232" y="4437112"/>
            <a:ext cx="216024" cy="15002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97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3"/>
    </mc:Choice>
    <mc:Fallback>
      <p:transition spd="slow" advTm="1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55576" y="1268760"/>
            <a:ext cx="76328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en-US" sz="5400" dirty="0" smtClean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希望大家都能找到</a:t>
            </a:r>
            <a:r>
              <a:rPr lang="zh-TW" altLang="en-US" sz="5400" smtClean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自己想要看的</a:t>
            </a:r>
            <a:r>
              <a:rPr lang="zh-TW" altLang="en-US" sz="5400" dirty="0" smtClean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書好好珍惜使用，並且在</a:t>
            </a:r>
            <a:r>
              <a:rPr lang="zh-TW" altLang="en-US" sz="5400" dirty="0" smtClean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一個禮拜</a:t>
            </a:r>
            <a:r>
              <a:rPr lang="zh-TW" altLang="en-US" sz="5400" dirty="0" smtClean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內歸還。</a:t>
            </a:r>
            <a:endParaRPr lang="zh-TW" altLang="en-US" sz="5400" dirty="0">
              <a:solidFill>
                <a:srgbClr val="7030A0"/>
              </a:solidFill>
            </a:endParaRPr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87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9"/>
    </mc:Choice>
    <mc:Fallback>
      <p:transition spd="slow" advTm="1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</a:t>
            </a:r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</a:t>
            </a: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直接輸入網址</a:t>
            </a:r>
            <a:endParaRPr lang="zh-TW" altLang="en-US" sz="4400" b="1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7584" y="1516142"/>
            <a:ext cx="735650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hlinkClick r:id="rId5"/>
              </a:rPr>
              <a:t>http://web.jaes.ntpc.edu.tw</a:t>
            </a:r>
            <a:r>
              <a:rPr lang="en-US" altLang="zh-TW" sz="4400" dirty="0" smtClean="0">
                <a:hlinkClick r:id="rId5"/>
              </a:rPr>
              <a:t>/</a:t>
            </a:r>
            <a:endParaRPr lang="en-US" altLang="zh-TW" sz="4400" dirty="0" smtClean="0"/>
          </a:p>
          <a:p>
            <a:endParaRPr lang="en-US" altLang="zh-TW" sz="4400" dirty="0"/>
          </a:p>
          <a:p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或是</a:t>
            </a:r>
            <a:r>
              <a:rPr lang="en-US" altLang="zh-TW" sz="4400" u="sng" dirty="0" smtClean="0">
                <a:solidFill>
                  <a:srgbClr val="0070C0"/>
                </a:solidFill>
              </a:rPr>
              <a:t>163.20.63.1</a:t>
            </a:r>
            <a:r>
              <a:rPr lang="zh-TW" altLang="en-US" sz="4400" dirty="0" smtClean="0">
                <a:solidFill>
                  <a:srgbClr val="0070C0"/>
                </a:solidFill>
              </a:rPr>
              <a:t>都可以</a:t>
            </a:r>
            <a:endParaRPr lang="zh-TW" altLang="zh-TW" sz="4400" dirty="0">
              <a:solidFill>
                <a:srgbClr val="0070C0"/>
              </a:solidFill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13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42"/>
    </mc:Choice>
    <mc:Fallback>
      <p:transition spd="slow" advTm="21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67544" y="404664"/>
            <a:ext cx="7859216" cy="5997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b="1" dirty="0"/>
              <a:t>3</a:t>
            </a:r>
            <a:r>
              <a:rPr lang="en-US" altLang="zh-TW" sz="4400" dirty="0" smtClean="0"/>
              <a:t>.</a:t>
            </a: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或者透過搜尋網站如</a:t>
            </a:r>
            <a:r>
              <a:rPr lang="zh-TW" altLang="en-US" sz="4400" b="1" dirty="0" smtClean="0"/>
              <a:t>：</a:t>
            </a:r>
            <a:r>
              <a:rPr lang="en-US" altLang="zh-TW" sz="4400" b="1" dirty="0" smtClean="0"/>
              <a:t>Yahoo!</a:t>
            </a:r>
          </a:p>
          <a:p>
            <a:pPr marL="0" indent="0">
              <a:buNone/>
            </a:pPr>
            <a:r>
              <a:rPr lang="en-US" altLang="zh-TW" sz="4400" i="1" dirty="0">
                <a:hlinkClick r:id="rId5"/>
              </a:rPr>
              <a:t>https://</a:t>
            </a:r>
            <a:r>
              <a:rPr lang="en-US" altLang="zh-TW" sz="4400" b="1" i="1" dirty="0" smtClean="0">
                <a:hlinkClick r:id="rId5"/>
              </a:rPr>
              <a:t>tw</a:t>
            </a:r>
            <a:r>
              <a:rPr lang="en-US" altLang="zh-TW" sz="4400" i="1" dirty="0" smtClean="0">
                <a:hlinkClick r:id="rId5"/>
              </a:rPr>
              <a:t>.</a:t>
            </a:r>
            <a:r>
              <a:rPr lang="en-US" altLang="zh-TW" sz="4400" b="1" i="1" dirty="0" smtClean="0">
                <a:hlinkClick r:id="rId5"/>
              </a:rPr>
              <a:t>yahoo</a:t>
            </a:r>
            <a:r>
              <a:rPr lang="en-US" altLang="zh-TW" sz="4400" i="1" dirty="0" smtClean="0">
                <a:hlinkClick r:id="rId5"/>
              </a:rPr>
              <a:t>.com</a:t>
            </a:r>
            <a:endParaRPr lang="en-US" altLang="zh-TW" sz="4400" i="1" dirty="0" smtClean="0"/>
          </a:p>
          <a:p>
            <a:pPr marL="0" indent="0">
              <a:buNone/>
            </a:pPr>
            <a:r>
              <a:rPr lang="en-US" altLang="zh-TW" sz="4400" b="1" dirty="0"/>
              <a:t>4</a:t>
            </a:r>
            <a:r>
              <a:rPr lang="en-US" altLang="zh-TW" sz="4400" b="1" dirty="0" smtClean="0"/>
              <a:t>.</a:t>
            </a: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在搜尋的空格中打入</a:t>
            </a:r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【</a:t>
            </a: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蘆洲仁愛國小</a:t>
            </a:r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】</a:t>
            </a:r>
            <a:endParaRPr lang="zh-TW" altLang="en-US" sz="4400" b="1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4" name="圖片 3"/>
          <p:cNvPicPr/>
          <p:nvPr/>
        </p:nvPicPr>
        <p:blipFill rotWithShape="1">
          <a:blip r:embed="rId6"/>
          <a:srcRect l="84217" t="42184" r="9879" b="47535"/>
          <a:stretch/>
        </p:blipFill>
        <p:spPr bwMode="auto">
          <a:xfrm>
            <a:off x="3995936" y="1096524"/>
            <a:ext cx="833884" cy="790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圖片 4"/>
          <p:cNvPicPr/>
          <p:nvPr/>
        </p:nvPicPr>
        <p:blipFill rotWithShape="1">
          <a:blip r:embed="rId7"/>
          <a:srcRect b="39401"/>
          <a:stretch/>
        </p:blipFill>
        <p:spPr bwMode="auto">
          <a:xfrm>
            <a:off x="1935529" y="4005064"/>
            <a:ext cx="6336704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弧形接點 6"/>
          <p:cNvCxnSpPr/>
          <p:nvPr/>
        </p:nvCxnSpPr>
        <p:spPr>
          <a:xfrm>
            <a:off x="755576" y="4149080"/>
            <a:ext cx="2159774" cy="720080"/>
          </a:xfrm>
          <a:prstGeom prst="curvedConnector3">
            <a:avLst>
              <a:gd name="adj1" fmla="val 8563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85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74"/>
    </mc:Choice>
    <mc:Fallback>
      <p:transition spd="slow" advTm="2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70485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下箭號 1"/>
          <p:cNvSpPr/>
          <p:nvPr/>
        </p:nvSpPr>
        <p:spPr>
          <a:xfrm>
            <a:off x="1697999" y="1318121"/>
            <a:ext cx="45719" cy="15348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9512" y="548680"/>
            <a:ext cx="885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5</a:t>
            </a:r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</a:t>
            </a:r>
            <a:r>
              <a:rPr lang="zh-TW" altLang="en-US" sz="42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請點選第一個網頁進入</a:t>
            </a:r>
            <a:endParaRPr lang="zh-TW" altLang="en-US" sz="4200" b="1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77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6"/>
    </mc:Choice>
    <mc:Fallback>
      <p:transition spd="slow" advTm="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8" y="1340768"/>
            <a:ext cx="7848872" cy="517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23528" y="308776"/>
            <a:ext cx="763284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6</a:t>
            </a:r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</a:t>
            </a: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出現如下圖的畫面</a:t>
            </a:r>
            <a:endParaRPr lang="en-US" altLang="zh-TW" sz="4400" b="1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zh-TW" altLang="en-US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5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8"/>
    </mc:Choice>
    <mc:Fallback>
      <p:transition spd="slow" advTm="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83568" y="836712"/>
            <a:ext cx="7467600" cy="11430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7.</a:t>
            </a: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找到首頁左方欄有一個</a:t>
            </a:r>
            <a:r>
              <a:rPr lang="en-US" altLang="zh-TW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【</a:t>
            </a: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線上服務區</a:t>
            </a:r>
            <a:r>
              <a:rPr lang="en-US" altLang="zh-TW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】 </a:t>
            </a:r>
            <a:r>
              <a:rPr lang="zh-TW" altLang="en-US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，點下去會出現圖書室查詢系統</a:t>
            </a:r>
            <a:endParaRPr lang="en-US" altLang="zh-TW" sz="4400" b="1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44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zh-TW" altLang="en-US" sz="4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13048" r="74334"/>
          <a:stretch/>
        </p:blipFill>
        <p:spPr bwMode="auto">
          <a:xfrm>
            <a:off x="4545100" y="1052736"/>
            <a:ext cx="290722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上彎箭號 21"/>
          <p:cNvSpPr/>
          <p:nvPr/>
        </p:nvSpPr>
        <p:spPr>
          <a:xfrm rot="5400000">
            <a:off x="1365360" y="2526619"/>
            <a:ext cx="4541071" cy="2304256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05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4"/>
    </mc:Choice>
    <mc:Fallback>
      <p:transition spd="slow" advTm="16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83568" y="1556792"/>
            <a:ext cx="7632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＊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是在圖書室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請點選電腦桌面上的圖書館首頁</a:t>
            </a:r>
            <a:endParaRPr lang="zh-TW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t="18060" r="12789" b="8891"/>
          <a:stretch/>
        </p:blipFill>
        <p:spPr bwMode="auto">
          <a:xfrm>
            <a:off x="6300192" y="4005064"/>
            <a:ext cx="1350945" cy="143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4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5"/>
    </mc:Choice>
    <mc:Fallback>
      <p:transition spd="slow" advTm="10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3528" y="308776"/>
            <a:ext cx="7632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8</a:t>
            </a:r>
            <a:r>
              <a:rPr lang="en-US" altLang="zh-TW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</a:t>
            </a:r>
            <a:r>
              <a:rPr lang="zh-TW" altLang="en-US" sz="440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點進去之後會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出現如下圖的畫面，再點</a:t>
            </a:r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【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書籍搜尋</a:t>
            </a:r>
            <a:r>
              <a:rPr lang="en-US" altLang="zh-TW" sz="4400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】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9" t="-12130" r="1559" b="37334"/>
          <a:stretch/>
        </p:blipFill>
        <p:spPr bwMode="auto">
          <a:xfrm>
            <a:off x="214158" y="2060848"/>
            <a:ext cx="8496944" cy="3598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手繪多邊形 5"/>
          <p:cNvSpPr/>
          <p:nvPr/>
        </p:nvSpPr>
        <p:spPr>
          <a:xfrm>
            <a:off x="2771800" y="3587000"/>
            <a:ext cx="885217" cy="546445"/>
          </a:xfrm>
          <a:custGeom>
            <a:avLst/>
            <a:gdLst>
              <a:gd name="connsiteX0" fmla="*/ 758758 w 885217"/>
              <a:gd name="connsiteY0" fmla="*/ 478352 h 546445"/>
              <a:gd name="connsiteX1" fmla="*/ 700392 w 885217"/>
              <a:gd name="connsiteY1" fmla="*/ 507535 h 546445"/>
              <a:gd name="connsiteX2" fmla="*/ 671209 w 885217"/>
              <a:gd name="connsiteY2" fmla="*/ 517262 h 546445"/>
              <a:gd name="connsiteX3" fmla="*/ 651753 w 885217"/>
              <a:gd name="connsiteY3" fmla="*/ 536718 h 546445"/>
              <a:gd name="connsiteX4" fmla="*/ 476655 w 885217"/>
              <a:gd name="connsiteY4" fmla="*/ 546445 h 546445"/>
              <a:gd name="connsiteX5" fmla="*/ 398834 w 885217"/>
              <a:gd name="connsiteY5" fmla="*/ 536718 h 546445"/>
              <a:gd name="connsiteX6" fmla="*/ 321013 w 885217"/>
              <a:gd name="connsiteY6" fmla="*/ 517262 h 546445"/>
              <a:gd name="connsiteX7" fmla="*/ 262647 w 885217"/>
              <a:gd name="connsiteY7" fmla="*/ 507535 h 546445"/>
              <a:gd name="connsiteX8" fmla="*/ 233464 w 885217"/>
              <a:gd name="connsiteY8" fmla="*/ 478352 h 546445"/>
              <a:gd name="connsiteX9" fmla="*/ 194553 w 885217"/>
              <a:gd name="connsiteY9" fmla="*/ 468624 h 546445"/>
              <a:gd name="connsiteX10" fmla="*/ 107004 w 885217"/>
              <a:gd name="connsiteY10" fmla="*/ 439441 h 546445"/>
              <a:gd name="connsiteX11" fmla="*/ 77821 w 885217"/>
              <a:gd name="connsiteY11" fmla="*/ 429713 h 546445"/>
              <a:gd name="connsiteX12" fmla="*/ 38911 w 885217"/>
              <a:gd name="connsiteY12" fmla="*/ 419986 h 546445"/>
              <a:gd name="connsiteX13" fmla="*/ 29183 w 885217"/>
              <a:gd name="connsiteY13" fmla="*/ 390803 h 546445"/>
              <a:gd name="connsiteX14" fmla="*/ 9728 w 885217"/>
              <a:gd name="connsiteY14" fmla="*/ 371347 h 546445"/>
              <a:gd name="connsiteX15" fmla="*/ 0 w 885217"/>
              <a:gd name="connsiteY15" fmla="*/ 322709 h 546445"/>
              <a:gd name="connsiteX16" fmla="*/ 9728 w 885217"/>
              <a:gd name="connsiteY16" fmla="*/ 235160 h 546445"/>
              <a:gd name="connsiteX17" fmla="*/ 48638 w 885217"/>
              <a:gd name="connsiteY17" fmla="*/ 147611 h 546445"/>
              <a:gd name="connsiteX18" fmla="*/ 68094 w 885217"/>
              <a:gd name="connsiteY18" fmla="*/ 128156 h 546445"/>
              <a:gd name="connsiteX19" fmla="*/ 97277 w 885217"/>
              <a:gd name="connsiteY19" fmla="*/ 118428 h 546445"/>
              <a:gd name="connsiteX20" fmla="*/ 116732 w 885217"/>
              <a:gd name="connsiteY20" fmla="*/ 89245 h 546445"/>
              <a:gd name="connsiteX21" fmla="*/ 155643 w 885217"/>
              <a:gd name="connsiteY21" fmla="*/ 79518 h 546445"/>
              <a:gd name="connsiteX22" fmla="*/ 214009 w 885217"/>
              <a:gd name="connsiteY22" fmla="*/ 60062 h 546445"/>
              <a:gd name="connsiteX23" fmla="*/ 272375 w 885217"/>
              <a:gd name="connsiteY23" fmla="*/ 40607 h 546445"/>
              <a:gd name="connsiteX24" fmla="*/ 301558 w 885217"/>
              <a:gd name="connsiteY24" fmla="*/ 30879 h 546445"/>
              <a:gd name="connsiteX25" fmla="*/ 340468 w 885217"/>
              <a:gd name="connsiteY25" fmla="*/ 21152 h 546445"/>
              <a:gd name="connsiteX26" fmla="*/ 379379 w 885217"/>
              <a:gd name="connsiteY26" fmla="*/ 1696 h 546445"/>
              <a:gd name="connsiteX27" fmla="*/ 739302 w 885217"/>
              <a:gd name="connsiteY27" fmla="*/ 21152 h 546445"/>
              <a:gd name="connsiteX28" fmla="*/ 768485 w 885217"/>
              <a:gd name="connsiteY28" fmla="*/ 40607 h 546445"/>
              <a:gd name="connsiteX29" fmla="*/ 797668 w 885217"/>
              <a:gd name="connsiteY29" fmla="*/ 50335 h 546445"/>
              <a:gd name="connsiteX30" fmla="*/ 817124 w 885217"/>
              <a:gd name="connsiteY30" fmla="*/ 108700 h 546445"/>
              <a:gd name="connsiteX31" fmla="*/ 836579 w 885217"/>
              <a:gd name="connsiteY31" fmla="*/ 137883 h 546445"/>
              <a:gd name="connsiteX32" fmla="*/ 865762 w 885217"/>
              <a:gd name="connsiteY32" fmla="*/ 225432 h 546445"/>
              <a:gd name="connsiteX33" fmla="*/ 875489 w 885217"/>
              <a:gd name="connsiteY33" fmla="*/ 254615 h 546445"/>
              <a:gd name="connsiteX34" fmla="*/ 885217 w 885217"/>
              <a:gd name="connsiteY34" fmla="*/ 283798 h 546445"/>
              <a:gd name="connsiteX35" fmla="*/ 865762 w 885217"/>
              <a:gd name="connsiteY35" fmla="*/ 400530 h 546445"/>
              <a:gd name="connsiteX36" fmla="*/ 846306 w 885217"/>
              <a:gd name="connsiteY36" fmla="*/ 419986 h 546445"/>
              <a:gd name="connsiteX37" fmla="*/ 826851 w 885217"/>
              <a:gd name="connsiteY37" fmla="*/ 449169 h 546445"/>
              <a:gd name="connsiteX38" fmla="*/ 797668 w 885217"/>
              <a:gd name="connsiteY38" fmla="*/ 497807 h 546445"/>
              <a:gd name="connsiteX39" fmla="*/ 787941 w 885217"/>
              <a:gd name="connsiteY39" fmla="*/ 526990 h 546445"/>
              <a:gd name="connsiteX40" fmla="*/ 758758 w 885217"/>
              <a:gd name="connsiteY40" fmla="*/ 536718 h 546445"/>
              <a:gd name="connsiteX41" fmla="*/ 749030 w 885217"/>
              <a:gd name="connsiteY41" fmla="*/ 546445 h 54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85217" h="546445">
                <a:moveTo>
                  <a:pt x="758758" y="478352"/>
                </a:moveTo>
                <a:cubicBezTo>
                  <a:pt x="739303" y="488080"/>
                  <a:pt x="720269" y="498701"/>
                  <a:pt x="700392" y="507535"/>
                </a:cubicBezTo>
                <a:cubicBezTo>
                  <a:pt x="691022" y="511699"/>
                  <a:pt x="680002" y="511987"/>
                  <a:pt x="671209" y="517262"/>
                </a:cubicBezTo>
                <a:cubicBezTo>
                  <a:pt x="663344" y="521981"/>
                  <a:pt x="660823" y="535357"/>
                  <a:pt x="651753" y="536718"/>
                </a:cubicBezTo>
                <a:cubicBezTo>
                  <a:pt x="593944" y="545389"/>
                  <a:pt x="535021" y="543203"/>
                  <a:pt x="476655" y="546445"/>
                </a:cubicBezTo>
                <a:cubicBezTo>
                  <a:pt x="450715" y="543203"/>
                  <a:pt x="424672" y="540693"/>
                  <a:pt x="398834" y="536718"/>
                </a:cubicBezTo>
                <a:cubicBezTo>
                  <a:pt x="262185" y="515695"/>
                  <a:pt x="414228" y="537976"/>
                  <a:pt x="321013" y="517262"/>
                </a:cubicBezTo>
                <a:cubicBezTo>
                  <a:pt x="301759" y="512983"/>
                  <a:pt x="282102" y="510777"/>
                  <a:pt x="262647" y="507535"/>
                </a:cubicBezTo>
                <a:cubicBezTo>
                  <a:pt x="252919" y="497807"/>
                  <a:pt x="245408" y="485177"/>
                  <a:pt x="233464" y="478352"/>
                </a:cubicBezTo>
                <a:cubicBezTo>
                  <a:pt x="221856" y="471719"/>
                  <a:pt x="207359" y="472466"/>
                  <a:pt x="194553" y="468624"/>
                </a:cubicBezTo>
                <a:cubicBezTo>
                  <a:pt x="194518" y="468614"/>
                  <a:pt x="121613" y="444311"/>
                  <a:pt x="107004" y="439441"/>
                </a:cubicBezTo>
                <a:cubicBezTo>
                  <a:pt x="97276" y="436198"/>
                  <a:pt x="87769" y="432200"/>
                  <a:pt x="77821" y="429713"/>
                </a:cubicBezTo>
                <a:lnTo>
                  <a:pt x="38911" y="419986"/>
                </a:lnTo>
                <a:cubicBezTo>
                  <a:pt x="35668" y="410258"/>
                  <a:pt x="34459" y="399596"/>
                  <a:pt x="29183" y="390803"/>
                </a:cubicBezTo>
                <a:cubicBezTo>
                  <a:pt x="24464" y="382939"/>
                  <a:pt x="13341" y="379777"/>
                  <a:pt x="9728" y="371347"/>
                </a:cubicBezTo>
                <a:cubicBezTo>
                  <a:pt x="3215" y="356150"/>
                  <a:pt x="3243" y="338922"/>
                  <a:pt x="0" y="322709"/>
                </a:cubicBezTo>
                <a:cubicBezTo>
                  <a:pt x="3243" y="293526"/>
                  <a:pt x="3970" y="263952"/>
                  <a:pt x="9728" y="235160"/>
                </a:cubicBezTo>
                <a:cubicBezTo>
                  <a:pt x="16927" y="199167"/>
                  <a:pt x="26902" y="174780"/>
                  <a:pt x="48638" y="147611"/>
                </a:cubicBezTo>
                <a:cubicBezTo>
                  <a:pt x="54367" y="140449"/>
                  <a:pt x="60230" y="132875"/>
                  <a:pt x="68094" y="128156"/>
                </a:cubicBezTo>
                <a:cubicBezTo>
                  <a:pt x="76887" y="122880"/>
                  <a:pt x="87549" y="121671"/>
                  <a:pt x="97277" y="118428"/>
                </a:cubicBezTo>
                <a:cubicBezTo>
                  <a:pt x="103762" y="108700"/>
                  <a:pt x="107004" y="95730"/>
                  <a:pt x="116732" y="89245"/>
                </a:cubicBezTo>
                <a:cubicBezTo>
                  <a:pt x="127856" y="81829"/>
                  <a:pt x="142837" y="83360"/>
                  <a:pt x="155643" y="79518"/>
                </a:cubicBezTo>
                <a:cubicBezTo>
                  <a:pt x="175286" y="73625"/>
                  <a:pt x="194554" y="66547"/>
                  <a:pt x="214009" y="60062"/>
                </a:cubicBezTo>
                <a:lnTo>
                  <a:pt x="272375" y="40607"/>
                </a:lnTo>
                <a:cubicBezTo>
                  <a:pt x="282103" y="37364"/>
                  <a:pt x="291610" y="33366"/>
                  <a:pt x="301558" y="30879"/>
                </a:cubicBezTo>
                <a:lnTo>
                  <a:pt x="340468" y="21152"/>
                </a:lnTo>
                <a:cubicBezTo>
                  <a:pt x="353438" y="14667"/>
                  <a:pt x="364884" y="2135"/>
                  <a:pt x="379379" y="1696"/>
                </a:cubicBezTo>
                <a:cubicBezTo>
                  <a:pt x="559028" y="-3748"/>
                  <a:pt x="603843" y="4219"/>
                  <a:pt x="739302" y="21152"/>
                </a:cubicBezTo>
                <a:cubicBezTo>
                  <a:pt x="749030" y="27637"/>
                  <a:pt x="758028" y="35379"/>
                  <a:pt x="768485" y="40607"/>
                </a:cubicBezTo>
                <a:cubicBezTo>
                  <a:pt x="777656" y="45193"/>
                  <a:pt x="791708" y="41991"/>
                  <a:pt x="797668" y="50335"/>
                </a:cubicBezTo>
                <a:cubicBezTo>
                  <a:pt x="809588" y="67022"/>
                  <a:pt x="805749" y="91637"/>
                  <a:pt x="817124" y="108700"/>
                </a:cubicBezTo>
                <a:lnTo>
                  <a:pt x="836579" y="137883"/>
                </a:lnTo>
                <a:lnTo>
                  <a:pt x="865762" y="225432"/>
                </a:lnTo>
                <a:lnTo>
                  <a:pt x="875489" y="254615"/>
                </a:lnTo>
                <a:lnTo>
                  <a:pt x="885217" y="283798"/>
                </a:lnTo>
                <a:cubicBezTo>
                  <a:pt x="884257" y="292439"/>
                  <a:pt x="881316" y="374606"/>
                  <a:pt x="865762" y="400530"/>
                </a:cubicBezTo>
                <a:cubicBezTo>
                  <a:pt x="861043" y="408395"/>
                  <a:pt x="852035" y="412824"/>
                  <a:pt x="846306" y="419986"/>
                </a:cubicBezTo>
                <a:cubicBezTo>
                  <a:pt x="839003" y="429115"/>
                  <a:pt x="833336" y="439441"/>
                  <a:pt x="826851" y="449169"/>
                </a:cubicBezTo>
                <a:cubicBezTo>
                  <a:pt x="799296" y="531839"/>
                  <a:pt x="837727" y="431043"/>
                  <a:pt x="797668" y="497807"/>
                </a:cubicBezTo>
                <a:cubicBezTo>
                  <a:pt x="792392" y="506600"/>
                  <a:pt x="795191" y="519739"/>
                  <a:pt x="787941" y="526990"/>
                </a:cubicBezTo>
                <a:cubicBezTo>
                  <a:pt x="780690" y="534241"/>
                  <a:pt x="767929" y="532132"/>
                  <a:pt x="758758" y="536718"/>
                </a:cubicBezTo>
                <a:cubicBezTo>
                  <a:pt x="754657" y="538769"/>
                  <a:pt x="752273" y="543203"/>
                  <a:pt x="749030" y="54644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3131840" y="2348880"/>
            <a:ext cx="216024" cy="12381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13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2"/>
    </mc:Choice>
    <mc:Fallback>
      <p:transition spd="slow" advTm="1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83207" y="114309"/>
            <a:ext cx="76328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9.</a:t>
            </a:r>
            <a:r>
              <a:rPr lang="zh-TW" altLang="en-US" sz="44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會出現以下的畫面，就可以輸入關鍵字，如書名或作者名稱找到自己要找的書</a:t>
            </a:r>
            <a:endParaRPr lang="en-US" altLang="zh-TW" sz="44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26"/>
          <a:stretch/>
        </p:blipFill>
        <p:spPr bwMode="auto">
          <a:xfrm>
            <a:off x="755576" y="2924944"/>
            <a:ext cx="7808867" cy="302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下箭號 5"/>
          <p:cNvSpPr/>
          <p:nvPr/>
        </p:nvSpPr>
        <p:spPr>
          <a:xfrm>
            <a:off x="5293321" y="3068960"/>
            <a:ext cx="216024" cy="15002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28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31"/>
    </mc:Choice>
    <mc:Fallback>
      <p:transition spd="slow" advTm="1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.7|1.5|3.2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8|1.6|7.9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177</TotalTime>
  <Words>202</Words>
  <Application>Microsoft Office PowerPoint</Application>
  <PresentationFormat>如螢幕大小 (4:3)</PresentationFormat>
  <Paragraphs>20</Paragraphs>
  <Slides>11</Slides>
  <Notes>0</Notes>
  <HiddenSlides>0</HiddenSlides>
  <MMClips>11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2" baseType="lpstr">
      <vt:lpstr>壁窗</vt:lpstr>
      <vt:lpstr>如何找到仁愛圖書室內的藏書?</vt:lpstr>
      <vt:lpstr>2. 直接輸入網址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如何找到仁愛圖書館內的藏書?</dc:title>
  <dc:creator>user</dc:creator>
  <cp:lastModifiedBy>user</cp:lastModifiedBy>
  <cp:revision>31</cp:revision>
  <dcterms:created xsi:type="dcterms:W3CDTF">2017-09-06T05:29:36Z</dcterms:created>
  <dcterms:modified xsi:type="dcterms:W3CDTF">2017-09-11T05:11:38Z</dcterms:modified>
</cp:coreProperties>
</file>