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43908F3-481A-4B42-BC00-981CE93AF222}">
  <a:tblStyle styleId="{243908F3-481A-4B42-BC00-981CE93AF22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0F0F0"/>
          </a:solidFill>
        </a:fill>
      </a:tcStyle>
    </a:wholeTbl>
    <a:band1H>
      <a:tcTxStyle b="off" i="off"/>
      <a:tcStyle>
        <a:fill>
          <a:solidFill>
            <a:srgbClr val="E0E0E0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E0E0E0"/>
          </a:solidFill>
        </a:fill>
      </a:tcStyle>
    </a:band1V>
    <a:band2V>
      <a:tcTxStyle b="off" i="off"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0F0F0"/>
          </a:solidFill>
        </a:fill>
      </a:tcStyle>
    </a:lastRow>
    <a:seCell>
      <a:tcTxStyle b="off" i="off"/>
    </a:seCell>
    <a:swCell>
      <a:tcTxStyle b="off" i="off"/>
    </a:swCell>
    <a:firstRow>
      <a:tcTxStyle b="on" i="off"/>
      <a:tcStyle>
        <a:fill>
          <a:solidFill>
            <a:srgbClr val="F0F0F0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a5d028e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gea5d028ee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a5d028eed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9" name="Google Shape;69;gea5d028eed_0_1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ea5d028eed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" name="Google Shape;77;gea5d028eed_0_2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a5d028eed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4" name="Google Shape;84;gea5d028eed_0_3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ea5d028eed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gea5d028eed_0_3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a5d028eed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gea5d028eed_0_3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a5d028eed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gea5d028eed_0_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山のイラスト" id="60" name="Google Shape;6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653" y="3951616"/>
            <a:ext cx="2178717" cy="15735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山のイラスト"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24676" y="3632703"/>
            <a:ext cx="2620290" cy="189243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-43642" y="333731"/>
            <a:ext cx="9187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zh-TW" sz="45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四</a:t>
            </a:r>
            <a:r>
              <a:rPr b="1" i="0" lang="zh-TW" sz="45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年級自然科授課計畫</a:t>
            </a:r>
            <a:endParaRPr b="1" i="0" sz="45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descr="https://3.bp.blogspot.com/-JWTt4PvjwiY/W959d2JHFoI/AAAAAAABP1k/U4xClruDa5EQrXK_8rvWHCpKPz80vGoFgCLcBGAs/s800/line_mountain_yama.png" id="63" name="Google Shape;6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532837" y="4692695"/>
            <a:ext cx="13156496" cy="5920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大きな木に集まった動物たちのイラスト" id="64" name="Google Shape;6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59475" y="2405088"/>
            <a:ext cx="2390546" cy="239054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/>
          <p:nvPr/>
        </p:nvSpPr>
        <p:spPr>
          <a:xfrm>
            <a:off x="2295614" y="1836556"/>
            <a:ext cx="4233600" cy="1687200"/>
          </a:xfrm>
          <a:prstGeom prst="rect">
            <a:avLst/>
          </a:prstGeom>
          <a:noFill/>
          <a:ln cap="flat" cmpd="sng" w="28575">
            <a:solidFill>
              <a:srgbClr val="F4B08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授課老師:王鵬淵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聯絡方式: 0978236752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授課班級:</a:t>
            </a:r>
            <a:r>
              <a:rPr b="1" lang="zh-TW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r>
              <a:rPr b="1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1~</a:t>
            </a:r>
            <a:r>
              <a:rPr b="1" lang="zh-TW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使用教材:</a:t>
            </a:r>
            <a:r>
              <a:rPr b="1" lang="zh-TW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康軒</a:t>
            </a:r>
            <a:r>
              <a:rPr b="1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版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2.bp.blogspot.com/-RukBNDsJmYw/WD_cYZlBoSI/AAAAAAABAEs/ddSv5AT9KgcVmt0RV9VewmNfvqOjETpMwCLcB/s800/sun_yellow2_character.png" id="66" name="Google Shape;66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478" y="-23519"/>
            <a:ext cx="1457909" cy="1476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-1343908"/>
            <a:ext cx="9144003" cy="648740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>
            <p:ph type="title"/>
          </p:nvPr>
        </p:nvSpPr>
        <p:spPr>
          <a:xfrm>
            <a:off x="603684" y="20392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課程架構</a:t>
            </a:r>
            <a:endParaRPr/>
          </a:p>
        </p:txBody>
      </p:sp>
      <p:graphicFrame>
        <p:nvGraphicFramePr>
          <p:cNvPr id="73" name="Google Shape;73;p15"/>
          <p:cNvGraphicFramePr/>
          <p:nvPr/>
        </p:nvGraphicFramePr>
        <p:xfrm>
          <a:off x="1388232" y="10972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{243908F3-481A-4B42-BC00-981CE93AF222}</a:tableStyleId>
              </a:tblPr>
              <a:tblGrid>
                <a:gridCol w="3153800"/>
                <a:gridCol w="3163800"/>
              </a:tblGrid>
              <a:tr h="332825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月亮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/>
                        <a:t>你知道的月亮</a:t>
                      </a:r>
                      <a:endParaRPr sz="1400" u="none" cap="none" strike="noStrike"/>
                    </a:p>
                  </a:txBody>
                  <a:tcPr marT="34300" marB="34300" marR="68600" marL="68600">
                    <a:lnL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247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zh-TW"/>
                        <a:t>月亮的位置變化</a:t>
                      </a:r>
                      <a:endParaRPr b="1" sz="1400" u="none" cap="none" strike="noStrike"/>
                    </a:p>
                  </a:txBody>
                  <a:tcPr marT="34300" marB="34300" marR="68600" marL="68600">
                    <a:lnL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247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zh-TW"/>
                        <a:t>月相的變化</a:t>
                      </a:r>
                      <a:endParaRPr b="1" sz="1400" u="none" cap="none" strike="noStrike"/>
                    </a:p>
                  </a:txBody>
                  <a:tcPr marT="34300" marB="34300" marR="68600" marL="68600">
                    <a:lnL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24750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Microsoft JhengHei"/>
                        <a:buNone/>
                      </a:pPr>
                      <a:r>
                        <a:rPr b="1"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         </a:t>
                      </a:r>
                      <a:endParaRPr b="1"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Microsoft JhengHei"/>
                        <a:buNone/>
                      </a:pPr>
                      <a:r>
                        <a:rPr b="1"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              </a:t>
                      </a:r>
                      <a:r>
                        <a:rPr b="1"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水生家族</a:t>
                      </a:r>
                      <a:endParaRPr b="1" sz="11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/>
                    </a:p>
                  </a:txBody>
                  <a:tcPr marT="34300" marB="34300" marR="68600" marL="68600" anchor="ctr">
                    <a:lnL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zh-TW"/>
                        <a:t>認識水域環境</a:t>
                      </a:r>
                      <a:endParaRPr b="1" sz="1400" u="none" cap="none" strike="noStrike"/>
                    </a:p>
                  </a:txBody>
                  <a:tcPr marT="34300" marB="34300" marR="68600" marL="68600">
                    <a:lnL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247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zh-TW"/>
                        <a:t>水生植物</a:t>
                      </a:r>
                      <a:endParaRPr b="1" sz="1400" u="none" cap="none" strike="noStrike"/>
                    </a:p>
                  </a:txBody>
                  <a:tcPr marT="34300" marB="34300" marR="68600" marL="68600">
                    <a:lnL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247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zh-TW"/>
                        <a:t>水生動物</a:t>
                      </a:r>
                      <a:endParaRPr b="1" sz="1400" u="none" cap="none" strike="noStrike"/>
                    </a:p>
                  </a:txBody>
                  <a:tcPr marT="34300" marB="34300" marR="68600" marL="68600">
                    <a:lnL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24750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Microsoft JhengHei"/>
                        <a:buNone/>
                      </a:pPr>
                      <a:r>
                        <a:t/>
                      </a:r>
                      <a:endParaRPr b="1"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Microsoft JhengHei"/>
                        <a:buNone/>
                      </a:pPr>
                      <a:r>
                        <a:rPr b="1"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              </a:t>
                      </a:r>
                      <a:r>
                        <a:rPr b="1"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奇妙的光</a:t>
                      </a:r>
                      <a:endParaRPr b="1" sz="11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4300" marB="34300" marR="68600" marL="68600" anchor="ctr">
                    <a:lnL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zh-TW"/>
                        <a:t>光的直進與反射</a:t>
                      </a:r>
                      <a:endParaRPr b="1" sz="1400" u="none" cap="none" strike="noStrike"/>
                    </a:p>
                  </a:txBody>
                  <a:tcPr marT="34300" marB="34300" marR="68600" marL="68600">
                    <a:lnL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247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zh-TW"/>
                        <a:t>光的折射</a:t>
                      </a:r>
                      <a:endParaRPr b="1" sz="1400" u="none" cap="none" strike="noStrike"/>
                    </a:p>
                  </a:txBody>
                  <a:tcPr marT="34300" marB="34300" marR="68600" marL="68600">
                    <a:lnL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247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zh-TW" sz="1400"/>
                        <a:t>風化與土壤</a:t>
                      </a:r>
                      <a:endParaRPr b="1" sz="1400" u="none" cap="none" strike="noStrike"/>
                    </a:p>
                  </a:txBody>
                  <a:tcPr marT="34300" marB="34300" marR="68600" marL="68600">
                    <a:lnL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24750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Microsoft JhengHei"/>
                        <a:buNone/>
                      </a:pPr>
                      <a:r>
                        <a:t/>
                      </a:r>
                      <a:endParaRPr b="1" sz="18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Microsoft JhengHei"/>
                        <a:buNone/>
                      </a:pPr>
                      <a:r>
                        <a:rPr b="1"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         </a:t>
                      </a:r>
                      <a:r>
                        <a:rPr b="1" lang="zh-TW" sz="1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交通工具與能源</a:t>
                      </a:r>
                      <a:endParaRPr b="1" sz="11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4300" marB="34300" marR="68600" marL="68600" anchor="ctr">
                    <a:lnL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zh-TW"/>
                        <a:t>常見的交通工具</a:t>
                      </a:r>
                      <a:endParaRPr b="1" sz="1400" u="none" cap="none" strike="noStrike"/>
                    </a:p>
                  </a:txBody>
                  <a:tcPr marT="34300" marB="34300" marR="68600" marL="68600">
                    <a:lnL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247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zh-TW"/>
                        <a:t>陸上的交通工具與能源</a:t>
                      </a:r>
                      <a:endParaRPr b="1" sz="1400" u="none" cap="none" strike="noStrike"/>
                    </a:p>
                  </a:txBody>
                  <a:tcPr marT="34300" marB="34300" marR="68600" marL="68600">
                    <a:lnL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247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zh-TW"/>
                        <a:t>認識能源</a:t>
                      </a:r>
                      <a:endParaRPr b="1" sz="1400" u="none" cap="none" strike="noStrike"/>
                    </a:p>
                  </a:txBody>
                  <a:tcPr marT="34300" marB="34300" marR="68600" marL="68600">
                    <a:lnL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C:\Users\王鵬淵\Desktop\電繪\素材\夜鷺.png" id="74" name="Google Shape;7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90093" y="3378599"/>
            <a:ext cx="2357965" cy="1672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5112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type="title"/>
          </p:nvPr>
        </p:nvSpPr>
        <p:spPr>
          <a:xfrm>
            <a:off x="1676388" y="23533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icrosoft JhengHei"/>
              <a:buNone/>
            </a:pPr>
            <a:r>
              <a:rPr b="1" lang="zh-TW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第一單元 </a:t>
            </a:r>
            <a:r>
              <a:rPr b="1" lang="zh-TW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月亮</a:t>
            </a:r>
            <a:r>
              <a:rPr b="1" lang="zh-TW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-課程目標</a:t>
            </a:r>
            <a:endParaRPr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628650" y="1068656"/>
            <a:ext cx="8010600" cy="3875100"/>
          </a:xfrm>
          <a:prstGeom prst="rect">
            <a:avLst/>
          </a:prstGeom>
          <a:solidFill>
            <a:srgbClr val="FFFFFF">
              <a:alpha val="86670"/>
            </a:srgbClr>
          </a:solidFill>
          <a:ln cap="flat" cmpd="sng" w="38100">
            <a:solidFill>
              <a:srgbClr val="F4B08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rmAutofit fontScale="775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3750"/>
              <a:buNone/>
            </a:pPr>
            <a:r>
              <a:rPr b="1" lang="zh-TW" sz="3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1.知道白天也有月亮並透過地面參考物體描述月亮位置。</a:t>
            </a:r>
            <a:endParaRPr b="1" sz="32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3750"/>
              <a:buNone/>
            </a:pPr>
            <a:r>
              <a:rPr b="1" lang="zh-TW" sz="3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b="1" lang="zh-TW" sz="3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r>
              <a:rPr b="1" lang="zh-TW" sz="3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學習指北針、高度角觀測器的使用方法，並能確定月亮的方位和高度角</a:t>
            </a:r>
            <a:r>
              <a:rPr b="1" lang="zh-TW" sz="3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b="1" sz="32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3750"/>
              <a:buNone/>
            </a:pPr>
            <a:r>
              <a:rPr b="1" lang="zh-TW" sz="3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</a:t>
            </a:r>
            <a:r>
              <a:rPr b="1" lang="zh-TW" sz="3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透過觀察紀錄，察覺月亮東升西落的現象。</a:t>
            </a:r>
            <a:endParaRPr b="1" sz="32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3750"/>
              <a:buNone/>
            </a:pPr>
            <a:r>
              <a:rPr b="1" lang="zh-TW" sz="3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4..透過長期觀測紀錄察覺月相盈虧具有規律性。</a:t>
            </a:r>
            <a:endParaRPr b="1" sz="32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3750"/>
              <a:buNone/>
            </a:pPr>
            <a:r>
              <a:t/>
            </a:r>
            <a:endParaRPr b="1" sz="32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889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5112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>
            <p:ph type="title"/>
          </p:nvPr>
        </p:nvSpPr>
        <p:spPr>
          <a:xfrm>
            <a:off x="1676388" y="23533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icrosoft JhengHei"/>
              <a:buNone/>
            </a:pPr>
            <a:r>
              <a:rPr b="1" lang="zh-TW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第二單元 </a:t>
            </a:r>
            <a:r>
              <a:rPr b="1" lang="zh-TW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水生家族</a:t>
            </a:r>
            <a:r>
              <a:rPr b="1" lang="zh-TW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-課程目標</a:t>
            </a:r>
            <a:endParaRPr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628650" y="1068656"/>
            <a:ext cx="8010600" cy="3875100"/>
          </a:xfrm>
          <a:prstGeom prst="rect">
            <a:avLst/>
          </a:prstGeom>
          <a:solidFill>
            <a:srgbClr val="FFFFFF">
              <a:alpha val="86670"/>
            </a:srgbClr>
          </a:solidFill>
          <a:ln cap="flat" cmpd="sng" w="38100">
            <a:solidFill>
              <a:srgbClr val="F4B08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rmAutofit fontScale="625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3750"/>
              <a:buNone/>
            </a:pPr>
            <a:r>
              <a:rPr b="1" lang="zh-TW" sz="3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</a:t>
            </a:r>
            <a:r>
              <a:rPr b="1" lang="zh-TW" sz="3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察覺並認識校園或學校附近水域環境之存在及相關資訊。</a:t>
            </a:r>
            <a:endParaRPr b="1" sz="32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3750"/>
              <a:buNone/>
            </a:pPr>
            <a:r>
              <a:rPr b="1" lang="zh-TW" sz="3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2.藉由觀察操作認識沉水性、漂浮性挺水性、漂浮性植物之特</a:t>
            </a:r>
            <a:endParaRPr b="1" sz="32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3750"/>
              <a:buNone/>
            </a:pPr>
            <a:r>
              <a:rPr b="1" lang="zh-TW" sz="3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殊構造及適應水域環境之原因。</a:t>
            </a:r>
            <a:endParaRPr b="1" sz="32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3750"/>
              <a:buNone/>
            </a:pPr>
            <a:r>
              <a:rPr b="1" lang="zh-TW" sz="3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3.觀察水中生物呼吸之情形及幫助呼吸之構造。</a:t>
            </a:r>
            <a:endParaRPr b="1" sz="32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3750"/>
              <a:buNone/>
            </a:pPr>
            <a:r>
              <a:rPr b="1" lang="zh-TW" sz="3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4.察覺水中生物之外型特徵及運動構造。</a:t>
            </a:r>
            <a:endParaRPr b="1" sz="32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3750"/>
              <a:buNone/>
            </a:pPr>
            <a:r>
              <a:rPr b="1" lang="zh-TW" sz="3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5.能主動親近並關懷學校及社區所處之環境，進而瞭解愛護環境</a:t>
            </a:r>
            <a:endParaRPr b="1" sz="32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3750"/>
              <a:buNone/>
            </a:pPr>
            <a:r>
              <a:rPr b="1" lang="zh-TW" sz="3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之重要性。</a:t>
            </a:r>
            <a:endParaRPr b="1" sz="32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3750"/>
              <a:buNone/>
            </a:pPr>
            <a:r>
              <a:t/>
            </a:r>
            <a:endParaRPr b="1" sz="32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889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1400"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4764" y="358438"/>
            <a:ext cx="475825" cy="49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2850" y="331338"/>
            <a:ext cx="553750" cy="55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"/>
            <a:ext cx="9144000" cy="7429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>
            <p:ph type="title"/>
          </p:nvPr>
        </p:nvSpPr>
        <p:spPr>
          <a:xfrm>
            <a:off x="1676388" y="322858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第三單元 奇妙的光-課程目標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628650" y="1068656"/>
            <a:ext cx="8010600" cy="3875100"/>
          </a:xfrm>
          <a:prstGeom prst="rect">
            <a:avLst/>
          </a:prstGeom>
          <a:solidFill>
            <a:srgbClr val="FFFFFF">
              <a:alpha val="86670"/>
            </a:srgbClr>
          </a:solidFill>
          <a:ln cap="flat" cmpd="sng" w="38100">
            <a:solidFill>
              <a:srgbClr val="F4B08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rmAutofit fontScale="775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3750"/>
              <a:buNone/>
            </a:pPr>
            <a:r>
              <a:rPr b="1" lang="zh-TW" sz="3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</a:t>
            </a:r>
            <a:r>
              <a:rPr b="1" lang="zh-TW" sz="3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藉由觀察，察覺光具有直線前進的特性</a:t>
            </a:r>
            <a:r>
              <a:rPr b="1" lang="zh-TW" sz="3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b="1" sz="32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3750"/>
              <a:buNone/>
            </a:pPr>
            <a:r>
              <a:rPr b="1" lang="zh-TW" sz="3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</a:t>
            </a:r>
            <a:r>
              <a:rPr b="1" lang="zh-TW" sz="3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藉由雷射筆進行實驗，發現光會感改變方向形成反射之現象。</a:t>
            </a:r>
            <a:endParaRPr b="1" sz="32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3750"/>
              <a:buNone/>
            </a:pPr>
            <a:r>
              <a:rPr b="1" lang="zh-TW" sz="3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</a:t>
            </a:r>
            <a:r>
              <a:rPr b="1" lang="zh-TW" sz="3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透過日常生活之觀察及雷射筆實驗察覺物體不同介質中，形狀和位置有變化，形成折射現象。</a:t>
            </a:r>
            <a:endParaRPr b="1" sz="32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3750"/>
              <a:buNone/>
            </a:pPr>
            <a:r>
              <a:rPr b="1" lang="zh-TW" sz="3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4.學習使用噴霧器等方式，可以製造出彩紅色光。</a:t>
            </a:r>
            <a:endParaRPr b="1" sz="32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3750"/>
              <a:buNone/>
            </a:pPr>
            <a:r>
              <a:rPr b="1" lang="zh-TW" sz="3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5.之道不同色光具有不同意義，了解生活中色光的應用。</a:t>
            </a:r>
            <a:endParaRPr b="1" sz="32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889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5112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>
            <p:ph type="title"/>
          </p:nvPr>
        </p:nvSpPr>
        <p:spPr>
          <a:xfrm>
            <a:off x="1676388" y="235333"/>
            <a:ext cx="5915100" cy="745800"/>
          </a:xfrm>
          <a:prstGeom prst="rect">
            <a:avLst/>
          </a:prstGeom>
          <a:solidFill>
            <a:srgbClr val="FFEBDE">
              <a:alpha val="881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第四單元 </a:t>
            </a: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交通工具與能源</a:t>
            </a: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-課程目標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628650" y="1068656"/>
            <a:ext cx="8010600" cy="3875100"/>
          </a:xfrm>
          <a:prstGeom prst="rect">
            <a:avLst/>
          </a:prstGeom>
          <a:solidFill>
            <a:srgbClr val="FFFFFF">
              <a:alpha val="86670"/>
            </a:srgbClr>
          </a:solidFill>
          <a:ln cap="flat" cmpd="sng" w="38100">
            <a:solidFill>
              <a:srgbClr val="F4B08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rmAutofit fontScale="775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3750"/>
              <a:buNone/>
            </a:pPr>
            <a:r>
              <a:rPr b="1" lang="zh-TW" sz="3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</a:t>
            </a:r>
            <a:r>
              <a:rPr b="1" lang="zh-TW" sz="3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認識生活中常見的交通工具及其使用的動</a:t>
            </a:r>
            <a:endParaRPr b="1" sz="32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3750"/>
              <a:buNone/>
            </a:pPr>
            <a:r>
              <a:rPr b="1" lang="zh-TW" sz="3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力來源。</a:t>
            </a:r>
            <a:endParaRPr b="1" sz="32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3750"/>
              <a:buNone/>
            </a:pPr>
            <a:r>
              <a:rPr b="1" lang="zh-TW" sz="3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2.經由製作玩具車，認識交通工具各部位構造與功能，並</a:t>
            </a:r>
            <a:endParaRPr b="1" sz="32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3750"/>
              <a:buNone/>
            </a:pPr>
            <a:r>
              <a:rPr b="1" lang="zh-TW" sz="3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設計一輛會動的玩具車。</a:t>
            </a:r>
            <a:endParaRPr b="1" sz="32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3750"/>
              <a:buNone/>
            </a:pPr>
            <a:r>
              <a:rPr b="1" lang="zh-TW" sz="3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3.認識生活中的能源與燃料，並知道他們對生活的影響。</a:t>
            </a:r>
            <a:endParaRPr b="1" sz="32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3750"/>
              <a:buNone/>
            </a:pPr>
            <a:r>
              <a:rPr b="1" lang="zh-TW" sz="3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4.了解節約能源的概念。</a:t>
            </a:r>
            <a:endParaRPr b="1" sz="32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889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元気な木のキャラクター" id="109" name="Google Shape;10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3292" y="1788956"/>
            <a:ext cx="3041220" cy="31679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3.bp.blogspot.com/-UOegW9Rmbr0/V9vCf2YTvrI/AAAAAAAA9-U/BQ9_qEojg0wrLgQcMtyVAebp3j9GHG04wCLcB/s800/kusa_simple3.png" id="110" name="Google Shape;11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5310" y="4023159"/>
            <a:ext cx="1582661" cy="1257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3.bp.blogspot.com/-UOegW9Rmbr0/V9vCf2YTvrI/AAAAAAAA9-U/BQ9_qEojg0wrLgQcMtyVAebp3j9GHG04wCLcB/s800/kusa_simple3.png" id="111" name="Google Shape;11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6432" y="4130936"/>
            <a:ext cx="1482481" cy="117828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評量方式</a:t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628650" y="119171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zh-TW" sz="2700">
                <a:latin typeface="Microsoft JhengHei"/>
                <a:ea typeface="Microsoft JhengHei"/>
                <a:cs typeface="Microsoft JhengHei"/>
                <a:sym typeface="Microsoft JhengHei"/>
              </a:rPr>
              <a:t>1.平時成績(60%)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zh-TW" sz="2700">
                <a:latin typeface="Microsoft JhengHei"/>
                <a:ea typeface="Microsoft JhengHei"/>
                <a:cs typeface="Microsoft JhengHei"/>
                <a:sym typeface="Microsoft JhengHei"/>
              </a:rPr>
              <a:t>   (1)作業成績</a:t>
            </a:r>
            <a:endParaRPr sz="27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zh-TW" sz="2700">
                <a:latin typeface="Microsoft JhengHei"/>
                <a:ea typeface="Microsoft JhengHei"/>
                <a:cs typeface="Microsoft JhengHei"/>
                <a:sym typeface="Microsoft JhengHei"/>
              </a:rPr>
              <a:t>   (2)小考成績</a:t>
            </a:r>
            <a:endParaRPr sz="27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zh-TW" sz="2700">
                <a:latin typeface="Microsoft JhengHei"/>
                <a:ea typeface="Microsoft JhengHei"/>
                <a:cs typeface="Microsoft JhengHei"/>
                <a:sym typeface="Microsoft JhengHei"/>
              </a:rPr>
              <a:t>   (3)平時表現</a:t>
            </a:r>
            <a:endParaRPr sz="27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zh-TW" sz="2700">
                <a:latin typeface="Microsoft JhengHei"/>
                <a:ea typeface="Microsoft JhengHei"/>
                <a:cs typeface="Microsoft JhengHei"/>
                <a:sym typeface="Microsoft JhengHei"/>
              </a:rPr>
              <a:t>   (4)實作評量</a:t>
            </a:r>
            <a:endParaRPr sz="27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zh-TW" sz="2700">
                <a:latin typeface="Microsoft JhengHei"/>
                <a:ea typeface="Microsoft JhengHei"/>
                <a:cs typeface="Microsoft JhengHei"/>
                <a:sym typeface="Microsoft JhengHei"/>
              </a:rPr>
              <a:t>2.定期評量(40%)</a:t>
            </a:r>
            <a:endParaRPr sz="27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descr="https://3.bp.blogspot.com/-pEAVx_FY2-0/V9vCftWT0oI/AAAAAAAA9-Q/8dJH47Hrg7s9VZKln37Gyf0zDi6bNykvACLcB/s800/kusa_simple2.png" id="114" name="Google Shape;11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62526" y="4301477"/>
            <a:ext cx="1472761" cy="9795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3.bp.blogspot.com/-pEAVx_FY2-0/V9vCftWT0oI/AAAAAAAA9-Q/8dJH47Hrg7s9VZKln37Gyf0zDi6bNykvACLcB/s800/kusa_simple2.png" id="115" name="Google Shape;115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8401" y="4448314"/>
            <a:ext cx="1212407" cy="806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3.bp.blogspot.com/-pEAVx_FY2-0/V9vCftWT0oI/AAAAAAAA9-Q/8dJH47Hrg7s9VZKln37Gyf0zDi6bNykvACLcB/s800/kusa_simple2.png" id="116" name="Google Shape;11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9327" y="4448314"/>
            <a:ext cx="1212407" cy="806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3.bp.blogspot.com/-pEAVx_FY2-0/V9vCftWT0oI/AAAAAAAA9-Q/8dJH47Hrg7s9VZKln37Gyf0zDi6bNykvACLcB/s800/kusa_simple2.png" id="117" name="Google Shape;11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11162" y="4344633"/>
            <a:ext cx="1368287" cy="910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3.bp.blogspot.com/-pEAVx_FY2-0/V9vCftWT0oI/AAAAAAAA9-Q/8dJH47Hrg7s9VZKln37Gyf0zDi6bNykvACLcB/s800/kusa_simple2.png" id="118" name="Google Shape;118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45653" y="4448314"/>
            <a:ext cx="1212407" cy="806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3.bp.blogspot.com/-pEAVx_FY2-0/V9vCftWT0oI/AAAAAAAA9-Q/8dJH47Hrg7s9VZKln37Gyf0zDi6bNykvACLcB/s800/kusa_simple2.png" id="119" name="Google Shape;119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76057" y="4566621"/>
            <a:ext cx="1034539" cy="688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3.bp.blogspot.com/-pEAVx_FY2-0/V9vCftWT0oI/AAAAAAAA9-Q/8dJH47Hrg7s9VZKln37Gyf0zDi6bNykvACLcB/s800/kusa_simple2.png" id="120" name="Google Shape;12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63693" y="4344633"/>
            <a:ext cx="1407878" cy="9364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3.bp.blogspot.com/-pEAVx_FY2-0/V9vCftWT0oI/AAAAAAAA9-Q/8dJH47Hrg7s9VZKln37Gyf0zDi6bNykvACLcB/s800/kusa_simple2.png" id="121" name="Google Shape;12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51204" y="4435148"/>
            <a:ext cx="1251998" cy="8327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3.bp.blogspot.com/-pEAVx_FY2-0/V9vCftWT0oI/AAAAAAAA9-Q/8dJH47Hrg7s9VZKln37Gyf0zDi6bNykvACLcB/s800/kusa_simple2.png" id="122" name="Google Shape;12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2561" y="4301477"/>
            <a:ext cx="1488671" cy="9901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3.bp.blogspot.com/-pEAVx_FY2-0/V9vCftWT0oI/AAAAAAAA9-Q/8dJH47Hrg7s9VZKln37Gyf0zDi6bNykvACLcB/s800/kusa_simple2.png" id="123" name="Google Shape;123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3522" y="4410025"/>
            <a:ext cx="1251998" cy="8327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3.bp.blogspot.com/-pEAVx_FY2-0/V9vCftWT0oI/AAAAAAAA9-Q/8dJH47Hrg7s9VZKln37Gyf0zDi6bNykvACLcB/s800/kusa_simple2.png" id="124" name="Google Shape;12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57658" y="4441186"/>
            <a:ext cx="1251998" cy="8327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3.bp.blogspot.com/-pEAVx_FY2-0/V9vCftWT0oI/AAAAAAAA9-Q/8dJH47Hrg7s9VZKln37Gyf0zDi6bNykvACLcB/s800/kusa_simple2.png" id="125" name="Google Shape;125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38717" y="4429175"/>
            <a:ext cx="1251998" cy="832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