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1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BD443D27-6250-4A3A-8ABE-399F31FBB443}">
          <p14:sldIdLst>
            <p14:sldId id="256"/>
            <p14:sldId id="258"/>
            <p14:sldId id="257"/>
            <p14:sldId id="259"/>
            <p14:sldId id="260"/>
            <p14:sldId id="262"/>
          </p14:sldIdLst>
        </p14:section>
        <p14:section name="未命名的章節" id="{1EE4F844-0304-4A89-8C4E-C0DF91D06117}">
          <p14:sldIdLst>
            <p14:sldId id="263"/>
            <p14:sldId id="261"/>
            <p14:sldId id="264"/>
            <p14:sldId id="266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697-A3DB-42C6-A9B3-042C31338F91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BD601D1-7D33-4C8F-8D43-A070B81EF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444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697-A3DB-42C6-A9B3-042C31338F91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BD601D1-7D33-4C8F-8D43-A070B81EF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843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697-A3DB-42C6-A9B3-042C31338F91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BD601D1-7D33-4C8F-8D43-A070B81EFC0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9522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697-A3DB-42C6-A9B3-042C31338F91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D601D1-7D33-4C8F-8D43-A070B81EF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882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697-A3DB-42C6-A9B3-042C31338F91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D601D1-7D33-4C8F-8D43-A070B81EFC0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10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697-A3DB-42C6-A9B3-042C31338F91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D601D1-7D33-4C8F-8D43-A070B81EF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1374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697-A3DB-42C6-A9B3-042C31338F91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01D1-7D33-4C8F-8D43-A070B81EF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6272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697-A3DB-42C6-A9B3-042C31338F91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01D1-7D33-4C8F-8D43-A070B81EF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100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697-A3DB-42C6-A9B3-042C31338F91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01D1-7D33-4C8F-8D43-A070B81EF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2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697-A3DB-42C6-A9B3-042C31338F91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BD601D1-7D33-4C8F-8D43-A070B81EF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84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697-A3DB-42C6-A9B3-042C31338F91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BD601D1-7D33-4C8F-8D43-A070B81EF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735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697-A3DB-42C6-A9B3-042C31338F91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BD601D1-7D33-4C8F-8D43-A070B81EF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86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697-A3DB-42C6-A9B3-042C31338F91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01D1-7D33-4C8F-8D43-A070B81EF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876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697-A3DB-42C6-A9B3-042C31338F91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01D1-7D33-4C8F-8D43-A070B81EF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0223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697-A3DB-42C6-A9B3-042C31338F91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01D1-7D33-4C8F-8D43-A070B81EF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17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697-A3DB-42C6-A9B3-042C31338F91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D601D1-7D33-4C8F-8D43-A070B81EF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889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B7697-A3DB-42C6-A9B3-042C31338F91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BD601D1-7D33-4C8F-8D43-A070B81EFC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770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mode.net/course/239753/15088769/video/2168437" TargetMode="External"/><Relationship Id="rId2" Type="http://schemas.openxmlformats.org/officeDocument/2006/relationships/hyperlink" Target="https://www.learnmode.net/course/239753/15088769/video/207677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學習吧</a:t>
            </a:r>
            <a:r>
              <a:rPr lang="en-US" altLang="zh-TW" dirty="0" smtClean="0"/>
              <a:t>!</a:t>
            </a:r>
            <a:r>
              <a:rPr lang="zh-TW" altLang="en-US" dirty="0" smtClean="0"/>
              <a:t>學習單畫記操作說明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龍岡國小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1089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8" y="15875"/>
            <a:ext cx="10830014" cy="6842125"/>
          </a:xfrm>
        </p:spPr>
      </p:pic>
    </p:spTree>
    <p:extLst>
      <p:ext uri="{BB962C8B-B14F-4D97-AF65-F5344CB8AC3E}">
        <p14:creationId xmlns:p14="http://schemas.microsoft.com/office/powerpoint/2010/main" val="3168369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888" cy="6594438"/>
          </a:xfrm>
        </p:spPr>
      </p:pic>
      <p:sp>
        <p:nvSpPr>
          <p:cNvPr id="5" name="文字方塊 4"/>
          <p:cNvSpPr txBox="1"/>
          <p:nvPr/>
        </p:nvSpPr>
        <p:spPr>
          <a:xfrm>
            <a:off x="7341756" y="1397622"/>
            <a:ext cx="281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00FF"/>
                </a:solidFill>
              </a:rPr>
              <a:t>步驟六：學生畫記完後，記得</a:t>
            </a:r>
            <a:r>
              <a:rPr lang="zh-TW" altLang="en-US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b="1" dirty="0" smtClean="0">
                <a:solidFill>
                  <a:srgbClr val="0000FF"/>
                </a:solidFill>
              </a:rPr>
              <a:t>儲存畫記</a:t>
            </a:r>
            <a:r>
              <a:rPr lang="zh-TW" altLang="en-US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en-US" b="1" dirty="0" smtClean="0">
                <a:solidFill>
                  <a:srgbClr val="0000FF"/>
                </a:solidFill>
              </a:rPr>
              <a:t>。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628555" y="2043953"/>
            <a:ext cx="1108038" cy="634704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46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健康與體育單色學習單作業範例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[2-2-</a:t>
            </a:r>
            <a:r>
              <a:rPr lang="zh-TW" altLang="en-US" dirty="0"/>
              <a:t>體育課作業</a:t>
            </a:r>
            <a:r>
              <a:rPr lang="en-US" altLang="zh-TW" dirty="0"/>
              <a:t>] </a:t>
            </a:r>
            <a:r>
              <a:rPr lang="zh-TW" altLang="en-US" dirty="0" smtClean="0"/>
              <a:t>第二周說明</a:t>
            </a:r>
            <a:r>
              <a:rPr lang="zh-TW" altLang="en-US" dirty="0"/>
              <a:t>如下，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兩張學習單劃記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週四 章節</a:t>
            </a:r>
            <a:r>
              <a:rPr lang="en-US" altLang="zh-TW" dirty="0"/>
              <a:t>_</a:t>
            </a:r>
            <a:r>
              <a:rPr lang="zh-TW" altLang="en-US" dirty="0"/>
              <a:t>第八單元踢球樂</a:t>
            </a:r>
            <a:r>
              <a:rPr lang="en-US" altLang="zh-TW" dirty="0"/>
              <a:t>_13_2</a:t>
            </a:r>
            <a:r>
              <a:rPr lang="zh-TW" altLang="en-US" dirty="0"/>
              <a:t>下健康與體育單色學習單</a:t>
            </a:r>
            <a:r>
              <a:rPr lang="en-US" altLang="zh-TW" dirty="0"/>
              <a:t>_</a:t>
            </a:r>
            <a:r>
              <a:rPr lang="zh-TW" altLang="en-US" dirty="0"/>
              <a:t>單元</a:t>
            </a:r>
            <a:r>
              <a:rPr lang="en-US" altLang="zh-TW" dirty="0"/>
              <a:t>08-1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踢球</a:t>
            </a:r>
            <a:r>
              <a:rPr lang="en-US" altLang="zh-TW" dirty="0"/>
              <a:t>15</a:t>
            </a:r>
            <a:r>
              <a:rPr lang="zh-TW" altLang="en-US" dirty="0"/>
              <a:t>下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週五 章節</a:t>
            </a:r>
            <a:r>
              <a:rPr lang="en-US" altLang="zh-TW" dirty="0"/>
              <a:t>_</a:t>
            </a:r>
            <a:r>
              <a:rPr lang="zh-TW" altLang="en-US" dirty="0"/>
              <a:t>第十單元跑的遊戲</a:t>
            </a:r>
            <a:r>
              <a:rPr lang="en-US" altLang="zh-TW" dirty="0"/>
              <a:t>_14_2</a:t>
            </a:r>
            <a:r>
              <a:rPr lang="zh-TW" altLang="en-US" dirty="0"/>
              <a:t>下健康與體育單色學習單</a:t>
            </a:r>
            <a:r>
              <a:rPr lang="en-US" altLang="zh-TW" dirty="0"/>
              <a:t>_</a:t>
            </a:r>
            <a:r>
              <a:rPr lang="zh-TW" altLang="en-US" dirty="0"/>
              <a:t>單元</a:t>
            </a:r>
            <a:r>
              <a:rPr lang="en-US" altLang="zh-TW" dirty="0"/>
              <a:t>09-1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原地跑步 </a:t>
            </a:r>
            <a:r>
              <a:rPr lang="en-US" altLang="zh-TW" dirty="0"/>
              <a:t>1</a:t>
            </a:r>
            <a:r>
              <a:rPr lang="zh-TW" altLang="en-US" dirty="0" smtClean="0"/>
              <a:t>分鐘</a:t>
            </a:r>
            <a:endParaRPr lang="en-US" altLang="zh-TW" dirty="0" smtClean="0"/>
          </a:p>
          <a:p>
            <a:r>
              <a:rPr lang="en-US" altLang="zh-TW" dirty="0"/>
              <a:t>[2-2-</a:t>
            </a:r>
            <a:r>
              <a:rPr lang="zh-TW" altLang="en-US" dirty="0"/>
              <a:t>體育課作業</a:t>
            </a:r>
            <a:r>
              <a:rPr lang="en-US" altLang="zh-TW" dirty="0"/>
              <a:t>] </a:t>
            </a:r>
            <a:r>
              <a:rPr lang="zh-TW" altLang="en-US" dirty="0" smtClean="0"/>
              <a:t>第一周說明</a:t>
            </a:r>
            <a:r>
              <a:rPr lang="zh-TW" altLang="en-US" dirty="0"/>
              <a:t>如下，步驟如附件夾檔：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週四 </a:t>
            </a:r>
            <a:r>
              <a:rPr lang="en-US" altLang="zh-TW" dirty="0"/>
              <a:t>2-2 </a:t>
            </a:r>
            <a:r>
              <a:rPr lang="zh-TW" altLang="en-US" dirty="0"/>
              <a:t>體育課作業：健康操律動</a:t>
            </a:r>
            <a:r>
              <a:rPr lang="en-US" altLang="zh-TW" dirty="0"/>
              <a:t>2</a:t>
            </a:r>
            <a:r>
              <a:rPr lang="zh-TW" altLang="en-US" dirty="0"/>
              <a:t>次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影片連結：</a:t>
            </a:r>
            <a:r>
              <a:rPr lang="en-US" altLang="zh-TW" dirty="0">
                <a:hlinkClick r:id="rId2"/>
              </a:rPr>
              <a:t>https://</a:t>
            </a:r>
            <a:r>
              <a:rPr lang="en-US" altLang="zh-TW" dirty="0" err="1">
                <a:hlinkClick r:id="rId2"/>
              </a:rPr>
              <a:t>www.learnmode.net</a:t>
            </a:r>
            <a:r>
              <a:rPr lang="en-US" altLang="zh-TW" dirty="0">
                <a:hlinkClick r:id="rId2"/>
              </a:rPr>
              <a:t>/course/239753/15088769/video/2076774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週五 </a:t>
            </a:r>
            <a:r>
              <a:rPr lang="en-US" altLang="zh-TW" dirty="0"/>
              <a:t>2-2 </a:t>
            </a:r>
            <a:r>
              <a:rPr lang="zh-TW" altLang="en-US" dirty="0"/>
              <a:t>體育課作業：跳繩前後跳</a:t>
            </a:r>
            <a:r>
              <a:rPr lang="en-US" altLang="zh-TW" dirty="0"/>
              <a:t>50</a:t>
            </a:r>
            <a:r>
              <a:rPr lang="zh-TW" altLang="en-US" dirty="0"/>
              <a:t>下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影片連結：</a:t>
            </a:r>
            <a:r>
              <a:rPr lang="en-US" altLang="zh-TW" dirty="0">
                <a:hlinkClick r:id="rId3"/>
              </a:rPr>
              <a:t>https://</a:t>
            </a:r>
            <a:r>
              <a:rPr lang="en-US" altLang="zh-TW" dirty="0" err="1">
                <a:hlinkClick r:id="rId3"/>
              </a:rPr>
              <a:t>www.learnmode.net</a:t>
            </a:r>
            <a:r>
              <a:rPr lang="en-US" altLang="zh-TW" dirty="0">
                <a:hlinkClick r:id="rId3"/>
              </a:rPr>
              <a:t>/course/239753/15088769/video/2168437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以上，如有問題歡迎提出</a:t>
            </a:r>
            <a:r>
              <a:rPr lang="en-US" altLang="zh-TW" dirty="0"/>
              <a:t>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443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1259" cy="6680499"/>
          </a:xfrm>
        </p:spPr>
      </p:pic>
      <p:sp>
        <p:nvSpPr>
          <p:cNvPr id="6" name="矩形 5"/>
          <p:cNvSpPr/>
          <p:nvPr/>
        </p:nvSpPr>
        <p:spPr>
          <a:xfrm>
            <a:off x="1007262" y="-1"/>
            <a:ext cx="3650800" cy="634702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91930" y="132684"/>
            <a:ext cx="746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FF"/>
                </a:solidFill>
              </a:rPr>
              <a:t>步驟一</a:t>
            </a:r>
            <a:r>
              <a:rPr lang="zh-TW" altLang="en-US" dirty="0" smtClean="0">
                <a:solidFill>
                  <a:srgbClr val="FF00FF"/>
                </a:solidFill>
              </a:rPr>
              <a:t>：點選連結，進到</a:t>
            </a:r>
            <a:r>
              <a:rPr lang="en-US" altLang="zh-TW" dirty="0" smtClean="0">
                <a:solidFill>
                  <a:srgbClr val="FF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dirty="0" smtClean="0">
                <a:solidFill>
                  <a:srgbClr val="FF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學習吧</a:t>
            </a:r>
            <a:r>
              <a:rPr lang="en-US" altLang="zh-TW" dirty="0" smtClean="0">
                <a:solidFill>
                  <a:srgbClr val="FF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!</a:t>
            </a:r>
            <a:r>
              <a:rPr lang="zh-TW" altLang="en-US" dirty="0" smtClean="0">
                <a:solidFill>
                  <a:srgbClr val="FF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en-US" dirty="0" smtClean="0">
                <a:solidFill>
                  <a:srgbClr val="FF00FF"/>
                </a:solidFill>
              </a:rPr>
              <a:t> 。</a:t>
            </a:r>
            <a:endParaRPr lang="zh-TW" altLang="en-US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53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78276" cy="6562165"/>
          </a:xfrm>
        </p:spPr>
      </p:pic>
      <p:sp>
        <p:nvSpPr>
          <p:cNvPr id="5" name="矩形 4"/>
          <p:cNvSpPr/>
          <p:nvPr/>
        </p:nvSpPr>
        <p:spPr>
          <a:xfrm>
            <a:off x="3550115" y="5927462"/>
            <a:ext cx="7035410" cy="63470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475642" y="5281131"/>
            <a:ext cx="4711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B0F0"/>
                </a:solidFill>
              </a:rPr>
              <a:t>步驟二：點選</a:t>
            </a:r>
            <a:r>
              <a:rPr lang="zh-TW" altLang="en-US" dirty="0" smtClean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dirty="0" smtClean="0">
                <a:solidFill>
                  <a:srgbClr val="00B0F0"/>
                </a:solidFill>
              </a:rPr>
              <a:t>學習單</a:t>
            </a:r>
            <a:r>
              <a:rPr lang="zh-TW" altLang="en-US" dirty="0" smtClean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」，</a:t>
            </a:r>
            <a:r>
              <a:rPr lang="zh-TW" altLang="en-US" dirty="0" smtClean="0">
                <a:solidFill>
                  <a:srgbClr val="00B0F0"/>
                </a:solidFill>
              </a:rPr>
              <a:t>出現</a:t>
            </a:r>
            <a:r>
              <a:rPr lang="en-US" altLang="zh-TW" dirty="0" smtClean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PDF</a:t>
            </a:r>
            <a:r>
              <a:rPr lang="zh-TW" altLang="en-US" dirty="0" smtClean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畫面</a:t>
            </a:r>
            <a:r>
              <a:rPr lang="zh-TW" altLang="en-US" dirty="0" smtClean="0">
                <a:solidFill>
                  <a:srgbClr val="00B0F0"/>
                </a:solidFill>
              </a:rPr>
              <a:t>。</a:t>
            </a:r>
            <a:endParaRPr lang="zh-TW" altLang="en-US" dirty="0" smtClean="0">
              <a:solidFill>
                <a:srgbClr val="00B0F0"/>
              </a:solidFill>
            </a:endParaRPr>
          </a:p>
          <a:p>
            <a:endParaRPr lang="zh-TW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6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6433" cy="6583680"/>
          </a:xfrm>
        </p:spPr>
      </p:pic>
      <p:sp>
        <p:nvSpPr>
          <p:cNvPr id="5" name="矩形 4"/>
          <p:cNvSpPr/>
          <p:nvPr/>
        </p:nvSpPr>
        <p:spPr>
          <a:xfrm>
            <a:off x="3130567" y="1559860"/>
            <a:ext cx="3162657" cy="63470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293224" y="1559860"/>
            <a:ext cx="4711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B0F0"/>
                </a:solidFill>
              </a:rPr>
              <a:t>步驟三</a:t>
            </a:r>
            <a:r>
              <a:rPr lang="zh-TW" altLang="en-US" dirty="0" smtClean="0">
                <a:solidFill>
                  <a:srgbClr val="00B0F0"/>
                </a:solidFill>
              </a:rPr>
              <a:t>：出現</a:t>
            </a:r>
            <a:r>
              <a:rPr lang="zh-TW" altLang="en-US" dirty="0" smtClean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dirty="0" smtClean="0">
                <a:solidFill>
                  <a:srgbClr val="00B0F0"/>
                </a:solidFill>
              </a:rPr>
              <a:t>學習單</a:t>
            </a:r>
            <a:r>
              <a:rPr lang="zh-TW" altLang="en-US" dirty="0" smtClean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en-US" altLang="zh-TW" dirty="0" smtClean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PDF</a:t>
            </a:r>
            <a:r>
              <a:rPr lang="zh-TW" altLang="en-US" dirty="0" smtClean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畫面後</a:t>
            </a:r>
            <a:r>
              <a:rPr lang="zh-TW" altLang="en-US" dirty="0" smtClean="0">
                <a:solidFill>
                  <a:srgbClr val="00B0F0"/>
                </a:solidFill>
              </a:rPr>
              <a:t>，</a:t>
            </a:r>
            <a:endParaRPr lang="en-US" altLang="zh-TW" dirty="0" smtClean="0">
              <a:solidFill>
                <a:srgbClr val="00B0F0"/>
              </a:solidFill>
            </a:endParaRPr>
          </a:p>
          <a:p>
            <a:r>
              <a:rPr lang="zh-TW" altLang="en-US" b="1" dirty="0" smtClean="0">
                <a:solidFill>
                  <a:srgbClr val="00B0F0"/>
                </a:solidFill>
              </a:rPr>
              <a:t>               點擊下方畫筆</a:t>
            </a:r>
            <a:r>
              <a:rPr lang="zh-TW" altLang="en-US" b="1" dirty="0" smtClean="0">
                <a:solidFill>
                  <a:srgbClr val="00B0F0"/>
                </a:solidFill>
              </a:rPr>
              <a:t>。</a:t>
            </a:r>
            <a:endParaRPr lang="en-US" altLang="zh-TW" dirty="0" smtClean="0">
              <a:solidFill>
                <a:srgbClr val="00B0F0"/>
              </a:solidFill>
            </a:endParaRPr>
          </a:p>
          <a:p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10671586" y="5658522"/>
            <a:ext cx="968188" cy="903643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1391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605439"/>
          </a:xfrm>
        </p:spPr>
      </p:pic>
      <p:sp>
        <p:nvSpPr>
          <p:cNvPr id="9" name="文字方塊 8"/>
          <p:cNvSpPr txBox="1"/>
          <p:nvPr/>
        </p:nvSpPr>
        <p:spPr>
          <a:xfrm>
            <a:off x="6096000" y="1334896"/>
            <a:ext cx="5174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6600"/>
                </a:solidFill>
              </a:rPr>
              <a:t>步驟四：點擊下方畫筆後，出現下方畫面；</a:t>
            </a:r>
            <a:endParaRPr lang="en-US" altLang="zh-TW" b="1" dirty="0" smtClean="0">
              <a:solidFill>
                <a:srgbClr val="FF6600"/>
              </a:solidFill>
            </a:endParaRPr>
          </a:p>
          <a:p>
            <a:r>
              <a:rPr lang="zh-TW" altLang="en-US" b="1" dirty="0" smtClean="0">
                <a:solidFill>
                  <a:srgbClr val="FF6600"/>
                </a:solidFill>
              </a:rPr>
              <a:t>滑鼠移到右上方，請點選</a:t>
            </a:r>
            <a:r>
              <a:rPr lang="en-US" altLang="zh-TW" b="1" dirty="0" smtClean="0">
                <a:solidFill>
                  <a:srgbClr val="FF6600"/>
                </a:solidFill>
              </a:rPr>
              <a:t>[</a:t>
            </a:r>
            <a:r>
              <a:rPr lang="en-US" altLang="zh-TW" b="1" dirty="0" smtClean="0">
                <a:solidFill>
                  <a:srgbClr val="FF6600"/>
                </a:solidFill>
                <a:sym typeface="Wingdings" panose="05000000000000000000" pitchFamily="2" charset="2"/>
              </a:rPr>
              <a:t>-100%+]</a:t>
            </a:r>
            <a:r>
              <a:rPr lang="zh-TW" altLang="en-US" b="1" dirty="0" smtClean="0">
                <a:solidFill>
                  <a:srgbClr val="FF6600"/>
                </a:solidFill>
                <a:sym typeface="Wingdings" panose="05000000000000000000" pitchFamily="2" charset="2"/>
              </a:rPr>
              <a:t>左側之</a:t>
            </a:r>
            <a:endParaRPr lang="en-US" altLang="zh-TW" b="1" dirty="0" smtClean="0">
              <a:solidFill>
                <a:srgbClr val="FF6600"/>
              </a:solidFill>
              <a:sym typeface="Wingdings" panose="05000000000000000000" pitchFamily="2" charset="2"/>
            </a:endParaRPr>
          </a:p>
          <a:p>
            <a:r>
              <a:rPr lang="zh-TW" altLang="en-US" b="1" dirty="0" smtClean="0">
                <a:solidFill>
                  <a:srgbClr val="FF6600"/>
                </a:solidFill>
                <a:sym typeface="Wingdings" panose="05000000000000000000" pitchFamily="2" charset="2"/>
              </a:rPr>
              <a:t> </a:t>
            </a:r>
            <a:r>
              <a:rPr lang="en-US" altLang="zh-TW" b="1" dirty="0" smtClean="0">
                <a:solidFill>
                  <a:srgbClr val="FF6600"/>
                </a:solidFill>
                <a:sym typeface="Wingdings" panose="05000000000000000000" pitchFamily="2" charset="2"/>
              </a:rPr>
              <a:t>“</a:t>
            </a:r>
            <a:r>
              <a:rPr lang="zh-TW" altLang="en-US" b="1" dirty="0" smtClean="0">
                <a:solidFill>
                  <a:srgbClr val="FF6600"/>
                </a:solidFill>
                <a:sym typeface="Wingdings" panose="05000000000000000000" pitchFamily="2" charset="2"/>
              </a:rPr>
              <a:t> </a:t>
            </a:r>
            <a:r>
              <a:rPr lang="en-US" altLang="zh-TW" b="1" dirty="0" smtClean="0">
                <a:solidFill>
                  <a:srgbClr val="FF6600"/>
                </a:solidFill>
                <a:sym typeface="Wingdings" panose="05000000000000000000" pitchFamily="2" charset="2"/>
              </a:rPr>
              <a:t>“</a:t>
            </a:r>
            <a:r>
              <a:rPr lang="zh-TW" altLang="en-US" b="1" dirty="0" smtClean="0">
                <a:solidFill>
                  <a:srgbClr val="FF6600"/>
                </a:solidFill>
                <a:sym typeface="Wingdings" panose="05000000000000000000" pitchFamily="2" charset="2"/>
              </a:rPr>
              <a:t>全螢幕標記</a:t>
            </a:r>
            <a:r>
              <a:rPr lang="zh-TW" altLang="en-US" b="1" dirty="0" smtClean="0">
                <a:solidFill>
                  <a:srgbClr val="FF6600"/>
                </a:solidFill>
              </a:rPr>
              <a:t>。</a:t>
            </a:r>
            <a:endParaRPr lang="zh-TW" altLang="en-US" b="1" dirty="0">
              <a:solidFill>
                <a:srgbClr val="FF66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70324" y="3001382"/>
            <a:ext cx="559397" cy="634704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98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" y="0"/>
            <a:ext cx="11363661" cy="6832684"/>
          </a:xfrm>
        </p:spPr>
      </p:pic>
      <p:sp>
        <p:nvSpPr>
          <p:cNvPr id="5" name="文字方塊 4"/>
          <p:cNvSpPr txBox="1"/>
          <p:nvPr/>
        </p:nvSpPr>
        <p:spPr>
          <a:xfrm>
            <a:off x="7196866" y="559403"/>
            <a:ext cx="41954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B0F0"/>
                </a:solidFill>
              </a:rPr>
              <a:t>步驟五：滑鼠移到下方點擊畫筆，</a:t>
            </a:r>
            <a:endParaRPr lang="en-US" altLang="zh-TW" b="1" dirty="0" smtClean="0">
              <a:solidFill>
                <a:srgbClr val="00B0F0"/>
              </a:solidFill>
            </a:endParaRPr>
          </a:p>
          <a:p>
            <a:r>
              <a:rPr lang="zh-TW" altLang="en-US" b="1" dirty="0" smtClean="0">
                <a:solidFill>
                  <a:srgbClr val="00B0F0"/>
                </a:solidFill>
              </a:rPr>
              <a:t>可以使用</a:t>
            </a:r>
            <a:r>
              <a:rPr lang="zh-TW" altLang="en-US" b="1" dirty="0" smtClean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細畫筆</a:t>
            </a:r>
            <a:r>
              <a:rPr lang="zh-TW" altLang="en-US" b="1" dirty="0" smtClean="0">
                <a:solidFill>
                  <a:srgbClr val="00B0F0"/>
                </a:solidFill>
              </a:rPr>
              <a:t>畫記</a:t>
            </a:r>
            <a:r>
              <a:rPr lang="en-US" altLang="zh-TW" b="1" dirty="0" smtClean="0">
                <a:solidFill>
                  <a:srgbClr val="00B0F0"/>
                </a:solidFill>
              </a:rPr>
              <a:t>O</a:t>
            </a:r>
            <a:r>
              <a:rPr lang="zh-TW" altLang="en-US" b="1" dirty="0" smtClean="0">
                <a:solidFill>
                  <a:srgbClr val="00B0F0"/>
                </a:solidFill>
              </a:rPr>
              <a:t>班</a:t>
            </a:r>
            <a:r>
              <a:rPr lang="en-US" altLang="zh-TW" b="1" dirty="0" smtClean="0">
                <a:solidFill>
                  <a:srgbClr val="00B0F0"/>
                </a:solidFill>
              </a:rPr>
              <a:t>O</a:t>
            </a:r>
            <a:r>
              <a:rPr lang="zh-TW" altLang="en-US" b="1" dirty="0" smtClean="0">
                <a:solidFill>
                  <a:srgbClr val="00B0F0"/>
                </a:solidFill>
              </a:rPr>
              <a:t>號</a:t>
            </a:r>
            <a:endParaRPr lang="en-US" altLang="zh-TW" b="1" dirty="0" smtClean="0">
              <a:solidFill>
                <a:srgbClr val="00B0F0"/>
              </a:solidFill>
            </a:endParaRPr>
          </a:p>
          <a:p>
            <a:r>
              <a:rPr lang="en-US" altLang="zh-TW" b="1" dirty="0" smtClean="0"/>
              <a:t>( O</a:t>
            </a:r>
            <a:r>
              <a:rPr lang="zh-TW" altLang="en-US" b="1" dirty="0" smtClean="0"/>
              <a:t>表示數字</a:t>
            </a:r>
            <a:r>
              <a:rPr lang="en-US" altLang="zh-TW" b="1" dirty="0" smtClean="0"/>
              <a:t>)</a:t>
            </a:r>
            <a:r>
              <a:rPr lang="zh-TW" altLang="en-US" b="1" dirty="0" smtClean="0"/>
              <a:t> </a:t>
            </a:r>
            <a:r>
              <a:rPr lang="en-US" altLang="zh-TW" b="1" dirty="0"/>
              <a:t>(</a:t>
            </a:r>
            <a:r>
              <a:rPr lang="zh-TW" altLang="en-US" b="1" dirty="0"/>
              <a:t>姓名可以部用書寫</a:t>
            </a:r>
            <a:r>
              <a:rPr lang="en-US" altLang="zh-TW" b="1" dirty="0" smtClean="0"/>
              <a:t>)</a:t>
            </a:r>
          </a:p>
          <a:p>
            <a:r>
              <a:rPr lang="zh-TW" altLang="en-US" b="1" dirty="0" smtClean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或是</a:t>
            </a:r>
            <a:r>
              <a:rPr lang="zh-TW" altLang="en-US" b="1" dirty="0" smtClean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en-US" altLang="zh-TW" b="1" dirty="0" smtClean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</a:t>
            </a:r>
            <a:r>
              <a:rPr lang="zh-TW" altLang="en-US" b="1" dirty="0" smtClean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」文字方塊各別輸入 </a:t>
            </a:r>
            <a:r>
              <a:rPr lang="en-US" altLang="zh-TW" b="1" dirty="0" smtClean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</a:t>
            </a:r>
            <a:r>
              <a:rPr lang="zh-TW" altLang="en-US" b="1" dirty="0" smtClean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b="1" dirty="0" smtClean="0">
                <a:solidFill>
                  <a:srgbClr val="00B0F0"/>
                </a:solidFill>
              </a:rPr>
              <a:t>即可，然後接續作答，</a:t>
            </a:r>
            <a:endParaRPr lang="en-US" altLang="zh-TW" b="1" dirty="0" smtClean="0">
              <a:solidFill>
                <a:srgbClr val="00B0F0"/>
              </a:solidFill>
            </a:endParaRPr>
          </a:p>
          <a:p>
            <a:r>
              <a:rPr lang="zh-TW" altLang="en-US" b="1" dirty="0" smtClean="0">
                <a:solidFill>
                  <a:srgbClr val="00B0F0"/>
                </a:solidFill>
              </a:rPr>
              <a:t>作答中適時移動捲軸。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2122" y="0"/>
            <a:ext cx="559397" cy="634704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87330" y="409739"/>
            <a:ext cx="546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6600"/>
                </a:solidFill>
              </a:rPr>
              <a:t>步驟四：請點選</a:t>
            </a:r>
            <a:r>
              <a:rPr lang="en-US" altLang="zh-TW" b="1" dirty="0" smtClean="0">
                <a:solidFill>
                  <a:srgbClr val="FF6600"/>
                </a:solidFill>
              </a:rPr>
              <a:t>[</a:t>
            </a:r>
            <a:r>
              <a:rPr lang="en-US" altLang="zh-TW" b="1" dirty="0" smtClean="0">
                <a:solidFill>
                  <a:srgbClr val="FF6600"/>
                </a:solidFill>
                <a:sym typeface="Wingdings" panose="05000000000000000000" pitchFamily="2" charset="2"/>
              </a:rPr>
              <a:t>-100%+]</a:t>
            </a:r>
            <a:r>
              <a:rPr lang="zh-TW" altLang="en-US" b="1" dirty="0" smtClean="0">
                <a:solidFill>
                  <a:srgbClr val="FF6600"/>
                </a:solidFill>
                <a:sym typeface="Wingdings" panose="05000000000000000000" pitchFamily="2" charset="2"/>
              </a:rPr>
              <a:t>左側之 </a:t>
            </a:r>
            <a:r>
              <a:rPr lang="en-US" altLang="zh-TW" b="1" dirty="0" smtClean="0">
                <a:solidFill>
                  <a:srgbClr val="FF6600"/>
                </a:solidFill>
                <a:sym typeface="Wingdings" panose="05000000000000000000" pitchFamily="2" charset="2"/>
              </a:rPr>
              <a:t>“</a:t>
            </a:r>
            <a:r>
              <a:rPr lang="zh-TW" altLang="en-US" b="1" dirty="0" smtClean="0">
                <a:solidFill>
                  <a:srgbClr val="FF6600"/>
                </a:solidFill>
                <a:sym typeface="Wingdings" panose="05000000000000000000" pitchFamily="2" charset="2"/>
              </a:rPr>
              <a:t> </a:t>
            </a:r>
            <a:r>
              <a:rPr lang="en-US" altLang="zh-TW" b="1" dirty="0" smtClean="0">
                <a:solidFill>
                  <a:srgbClr val="FF6600"/>
                </a:solidFill>
                <a:sym typeface="Wingdings" panose="05000000000000000000" pitchFamily="2" charset="2"/>
              </a:rPr>
              <a:t>“</a:t>
            </a:r>
            <a:r>
              <a:rPr lang="zh-TW" altLang="en-US" b="1" dirty="0" smtClean="0">
                <a:solidFill>
                  <a:srgbClr val="FF6600"/>
                </a:solidFill>
                <a:sym typeface="Wingdings" panose="05000000000000000000" pitchFamily="2" charset="2"/>
              </a:rPr>
              <a:t>全螢幕標記</a:t>
            </a:r>
            <a:r>
              <a:rPr lang="zh-TW" altLang="en-US" b="1" dirty="0" smtClean="0">
                <a:solidFill>
                  <a:srgbClr val="FF6600"/>
                </a:solidFill>
              </a:rPr>
              <a:t>。</a:t>
            </a:r>
            <a:endParaRPr lang="en-US" altLang="zh-TW" b="1" dirty="0" smtClean="0">
              <a:solidFill>
                <a:srgbClr val="FF6600"/>
              </a:solidFill>
            </a:endParaRPr>
          </a:p>
          <a:p>
            <a:r>
              <a:rPr lang="zh-TW" altLang="en-US" b="1" dirty="0">
                <a:solidFill>
                  <a:srgbClr val="FF6600"/>
                </a:solidFill>
              </a:rPr>
              <a:t> </a:t>
            </a:r>
            <a:r>
              <a:rPr lang="zh-TW" altLang="en-US" b="1" dirty="0" smtClean="0">
                <a:solidFill>
                  <a:srgbClr val="FF6600"/>
                </a:solidFill>
              </a:rPr>
              <a:t>             再點擊一次為返回上一個畫面。</a:t>
            </a:r>
            <a:endParaRPr lang="zh-TW" alt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526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6433" cy="6583680"/>
          </a:xfrm>
        </p:spPr>
      </p:pic>
      <p:sp>
        <p:nvSpPr>
          <p:cNvPr id="5" name="橢圓 4"/>
          <p:cNvSpPr/>
          <p:nvPr/>
        </p:nvSpPr>
        <p:spPr>
          <a:xfrm>
            <a:off x="10671586" y="5658522"/>
            <a:ext cx="968188" cy="903643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左箭號 5"/>
          <p:cNvSpPr/>
          <p:nvPr/>
        </p:nvSpPr>
        <p:spPr>
          <a:xfrm rot="10328173">
            <a:off x="11069620" y="2040834"/>
            <a:ext cx="871369" cy="6562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9122485" y="1379338"/>
            <a:ext cx="2280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6600"/>
                </a:solidFill>
              </a:rPr>
              <a:t>步驟五：作答中適時移動捲軸。</a:t>
            </a:r>
            <a:endParaRPr lang="zh-TW" alt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5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36" y="612663"/>
            <a:ext cx="8210550" cy="666750"/>
          </a:xfrm>
        </p:spPr>
      </p:pic>
      <p:sp>
        <p:nvSpPr>
          <p:cNvPr id="7" name="矩形 6"/>
          <p:cNvSpPr/>
          <p:nvPr/>
        </p:nvSpPr>
        <p:spPr>
          <a:xfrm>
            <a:off x="1672236" y="3725776"/>
            <a:ext cx="9010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en-US" altLang="zh-TW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T</a:t>
            </a:r>
            <a:r>
              <a:rPr lang="zh-TW" altLang="en-US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」文字方塊：</a:t>
            </a:r>
            <a:r>
              <a:rPr lang="en-US" altLang="zh-TW" b="1" dirty="0" smtClean="0"/>
              <a:t> </a:t>
            </a:r>
            <a:r>
              <a:rPr lang="zh-TW" altLang="en-US" b="1" dirty="0" smtClean="0">
                <a:solidFill>
                  <a:srgbClr val="00B0F0"/>
                </a:solidFill>
              </a:rPr>
              <a:t>滑鼠移到</a:t>
            </a:r>
            <a:r>
              <a:rPr lang="en-US" altLang="zh-TW" b="1" dirty="0" smtClean="0">
                <a:solidFill>
                  <a:srgbClr val="00B0F0"/>
                </a:solidFill>
              </a:rPr>
              <a:t>O</a:t>
            </a:r>
            <a:r>
              <a:rPr lang="zh-TW" altLang="en-US" b="1" dirty="0" smtClean="0">
                <a:solidFill>
                  <a:srgbClr val="00B0F0"/>
                </a:solidFill>
              </a:rPr>
              <a:t>班</a:t>
            </a:r>
            <a:r>
              <a:rPr lang="en-US" altLang="zh-TW" b="1" dirty="0" smtClean="0">
                <a:solidFill>
                  <a:srgbClr val="00B0F0"/>
                </a:solidFill>
              </a:rPr>
              <a:t>O</a:t>
            </a:r>
            <a:r>
              <a:rPr lang="zh-TW" altLang="en-US" b="1" dirty="0" smtClean="0">
                <a:solidFill>
                  <a:srgbClr val="00B0F0"/>
                </a:solidFill>
              </a:rPr>
              <a:t>號，出現</a:t>
            </a:r>
            <a:r>
              <a:rPr lang="zh-TW" altLang="en-US" b="1" dirty="0" smtClean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b="1" i="0" dirty="0" smtClean="0">
                <a:solidFill>
                  <a:srgbClr val="DA4E4E"/>
                </a:solidFill>
                <a:effectLst/>
                <a:latin typeface="Helvetica" panose="020B0604020202020204" pitchFamily="34" charset="0"/>
              </a:rPr>
              <a:t>點擊以編輯文字</a:t>
            </a:r>
            <a:r>
              <a:rPr lang="zh-TW" altLang="en-US" b="1" dirty="0" smtClean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 </a:t>
            </a:r>
            <a:r>
              <a:rPr lang="zh-TW" altLang="en-US" b="1" i="0" dirty="0" smtClean="0">
                <a:solidFill>
                  <a:srgbClr val="DA4E4E"/>
                </a:solidFill>
                <a:effectLst/>
                <a:latin typeface="Helvetica" panose="020B0604020202020204" pitchFamily="34" charset="0"/>
              </a:rPr>
              <a:t>，再點擊一次出現</a:t>
            </a:r>
            <a:r>
              <a:rPr lang="zh-TW" altLang="en-US" b="1" i="0" dirty="0" smtClean="0">
                <a:solidFill>
                  <a:srgbClr val="0000FF"/>
                </a:solidFill>
                <a:effectLst/>
                <a:latin typeface="Helvetica" panose="020B0604020202020204" pitchFamily="34" charset="0"/>
              </a:rPr>
              <a:t>藍底</a:t>
            </a:r>
            <a:r>
              <a:rPr lang="zh-TW" altLang="en-US" b="1" i="0" dirty="0" smtClean="0">
                <a:solidFill>
                  <a:schemeClr val="bg1">
                    <a:lumMod val="50000"/>
                  </a:schemeClr>
                </a:solidFill>
                <a:effectLst/>
                <a:latin typeface="Helvetica" panose="020B0604020202020204" pitchFamily="34" charset="0"/>
              </a:rPr>
              <a:t>白字</a:t>
            </a:r>
            <a:r>
              <a:rPr lang="zh-TW" altLang="en-US" b="1" i="0" dirty="0" smtClean="0">
                <a:solidFill>
                  <a:srgbClr val="DA4E4E"/>
                </a:solidFill>
                <a:effectLst/>
                <a:latin typeface="Helvetica" panose="020B0604020202020204" pitchFamily="34" charset="0"/>
              </a:rPr>
              <a:t>即可輸入數字。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672236" y="1512734"/>
            <a:ext cx="9010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由左到右方塊說明如下：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1672236" y="2113351"/>
            <a:ext cx="9010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「叉叉」文字方塊：</a:t>
            </a:r>
            <a:r>
              <a:rPr lang="en-US" altLang="zh-TW" b="1" dirty="0" smtClean="0"/>
              <a:t> </a:t>
            </a:r>
            <a:r>
              <a:rPr lang="zh-TW" altLang="en-US" b="1" dirty="0" smtClean="0">
                <a:solidFill>
                  <a:srgbClr val="00B0F0"/>
                </a:solidFill>
              </a:rPr>
              <a:t>返回上一個畫面。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672236" y="2649264"/>
            <a:ext cx="9010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「箭頭」文字方塊：</a:t>
            </a:r>
            <a:r>
              <a:rPr lang="en-US" altLang="zh-TW" b="1" dirty="0" smtClean="0"/>
              <a:t> </a:t>
            </a:r>
            <a:r>
              <a:rPr lang="zh-TW" altLang="en-US" b="1" dirty="0" smtClean="0">
                <a:solidFill>
                  <a:srgbClr val="00B0F0"/>
                </a:solidFill>
              </a:rPr>
              <a:t>還原上一個畫記。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72236" y="3189863"/>
            <a:ext cx="9010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「橡皮擦」文字方塊：</a:t>
            </a:r>
            <a:r>
              <a:rPr lang="en-US" altLang="zh-TW" b="1" dirty="0" smtClean="0"/>
              <a:t> </a:t>
            </a:r>
            <a:r>
              <a:rPr lang="zh-TW" altLang="en-US" b="1" dirty="0" smtClean="0">
                <a:solidFill>
                  <a:srgbClr val="00B0F0"/>
                </a:solidFill>
              </a:rPr>
              <a:t>擦拭失誤筆畫。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72236" y="4584854"/>
            <a:ext cx="9010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「粗筆」文字方塊：</a:t>
            </a:r>
            <a:r>
              <a:rPr lang="zh-TW" altLang="en-US" b="1" dirty="0" smtClean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較粗的直線畫記。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72236" y="5166934"/>
            <a:ext cx="9010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「細筆」文字方塊：</a:t>
            </a:r>
            <a:r>
              <a:rPr lang="zh-TW" altLang="en-US" b="1" dirty="0" smtClean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較細的直線畫記。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72236" y="5749014"/>
            <a:ext cx="9010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「圖形」文字方塊：</a:t>
            </a:r>
            <a:r>
              <a:rPr lang="zh-TW" altLang="en-US" b="1" dirty="0" smtClean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圓形和長方形畫記。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72236" y="6331094"/>
            <a:ext cx="9010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「色彩」文字方塊：</a:t>
            </a:r>
            <a:r>
              <a:rPr lang="zh-TW" altLang="en-US" b="1" dirty="0" smtClean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可以選擇顏色。</a:t>
            </a:r>
            <a:endParaRPr lang="zh-TW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585667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89</TotalTime>
  <Words>304</Words>
  <Application>Microsoft Office PowerPoint</Application>
  <PresentationFormat>寬螢幕</PresentationFormat>
  <Paragraphs>30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9" baseType="lpstr">
      <vt:lpstr>微軟正黑體</vt:lpstr>
      <vt:lpstr>新細明體</vt:lpstr>
      <vt:lpstr>Arial</vt:lpstr>
      <vt:lpstr>Century Gothic</vt:lpstr>
      <vt:lpstr>Helvetica</vt:lpstr>
      <vt:lpstr>Wingdings</vt:lpstr>
      <vt:lpstr>Wingdings 3</vt:lpstr>
      <vt:lpstr>絲縷</vt:lpstr>
      <vt:lpstr>學習吧!學習單畫記操作說明</vt:lpstr>
      <vt:lpstr>健康與體育單色學習單作業範例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學習吧!學習單畫記操作說明</dc:title>
  <dc:creator>lges</dc:creator>
  <cp:lastModifiedBy>lges</cp:lastModifiedBy>
  <cp:revision>12</cp:revision>
  <dcterms:created xsi:type="dcterms:W3CDTF">2021-06-02T06:13:07Z</dcterms:created>
  <dcterms:modified xsi:type="dcterms:W3CDTF">2021-06-02T07:42:43Z</dcterms:modified>
</cp:coreProperties>
</file>