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8" r:id="rId3"/>
    <p:sldId id="284" r:id="rId4"/>
    <p:sldId id="278" r:id="rId5"/>
    <p:sldId id="279" r:id="rId6"/>
    <p:sldId id="300" r:id="rId7"/>
    <p:sldId id="299" r:id="rId8"/>
    <p:sldId id="302" r:id="rId9"/>
    <p:sldId id="301" r:id="rId10"/>
    <p:sldId id="291" r:id="rId11"/>
    <p:sldId id="298" r:id="rId12"/>
    <p:sldId id="265" r:id="rId13"/>
    <p:sldId id="293" r:id="rId14"/>
    <p:sldId id="294" r:id="rId15"/>
    <p:sldId id="270" r:id="rId16"/>
    <p:sldId id="276" r:id="rId17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Nunito" panose="02020500000000000000" charset="0"/>
      <p:regular r:id="rId23"/>
      <p:bold r:id="rId24"/>
      <p:italic r:id="rId25"/>
      <p:boldItalic r:id="rId26"/>
    </p:embeddedFont>
    <p:embeddedFont>
      <p:font typeface="Nunito SemiBold" panose="02020500000000000000" charset="0"/>
      <p:regular r:id="rId27"/>
      <p:bold r:id="rId28"/>
      <p:italic r:id="rId29"/>
      <p:boldItalic r:id="rId30"/>
    </p:embeddedFont>
    <p:embeddedFont>
      <p:font typeface="Paytone One" panose="02020500000000000000" charset="0"/>
      <p:regular r:id="rId31"/>
    </p:embeddedFont>
    <p:embeddedFont>
      <p:font typeface="標楷體" panose="03000509000000000000" pitchFamily="65" charset="-120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684123D-EC7A-4182-A39B-DB72195FDC9A}">
  <a:tblStyle styleId="{7684123D-EC7A-4182-A39B-DB72195FDC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798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4930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550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4245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766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2101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4645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6306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887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9655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9350" y="369063"/>
            <a:ext cx="16629299" cy="95488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681098" y="4252718"/>
            <a:ext cx="12925800" cy="1729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12484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學校日內容說明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6308355" y="2424068"/>
            <a:ext cx="5671289" cy="1080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關渡國小</a:t>
            </a:r>
            <a:r>
              <a:rPr lang="en-US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 </a:t>
            </a:r>
            <a:r>
              <a:rPr lang="en-US" altLang="zh-TW" sz="5400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6</a:t>
            </a:r>
            <a:r>
              <a:rPr lang="en-US" altLang="zh-TW" sz="5400" b="0" i="0" u="none" strike="noStrike" cap="none" dirty="0">
                <a:solidFill>
                  <a:srgbClr val="7BCFFB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 SemiBold"/>
                <a:sym typeface="Nunito SemiBold"/>
              </a:rPr>
              <a:t>04</a:t>
            </a:r>
            <a:endParaRPr sz="5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pic>
        <p:nvPicPr>
          <p:cNvPr id="90" name="Google Shape;9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72000" y="7209997"/>
            <a:ext cx="1477575" cy="119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675475" y="7145800"/>
            <a:ext cx="1499900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教學說明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2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427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1116333" y="1570416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94999"/>
              </a:lnSpc>
            </a:pPr>
            <a:r>
              <a:rPr lang="zh-TW" altLang="en-US" sz="7000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導師課內容微調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Google Shape;150;p17">
            <a:extLst>
              <a:ext uri="{FF2B5EF4-FFF2-40B4-BE49-F238E27FC236}">
                <a16:creationId xmlns:a16="http://schemas.microsoft.com/office/drawing/2014/main" id="{F31C09F3-951F-4776-A147-E0DECC76B8C3}"/>
              </a:ext>
            </a:extLst>
          </p:cNvPr>
          <p:cNvSpPr txBox="1"/>
          <p:nvPr/>
        </p:nvSpPr>
        <p:spPr>
          <a:xfrm>
            <a:off x="1277426" y="3034259"/>
            <a:ext cx="15733148" cy="310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聯絡簿改版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-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增加生活札記與閱讀練習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作文進行學生互評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6868999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39750" y="496475"/>
            <a:ext cx="17010749" cy="9294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2"/>
          <p:cNvSpPr/>
          <p:nvPr/>
        </p:nvSpPr>
        <p:spPr>
          <a:xfrm>
            <a:off x="-243782" y="7127280"/>
            <a:ext cx="1586332" cy="2377337"/>
          </a:xfrm>
          <a:custGeom>
            <a:avLst/>
            <a:gdLst/>
            <a:ahLst/>
            <a:cxnLst/>
            <a:rect l="l" t="t" r="r" b="b"/>
            <a:pathLst>
              <a:path w="1586332" h="2377337" extrusionOk="0">
                <a:moveTo>
                  <a:pt x="0" y="0"/>
                </a:moveTo>
                <a:lnTo>
                  <a:pt x="1586332" y="0"/>
                </a:lnTo>
                <a:lnTo>
                  <a:pt x="1586332" y="2377337"/>
                </a:lnTo>
                <a:lnTo>
                  <a:pt x="0" y="23773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1" name="Google Shape;221;p22"/>
          <p:cNvSpPr/>
          <p:nvPr/>
        </p:nvSpPr>
        <p:spPr>
          <a:xfrm rot="4238343">
            <a:off x="11683072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2" name="Google Shape;222;p22"/>
          <p:cNvSpPr/>
          <p:nvPr/>
        </p:nvSpPr>
        <p:spPr>
          <a:xfrm rot="4238343">
            <a:off x="2012657" y="1637652"/>
            <a:ext cx="966998" cy="1336094"/>
          </a:xfrm>
          <a:custGeom>
            <a:avLst/>
            <a:gdLst/>
            <a:ahLst/>
            <a:cxnLst/>
            <a:rect l="l" t="t" r="r" b="b"/>
            <a:pathLst>
              <a:path w="966998" h="1336094" extrusionOk="0">
                <a:moveTo>
                  <a:pt x="0" y="0"/>
                </a:moveTo>
                <a:lnTo>
                  <a:pt x="966998" y="0"/>
                </a:lnTo>
                <a:lnTo>
                  <a:pt x="966998" y="1336094"/>
                </a:lnTo>
                <a:lnTo>
                  <a:pt x="0" y="13360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23" name="Google Shape;223;p22"/>
          <p:cNvSpPr txBox="1"/>
          <p:nvPr/>
        </p:nvSpPr>
        <p:spPr>
          <a:xfrm>
            <a:off x="3217673" y="2131060"/>
            <a:ext cx="8050278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1001"/>
              </a:lnSpc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導師課成績計算說明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4" name="Google Shape;224;p22"/>
          <p:cNvSpPr txBox="1"/>
          <p:nvPr/>
        </p:nvSpPr>
        <p:spPr>
          <a:xfrm>
            <a:off x="2007101" y="3754910"/>
            <a:ext cx="3364925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平時成績 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60%</a:t>
            </a:r>
            <a:endParaRPr sz="4000" dirty="0"/>
          </a:p>
        </p:txBody>
      </p:sp>
      <p:sp>
        <p:nvSpPr>
          <p:cNvPr id="226" name="Google Shape;226;p22"/>
          <p:cNvSpPr txBox="1"/>
          <p:nvPr/>
        </p:nvSpPr>
        <p:spPr>
          <a:xfrm>
            <a:off x="7406782" y="3714509"/>
            <a:ext cx="465246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4000" dirty="0">
                <a:solidFill>
                  <a:srgbClr val="FFFFFF"/>
                </a:solidFill>
                <a:latin typeface="Nunito SemiBold"/>
                <a:sym typeface="Nunito SemiBold"/>
              </a:rPr>
              <a:t>期中考與期末考</a:t>
            </a:r>
            <a:r>
              <a:rPr lang="en-US" altLang="zh-TW" sz="4000" dirty="0">
                <a:solidFill>
                  <a:srgbClr val="FFFFFF"/>
                </a:solidFill>
                <a:latin typeface="Nunito SemiBold"/>
                <a:sym typeface="Nunito SemiBold"/>
              </a:rPr>
              <a:t>40%</a:t>
            </a:r>
            <a:endParaRPr sz="4000" dirty="0">
              <a:solidFill>
                <a:srgbClr val="FFFFFF"/>
              </a:solidFill>
              <a:latin typeface="Nunito SemiBold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1907129" y="6503032"/>
            <a:ext cx="3564867" cy="1551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作業成績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(50%)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課堂表現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(30%)</a:t>
            </a: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、</a:t>
            </a:r>
            <a:endParaRPr lang="en-US" altLang="zh-TW" sz="24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 algn="ctr">
              <a:lnSpc>
                <a:spcPct val="140000"/>
              </a:lnSpc>
            </a:pPr>
            <a:r>
              <a:rPr lang="zh-TW" altLang="en-US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態度</a:t>
            </a:r>
            <a:r>
              <a:rPr lang="en-US" altLang="zh-TW" sz="24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(20%)</a:t>
            </a:r>
            <a:endParaRPr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30" name="Google Shape;230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857938" y="4631878"/>
            <a:ext cx="1518125" cy="158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915749" y="4711655"/>
            <a:ext cx="1634529" cy="15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3929279" y="-808118"/>
            <a:ext cx="6201099" cy="1139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89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</a:t>
            </a:r>
            <a:r>
              <a:rPr lang="en-US" altLang="zh-TW" sz="15528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4</a:t>
            </a:r>
            <a:endParaRPr dirty="0"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7849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9"/>
          <p:cNvSpPr txBox="1"/>
          <p:nvPr/>
        </p:nvSpPr>
        <p:spPr>
          <a:xfrm>
            <a:off x="2171684" y="1164908"/>
            <a:ext cx="13944632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再麻煩各位家長了！</a:t>
            </a:r>
            <a:r>
              <a:rPr 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 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6" name="Google Shape;176;p19"/>
          <p:cNvSpPr txBox="1"/>
          <p:nvPr/>
        </p:nvSpPr>
        <p:spPr>
          <a:xfrm>
            <a:off x="1579224" y="3065302"/>
            <a:ext cx="15663747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000" dirty="0">
                <a:solidFill>
                  <a:srgbClr val="FFFFFF"/>
                </a:solidFill>
                <a:latin typeface="Nunito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上學時間為</a:t>
            </a: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7:30-7:50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，請讓孩子準時上學；如需請假請告知。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要帶早餐就要記得吃，其他時間儘量減少讓孩子攜帶零食。</a:t>
            </a:r>
          </a:p>
          <a:p>
            <a:pPr lvl="1">
              <a:lnSpc>
                <a:spcPct val="140000"/>
              </a:lnSpc>
            </a:pPr>
            <a:r>
              <a:rPr lang="en-US" altLang="zh-TW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3.</a:t>
            </a:r>
            <a:r>
              <a:rPr lang="zh-TW" altLang="en-US" sz="40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天花板之漏水及白華狀況，會定期請總務處協助補漆</a:t>
            </a:r>
            <a:endParaRPr lang="en-US" altLang="zh-TW" sz="40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  <p:pic>
        <p:nvPicPr>
          <p:cNvPr id="185" name="Google Shape;18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75325" y="1361125"/>
            <a:ext cx="1822350" cy="14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731800" y="1226024"/>
            <a:ext cx="1822350" cy="176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7"/>
          <p:cNvSpPr/>
          <p:nvPr/>
        </p:nvSpPr>
        <p:spPr>
          <a:xfrm>
            <a:off x="2033228" y="7041471"/>
            <a:ext cx="5418404" cy="2472763"/>
          </a:xfrm>
          <a:custGeom>
            <a:avLst/>
            <a:gdLst/>
            <a:ahLst/>
            <a:cxnLst/>
            <a:rect l="l" t="t" r="r" b="b"/>
            <a:pathLst>
              <a:path w="5418404" h="2472763" extrusionOk="0">
                <a:moveTo>
                  <a:pt x="0" y="0"/>
                </a:moveTo>
                <a:lnTo>
                  <a:pt x="5418404" y="0"/>
                </a:lnTo>
                <a:lnTo>
                  <a:pt x="5418404" y="2472763"/>
                </a:lnTo>
                <a:lnTo>
                  <a:pt x="0" y="24727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0" name="Google Shape;310;p27"/>
          <p:cNvSpPr/>
          <p:nvPr/>
        </p:nvSpPr>
        <p:spPr>
          <a:xfrm>
            <a:off x="6075972" y="6208556"/>
            <a:ext cx="1375660" cy="1207142"/>
          </a:xfrm>
          <a:custGeom>
            <a:avLst/>
            <a:gdLst/>
            <a:ahLst/>
            <a:cxnLst/>
            <a:rect l="l" t="t" r="r" b="b"/>
            <a:pathLst>
              <a:path w="1375660" h="1207142" extrusionOk="0">
                <a:moveTo>
                  <a:pt x="0" y="0"/>
                </a:moveTo>
                <a:lnTo>
                  <a:pt x="1375660" y="0"/>
                </a:lnTo>
                <a:lnTo>
                  <a:pt x="1375660" y="1207142"/>
                </a:lnTo>
                <a:lnTo>
                  <a:pt x="0" y="12071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311" name="Google Shape;311;p27"/>
          <p:cNvSpPr txBox="1"/>
          <p:nvPr/>
        </p:nvSpPr>
        <p:spPr>
          <a:xfrm>
            <a:off x="2027278" y="2538095"/>
            <a:ext cx="6604493" cy="1378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8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0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聯絡導師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12" name="Google Shape;312;p27"/>
          <p:cNvSpPr txBox="1"/>
          <p:nvPr/>
        </p:nvSpPr>
        <p:spPr>
          <a:xfrm>
            <a:off x="10039175" y="1433936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313" name="Google Shape;313;p27"/>
          <p:cNvSpPr txBox="1"/>
          <p:nvPr/>
        </p:nvSpPr>
        <p:spPr>
          <a:xfrm>
            <a:off x="10067801" y="3584915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 dirty="0"/>
          </a:p>
        </p:txBody>
      </p:sp>
      <p:sp>
        <p:nvSpPr>
          <p:cNvPr id="314" name="Google Shape;314;p27"/>
          <p:cNvSpPr txBox="1"/>
          <p:nvPr/>
        </p:nvSpPr>
        <p:spPr>
          <a:xfrm>
            <a:off x="10106925" y="5822261"/>
            <a:ext cx="1987422" cy="1710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1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978" b="0" i="0" u="none" strike="noStrike" cap="none" dirty="0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 dirty="0"/>
          </a:p>
        </p:txBody>
      </p:sp>
      <p:sp>
        <p:nvSpPr>
          <p:cNvPr id="315" name="Google Shape;315;p27"/>
          <p:cNvSpPr txBox="1"/>
          <p:nvPr/>
        </p:nvSpPr>
        <p:spPr>
          <a:xfrm>
            <a:off x="12197302" y="6174707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手機</a:t>
            </a:r>
            <a:r>
              <a:rPr lang="en-US" altLang="zh-TW" sz="3000" b="1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:</a:t>
            </a:r>
            <a:r>
              <a:rPr lang="en-US" altLang="zh-TW" sz="3000" b="1" i="0" u="none" strike="noStrike" cap="none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0958-337-185&amp;line</a:t>
            </a:r>
            <a:endParaRPr b="1" dirty="0"/>
          </a:p>
        </p:txBody>
      </p:sp>
      <p:sp>
        <p:nvSpPr>
          <p:cNvPr id="316" name="Google Shape;316;p27"/>
          <p:cNvSpPr txBox="1"/>
          <p:nvPr/>
        </p:nvSpPr>
        <p:spPr>
          <a:xfrm>
            <a:off x="12407617" y="3916742"/>
            <a:ext cx="458412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EMAIL</a:t>
            </a:r>
            <a:r>
              <a:rPr lang="zh-TW" altLang="en-US" sz="3000" b="1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：</a:t>
            </a:r>
            <a:r>
              <a:rPr lang="en-US" altLang="zh-TW" sz="3000" dirty="0" err="1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wanyun0916@gmail.com</a:t>
            </a:r>
            <a:r>
              <a:rPr lang="en-US" sz="3000" i="0" u="none" strike="noStrike" cap="none" dirty="0">
                <a:solidFill>
                  <a:srgbClr val="FFFFFF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 </a:t>
            </a:r>
            <a:endParaRPr dirty="0"/>
          </a:p>
        </p:txBody>
      </p:sp>
      <p:sp>
        <p:nvSpPr>
          <p:cNvPr id="317" name="Google Shape;317;p27"/>
          <p:cNvSpPr txBox="1"/>
          <p:nvPr/>
        </p:nvSpPr>
        <p:spPr>
          <a:xfrm>
            <a:off x="12349213" y="1689264"/>
            <a:ext cx="4584125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000" b="1" dirty="0">
                <a:solidFill>
                  <a:srgbClr val="FFFFFF"/>
                </a:solidFill>
                <a:latin typeface="Nunito SemiBold"/>
                <a:sym typeface="Nunito SemiBold"/>
              </a:rPr>
              <a:t>班級電話與聯絡簿</a:t>
            </a:r>
            <a:endParaRPr b="1" dirty="0"/>
          </a:p>
        </p:txBody>
      </p:sp>
      <p:sp>
        <p:nvSpPr>
          <p:cNvPr id="318" name="Google Shape;318;p27"/>
          <p:cNvSpPr txBox="1"/>
          <p:nvPr/>
        </p:nvSpPr>
        <p:spPr>
          <a:xfrm>
            <a:off x="12197427" y="6918298"/>
            <a:ext cx="4584000" cy="176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平日晚上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9</a:t>
            </a: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點後較難應答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請改用聯絡簿聯繫</a:t>
            </a: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2200" dirty="0">
              <a:solidFill>
                <a:srgbClr val="FFFFFF"/>
              </a:solidFill>
              <a:latin typeface="Nunito"/>
              <a:sym typeface="Nunito"/>
            </a:endParaRPr>
          </a:p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上班時間的回覆狀況將視時間而定</a:t>
            </a:r>
            <a:endParaRPr dirty="0"/>
          </a:p>
        </p:txBody>
      </p:sp>
      <p:sp>
        <p:nvSpPr>
          <p:cNvPr id="320" name="Google Shape;320;p27"/>
          <p:cNvSpPr txBox="1"/>
          <p:nvPr/>
        </p:nvSpPr>
        <p:spPr>
          <a:xfrm>
            <a:off x="12349109" y="2488461"/>
            <a:ext cx="4584000" cy="44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2200" dirty="0">
                <a:solidFill>
                  <a:srgbClr val="FFFFFF"/>
                </a:solidFill>
                <a:latin typeface="Nunito"/>
                <a:sym typeface="Nunito"/>
              </a:rPr>
              <a:t>分機：</a:t>
            </a:r>
            <a:r>
              <a:rPr lang="en-US" altLang="zh-TW" sz="2200" dirty="0">
                <a:solidFill>
                  <a:srgbClr val="FFFFFF"/>
                </a:solidFill>
                <a:latin typeface="Nunito"/>
                <a:sym typeface="Nunito"/>
              </a:rPr>
              <a:t>604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61038" y="4020700"/>
            <a:ext cx="2903825" cy="82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4414249" y="681712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5" name="Google Shape;445;p33"/>
          <p:cNvSpPr/>
          <p:nvPr/>
        </p:nvSpPr>
        <p:spPr>
          <a:xfrm>
            <a:off x="2908070" y="1799808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6" name="Google Shape;446;p33"/>
          <p:cNvSpPr/>
          <p:nvPr/>
        </p:nvSpPr>
        <p:spPr>
          <a:xfrm>
            <a:off x="13424281" y="2032915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447" name="Google Shape;447;p33"/>
          <p:cNvSpPr txBox="1"/>
          <p:nvPr/>
        </p:nvSpPr>
        <p:spPr>
          <a:xfrm>
            <a:off x="5849146" y="2593737"/>
            <a:ext cx="6589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Thank</a:t>
            </a:r>
            <a:endParaRPr/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2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you!</a:t>
            </a:r>
            <a:endParaRPr/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4090904" y="3747400"/>
            <a:ext cx="501414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933325" y="4362090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640123" y="6423682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368020"/>
            <a:ext cx="17295800" cy="945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5"/>
          <p:cNvSpPr txBox="1"/>
          <p:nvPr/>
        </p:nvSpPr>
        <p:spPr>
          <a:xfrm>
            <a:off x="3206399" y="1504361"/>
            <a:ext cx="11875201" cy="1210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10995"/>
              </a:lnSpc>
            </a:pPr>
            <a:r>
              <a:rPr lang="zh-TW" altLang="en-US" sz="7085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本日預計說明內容</a:t>
            </a:r>
            <a:endParaRPr lang="zh-TW" altLang="en-US" sz="72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1853691" y="6055029"/>
            <a:ext cx="4301520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400" b="1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校務與班務</a:t>
            </a:r>
            <a:endParaRPr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201351" y="5788821"/>
            <a:ext cx="2060370" cy="4801709"/>
          </a:xfrm>
          <a:custGeom>
            <a:avLst/>
            <a:gdLst/>
            <a:ahLst/>
            <a:cxnLst/>
            <a:rect l="l" t="t" r="r" b="b"/>
            <a:pathLst>
              <a:path w="2060370" h="4801709" extrusionOk="0">
                <a:moveTo>
                  <a:pt x="0" y="0"/>
                </a:moveTo>
                <a:lnTo>
                  <a:pt x="2060370" y="0"/>
                </a:lnTo>
                <a:lnTo>
                  <a:pt x="2060370" y="4801709"/>
                </a:lnTo>
                <a:lnTo>
                  <a:pt x="0" y="48017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5" name="Google Shape;115;p15"/>
          <p:cNvSpPr/>
          <p:nvPr/>
        </p:nvSpPr>
        <p:spPr>
          <a:xfrm>
            <a:off x="2745763" y="3383308"/>
            <a:ext cx="2517377" cy="2480760"/>
          </a:xfrm>
          <a:custGeom>
            <a:avLst/>
            <a:gdLst/>
            <a:ahLst/>
            <a:cxnLst/>
            <a:rect l="l" t="t" r="r" b="b"/>
            <a:pathLst>
              <a:path w="2517377" h="2480760" extrusionOk="0">
                <a:moveTo>
                  <a:pt x="0" y="0"/>
                </a:moveTo>
                <a:lnTo>
                  <a:pt x="2517377" y="0"/>
                </a:lnTo>
                <a:lnTo>
                  <a:pt x="2517377" y="2480760"/>
                </a:lnTo>
                <a:lnTo>
                  <a:pt x="0" y="2480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6" name="Google Shape;116;p15"/>
          <p:cNvSpPr/>
          <p:nvPr/>
        </p:nvSpPr>
        <p:spPr>
          <a:xfrm>
            <a:off x="7745446" y="3383308"/>
            <a:ext cx="2797109" cy="2405513"/>
          </a:xfrm>
          <a:custGeom>
            <a:avLst/>
            <a:gdLst/>
            <a:ahLst/>
            <a:cxnLst/>
            <a:rect l="l" t="t" r="r" b="b"/>
            <a:pathLst>
              <a:path w="2797109" h="2405513" extrusionOk="0">
                <a:moveTo>
                  <a:pt x="0" y="0"/>
                </a:moveTo>
                <a:lnTo>
                  <a:pt x="2797108" y="0"/>
                </a:lnTo>
                <a:lnTo>
                  <a:pt x="279710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7" name="Google Shape;117;p15"/>
          <p:cNvSpPr/>
          <p:nvPr/>
        </p:nvSpPr>
        <p:spPr>
          <a:xfrm>
            <a:off x="13235528" y="3383308"/>
            <a:ext cx="2584048" cy="2405513"/>
          </a:xfrm>
          <a:custGeom>
            <a:avLst/>
            <a:gdLst/>
            <a:ahLst/>
            <a:cxnLst/>
            <a:rect l="l" t="t" r="r" b="b"/>
            <a:pathLst>
              <a:path w="2584048" h="2405513" extrusionOk="0">
                <a:moveTo>
                  <a:pt x="0" y="0"/>
                </a:moveTo>
                <a:lnTo>
                  <a:pt x="2584048" y="0"/>
                </a:lnTo>
                <a:lnTo>
                  <a:pt x="2584048" y="2405513"/>
                </a:lnTo>
                <a:lnTo>
                  <a:pt x="0" y="24055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18" name="Google Shape;118;p15"/>
          <p:cNvSpPr txBox="1"/>
          <p:nvPr/>
        </p:nvSpPr>
        <p:spPr>
          <a:xfrm>
            <a:off x="3266796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sp>
        <p:nvSpPr>
          <p:cNvPr id="119" name="Google Shape;119;p15"/>
          <p:cNvSpPr txBox="1"/>
          <p:nvPr/>
        </p:nvSpPr>
        <p:spPr>
          <a:xfrm>
            <a:off x="8406345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02</a:t>
            </a:r>
            <a:endParaRPr/>
          </a:p>
        </p:txBody>
      </p:sp>
      <p:sp>
        <p:nvSpPr>
          <p:cNvPr id="120" name="Google Shape;120;p15"/>
          <p:cNvSpPr txBox="1"/>
          <p:nvPr/>
        </p:nvSpPr>
        <p:spPr>
          <a:xfrm>
            <a:off x="13789897" y="4007418"/>
            <a:ext cx="1475310" cy="1004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0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85" b="0" i="0" u="none" strike="noStrike" cap="none">
                <a:solidFill>
                  <a:srgbClr val="7BCFFB"/>
                </a:solidFill>
                <a:latin typeface="Paytone One"/>
                <a:ea typeface="Paytone One"/>
                <a:cs typeface="Paytone One"/>
                <a:sym typeface="Paytone One"/>
              </a:rPr>
              <a:t>03</a:t>
            </a:r>
            <a:endParaRPr/>
          </a:p>
        </p:txBody>
      </p:sp>
      <p:sp>
        <p:nvSpPr>
          <p:cNvPr id="124" name="Google Shape;124;p15"/>
          <p:cNvSpPr txBox="1"/>
          <p:nvPr/>
        </p:nvSpPr>
        <p:spPr>
          <a:xfrm>
            <a:off x="7440065" y="6132705"/>
            <a:ext cx="3384882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教學說明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5" name="Google Shape;125;p15"/>
          <p:cNvSpPr txBox="1"/>
          <p:nvPr/>
        </p:nvSpPr>
        <p:spPr>
          <a:xfrm>
            <a:off x="12708728" y="6055029"/>
            <a:ext cx="3725581" cy="88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44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sym typeface="Nunito"/>
              </a:rPr>
              <a:t>謝老師小叮嚀</a:t>
            </a:r>
            <a:endParaRPr sz="4400" b="1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25" y="-1647277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7700" y="747465"/>
            <a:ext cx="9372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/>
          <p:nvPr/>
        </p:nvSpPr>
        <p:spPr>
          <a:xfrm>
            <a:off x="-498385" y="5692025"/>
            <a:ext cx="3731375" cy="5143500"/>
          </a:xfrm>
          <a:custGeom>
            <a:avLst/>
            <a:gdLst/>
            <a:ahLst/>
            <a:cxnLst/>
            <a:rect l="l" t="t" r="r" b="b"/>
            <a:pathLst>
              <a:path w="3731375" h="5143500" extrusionOk="0">
                <a:moveTo>
                  <a:pt x="0" y="0"/>
                </a:moveTo>
                <a:lnTo>
                  <a:pt x="3731375" y="0"/>
                </a:lnTo>
                <a:lnTo>
                  <a:pt x="3731375" y="5143500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3" name="Google Shape;133;p16"/>
          <p:cNvSpPr/>
          <p:nvPr/>
        </p:nvSpPr>
        <p:spPr>
          <a:xfrm>
            <a:off x="-1593165" y="1028700"/>
            <a:ext cx="5243730" cy="3498998"/>
          </a:xfrm>
          <a:custGeom>
            <a:avLst/>
            <a:gdLst/>
            <a:ahLst/>
            <a:cxnLst/>
            <a:rect l="l" t="t" r="r" b="b"/>
            <a:pathLst>
              <a:path w="5243730" h="3498998" extrusionOk="0">
                <a:moveTo>
                  <a:pt x="0" y="0"/>
                </a:moveTo>
                <a:lnTo>
                  <a:pt x="5243730" y="0"/>
                </a:lnTo>
                <a:lnTo>
                  <a:pt x="5243730" y="3498998"/>
                </a:lnTo>
                <a:lnTo>
                  <a:pt x="0" y="34989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34" name="Google Shape;134;p16"/>
          <p:cNvSpPr txBox="1"/>
          <p:nvPr/>
        </p:nvSpPr>
        <p:spPr>
          <a:xfrm>
            <a:off x="5711321" y="3997305"/>
            <a:ext cx="6865500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0000"/>
              </a:lnSpc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校務</a:t>
            </a:r>
            <a:r>
              <a:rPr lang="en-US" altLang="zh-TW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&amp;</a:t>
            </a: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班務說明</a:t>
            </a:r>
            <a:endParaRPr lang="zh-TW" altLang="en-US" sz="8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5" name="Google Shape;135;p16"/>
          <p:cNvSpPr txBox="1"/>
          <p:nvPr/>
        </p:nvSpPr>
        <p:spPr>
          <a:xfrm>
            <a:off x="7093537" y="1670321"/>
            <a:ext cx="4101000" cy="23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28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01</a:t>
            </a:r>
            <a:endParaRPr/>
          </a:p>
        </p:txBody>
      </p:sp>
      <p:pic>
        <p:nvPicPr>
          <p:cNvPr id="136" name="Google Shape;136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202588" y="2039675"/>
            <a:ext cx="5419851" cy="12166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0390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35"/>
          <p:cNvSpPr txBox="1"/>
          <p:nvPr/>
        </p:nvSpPr>
        <p:spPr>
          <a:xfrm>
            <a:off x="357767" y="1111872"/>
            <a:ext cx="9737764" cy="102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7000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本學期重要行事曆</a:t>
            </a:r>
            <a:endParaRPr sz="7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823087"/>
              </p:ext>
            </p:extLst>
          </p:nvPr>
        </p:nvGraphicFramePr>
        <p:xfrm>
          <a:off x="1570891" y="2373727"/>
          <a:ext cx="15254067" cy="715381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49424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9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4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747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日期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latin typeface="標楷體" pitchFamily="65" charset="-120"/>
                          <a:ea typeface="標楷體" pitchFamily="65" charset="-120"/>
                        </a:rPr>
                        <a:t>備註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199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2/19(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身高體重視力測量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379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2/24(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)-4/7(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一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游泳課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帶泳具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576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3/5(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)-3/21(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五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三四聯單繳納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716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3/27(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校外教學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中山堂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+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長榮海事博物館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295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4/15(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)-16(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期中考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0002125"/>
                  </a:ext>
                </a:extLst>
              </a:tr>
              <a:tr h="582955">
                <a:tc>
                  <a:txBody>
                    <a:bodyPr/>
                    <a:lstStyle/>
                    <a:p>
                      <a: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    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4/17(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四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)&amp;24(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四</a:t>
                      </a: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)</a:t>
                      </a:r>
                      <a:endParaRPr lang="zh-TW" altLang="en-US" sz="3200" b="0" i="0" u="none" strike="noStrike" cap="none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altLang="zh-TW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EQ</a:t>
                      </a:r>
                      <a:r>
                        <a:rPr lang="zh-TW" altLang="en-US" sz="3200" b="0" i="0" u="none" strike="noStrike" cap="none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  <a:sym typeface="Arial"/>
                        </a:rPr>
                        <a:t>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5/1(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音樂展演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6/4(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三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)-5(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畢業考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74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6/10(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畢業週活動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划舟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335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6/12(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四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畢業週活動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校外教學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六福村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77472">
                <a:tc>
                  <a:txBody>
                    <a:bodyPr/>
                    <a:lstStyle/>
                    <a:p>
                      <a:pPr algn="l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    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6/17(</a:t>
                      </a:r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二</a:t>
                      </a:r>
                      <a:r>
                        <a:rPr lang="en-US" altLang="zh-TW" sz="3200" dirty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)</a:t>
                      </a:r>
                      <a:endParaRPr lang="zh-TW" alt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畢業典禮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-1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班級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活動費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4" y="2174395"/>
            <a:ext cx="11195189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感謝</a:t>
            </a:r>
            <a:r>
              <a:rPr lang="zh-TW" altLang="en-US" sz="4800" u="sng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銘崙媽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協助保管及管理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目前結餘為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1077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之前獲獎得來的</a:t>
            </a: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7-11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商品卡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已花掉部分，會再帶孩子消費完餘額</a:t>
            </a:r>
            <a:endParaRPr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95146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-2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服裝規定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E7ECE80-C1D5-4D34-B4C3-1561293AC8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1391" y="3561804"/>
            <a:ext cx="10657080" cy="2039831"/>
          </a:xfrm>
          <a:prstGeom prst="rect">
            <a:avLst/>
          </a:prstGeom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E6CA6A86-AEB0-4C76-8FE8-992129E4ED7A}"/>
              </a:ext>
            </a:extLst>
          </p:cNvPr>
          <p:cNvSpPr/>
          <p:nvPr/>
        </p:nvSpPr>
        <p:spPr>
          <a:xfrm>
            <a:off x="12184912" y="2934586"/>
            <a:ext cx="5496960" cy="3398330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8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1727286" y="828928"/>
            <a:ext cx="12176759" cy="208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r">
              <a:lnSpc>
                <a:spcPct val="111001"/>
              </a:lnSpc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-3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兩次校外教學</a:t>
            </a:r>
            <a:r>
              <a:rPr lang="zh-TW" altLang="en-US" sz="72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 </a:t>
            </a:r>
            <a:r>
              <a:rPr lang="zh-TW" altLang="en-US" sz="36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（繳費單上的金額僅為車資）</a:t>
            </a:r>
            <a:endParaRPr lang="en-US" altLang="zh-TW" sz="3600" b="1" dirty="0">
              <a:solidFill>
                <a:srgbClr val="F1E894"/>
              </a:solidFill>
              <a:latin typeface="標楷體" panose="03000509000000000000" pitchFamily="65" charset="-120"/>
              <a:ea typeface="標楷體" panose="03000509000000000000" pitchFamily="65" charset="-120"/>
              <a:cs typeface="Paytone One"/>
              <a:sym typeface="Paytone One"/>
            </a:endParaRPr>
          </a:p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5941745" y="2794128"/>
            <a:ext cx="10875553" cy="620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1">
              <a:lnSpc>
                <a:spcPct val="140000"/>
              </a:lnSpc>
            </a:pP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中山堂參加音樂會後，中午預計到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附近東一排骨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用餐，每生餐費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(180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)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，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預計於三月中點餐並收取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lvl="1">
              <a:lnSpc>
                <a:spcPct val="140000"/>
              </a:lnSpc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六福村的門票每生</a:t>
            </a: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480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元，預計於畢業考後收取，當天餐費自理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2378251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2322709" y="995228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-4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0401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兒童節活動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2154" y="2767638"/>
            <a:ext cx="10875553" cy="41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結合上下課翻轉，預計進行班級擺攤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b="0" i="0" u="none" strike="noStrike" cap="none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會再帶領學生思考擺攤內容，並懇請家長協助支援人力物力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191230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17"/>
          <p:cNvGrpSpPr/>
          <p:nvPr/>
        </p:nvGrpSpPr>
        <p:grpSpPr>
          <a:xfrm>
            <a:off x="779659" y="606262"/>
            <a:ext cx="16728683" cy="5212249"/>
            <a:chOff x="0" y="-38100"/>
            <a:chExt cx="4405908" cy="1372773"/>
          </a:xfrm>
        </p:grpSpPr>
        <p:sp>
          <p:nvSpPr>
            <p:cNvPr id="144" name="Google Shape;144;p17"/>
            <p:cNvSpPr/>
            <p:nvPr/>
          </p:nvSpPr>
          <p:spPr>
            <a:xfrm>
              <a:off x="0" y="0"/>
              <a:ext cx="4405908" cy="1334673"/>
            </a:xfrm>
            <a:custGeom>
              <a:avLst/>
              <a:gdLst/>
              <a:ahLst/>
              <a:cxnLst/>
              <a:rect l="l" t="t" r="r" b="b"/>
              <a:pathLst>
                <a:path w="4405908" h="1334673" extrusionOk="0">
                  <a:moveTo>
                    <a:pt x="0" y="0"/>
                  </a:moveTo>
                  <a:lnTo>
                    <a:pt x="4405908" y="0"/>
                  </a:lnTo>
                  <a:lnTo>
                    <a:pt x="4405908" y="1334673"/>
                  </a:lnTo>
                  <a:lnTo>
                    <a:pt x="0" y="1334673"/>
                  </a:lnTo>
                  <a:lnTo>
                    <a:pt x="0" y="0"/>
                  </a:lnTo>
                </a:path>
              </a:pathLst>
            </a:custGeom>
            <a:solidFill>
              <a:srgbClr val="47291C"/>
            </a:solidFill>
            <a:ln>
              <a:noFill/>
            </a:ln>
          </p:spPr>
        </p:sp>
        <p:sp>
          <p:nvSpPr>
            <p:cNvPr id="145" name="Google Shape;145;p1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7" name="Google Shape;14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570" y="2767638"/>
            <a:ext cx="5268950" cy="1028699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7"/>
          <p:cNvSpPr/>
          <p:nvPr/>
        </p:nvSpPr>
        <p:spPr>
          <a:xfrm>
            <a:off x="-329035" y="7345041"/>
            <a:ext cx="8998151" cy="4891722"/>
          </a:xfrm>
          <a:custGeom>
            <a:avLst/>
            <a:gdLst/>
            <a:ahLst/>
            <a:cxnLst/>
            <a:rect l="l" t="t" r="r" b="b"/>
            <a:pathLst>
              <a:path w="8998151" h="4891722" extrusionOk="0">
                <a:moveTo>
                  <a:pt x="0" y="0"/>
                </a:moveTo>
                <a:lnTo>
                  <a:pt x="8998151" y="0"/>
                </a:lnTo>
                <a:lnTo>
                  <a:pt x="8998151" y="4891723"/>
                </a:lnTo>
                <a:lnTo>
                  <a:pt x="0" y="48917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149" name="Google Shape;149;p17"/>
          <p:cNvSpPr txBox="1"/>
          <p:nvPr/>
        </p:nvSpPr>
        <p:spPr>
          <a:xfrm>
            <a:off x="977537" y="1039907"/>
            <a:ext cx="12176759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11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班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務</a:t>
            </a:r>
            <a:r>
              <a:rPr lang="zh-TW" altLang="en-US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說明</a:t>
            </a:r>
            <a:r>
              <a:rPr lang="en-US" altLang="zh-TW" sz="6999" b="1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5</a:t>
            </a:r>
            <a:r>
              <a:rPr lang="en-US" altLang="zh-TW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-5</a:t>
            </a:r>
            <a:r>
              <a:rPr lang="zh-TW" altLang="en-US" sz="6999" b="1" i="0" u="none" strike="noStrike" cap="none" dirty="0">
                <a:solidFill>
                  <a:srgbClr val="F1E894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Paytone One"/>
                <a:sym typeface="Paytone One"/>
              </a:rPr>
              <a:t>　畢業相關</a:t>
            </a:r>
            <a:endParaRPr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50" name="Google Shape;150;p17"/>
          <p:cNvSpPr txBox="1"/>
          <p:nvPr/>
        </p:nvSpPr>
        <p:spPr>
          <a:xfrm>
            <a:off x="6115274" y="2174395"/>
            <a:ext cx="11195189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1.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如孩子獲獎連連，歡迎參加傑出市長獎推薦徵選，詳情請見校網</a:t>
            </a: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TW" sz="4800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  <a:p>
            <a:pPr marL="0" marR="0" lvl="1" indent="0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2.</a:t>
            </a:r>
            <a:r>
              <a:rPr lang="zh-TW" altLang="en-US" sz="4800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Nunito"/>
                <a:sym typeface="Nunito"/>
              </a:rPr>
              <a:t>目前畢業週的活動已規劃：淡水河划舟與校外教學</a:t>
            </a:r>
            <a:endParaRPr lang="en-US" altLang="zh-TW" sz="4800" b="0" i="0" u="none" strike="noStrike" cap="none" dirty="0">
              <a:solidFill>
                <a:srgbClr val="FFFFFF"/>
              </a:solidFill>
              <a:latin typeface="標楷體" panose="03000509000000000000" pitchFamily="65" charset="-120"/>
              <a:ea typeface="標楷體" panose="03000509000000000000" pitchFamily="65" charset="-120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3930417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524</Words>
  <Application>Microsoft Office PowerPoint</Application>
  <PresentationFormat>自訂</PresentationFormat>
  <Paragraphs>90</Paragraphs>
  <Slides>16</Slides>
  <Notes>16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4" baseType="lpstr">
      <vt:lpstr>Nunito</vt:lpstr>
      <vt:lpstr>新細明體</vt:lpstr>
      <vt:lpstr>標楷體</vt:lpstr>
      <vt:lpstr>Calibri</vt:lpstr>
      <vt:lpstr>Arial</vt:lpstr>
      <vt:lpstr>Paytone One</vt:lpstr>
      <vt:lpstr>Nunito SemiBold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40</cp:revision>
  <dcterms:modified xsi:type="dcterms:W3CDTF">2025-02-14T04:50:11Z</dcterms:modified>
</cp:coreProperties>
</file>