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5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/>
              <a:t>新北市大同國小 資訊組 製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0AB6-E1EB-4DB8-9ABC-8FE1F18B825B}" type="datetimeFigureOut">
              <a:rPr lang="zh-TW" altLang="en-US" smtClean="0"/>
              <a:t>2022/8/21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B5B17-796C-458B-B593-E0235580F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72749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/>
              <a:t>新北市大同國小 資訊組 製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65C26-37F3-46D6-A917-5254D8CB232D}" type="datetimeFigureOut">
              <a:rPr lang="zh-TW" altLang="en-US" smtClean="0"/>
              <a:t>2022/8/21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9EC0D-2346-4624-BCEA-8368B007B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8121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9EC0D-2346-4624-BCEA-8368B007BE5D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頁首版面配置區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</a:t>
            </a:r>
          </a:p>
        </p:txBody>
      </p:sp>
    </p:spTree>
    <p:extLst>
      <p:ext uri="{BB962C8B-B14F-4D97-AF65-F5344CB8AC3E}">
        <p14:creationId xmlns:p14="http://schemas.microsoft.com/office/powerpoint/2010/main" val="320157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zh-TW" altLang="en-US"/>
              <a:t>新北市大同國小 資訊組 製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09EC0D-2346-4624-BCEA-8368B007BE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47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21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82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68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21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06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82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53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62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53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83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12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新北市大同國小 資訊組 製 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05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134672" cy="1470025"/>
          </a:xfrm>
        </p:spPr>
        <p:txBody>
          <a:bodyPr>
            <a:normAutofit fontScale="90000"/>
          </a:bodyPr>
          <a:lstStyle/>
          <a:p>
            <a:r>
              <a:rPr lang="zh-TW" altLang="en-US" sz="1200" dirty="0">
                <a:latin typeface="微軟正黑體"/>
                <a:ea typeface="微軟正黑體"/>
              </a:rPr>
              <a:t> </a:t>
            </a:r>
            <a:r>
              <a:rPr lang="zh-TW" altLang="en-US" dirty="0">
                <a:latin typeface="微軟正黑體"/>
                <a:ea typeface="微軟正黑體"/>
              </a:rPr>
              <a:t>新進同仁學校網路平台使用簡介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6065416" y="5054602"/>
            <a:ext cx="882847" cy="279400"/>
          </a:xfrm>
        </p:spPr>
        <p:txBody>
          <a:bodyPr/>
          <a:lstStyle/>
          <a:p>
            <a:r>
              <a:rPr lang="en-US" altLang="zh-TW" smtClean="0"/>
              <a:t>2022/8/23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526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/>
              <a:t>校內人員保密切結書</a:t>
            </a:r>
            <a:r>
              <a:rPr lang="en-US" altLang="zh-TW" sz="3600" dirty="0"/>
              <a:t>(1</a:t>
            </a:r>
            <a:r>
              <a:rPr lang="zh-TW" altLang="en-US" sz="3600" dirty="0"/>
              <a:t>份自行留存，</a:t>
            </a:r>
            <a:r>
              <a:rPr lang="en-US" altLang="zh-TW" sz="3600" dirty="0"/>
              <a:t>1</a:t>
            </a:r>
            <a:r>
              <a:rPr lang="zh-TW" altLang="en-US" sz="3600" dirty="0"/>
              <a:t>份繳回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，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因應線上會議，請自行至教務處領取填寫</a:t>
            </a:r>
            <a:r>
              <a:rPr lang="en-US" altLang="zh-TW" sz="3600" dirty="0" smtClean="0"/>
              <a:t>)</a:t>
            </a:r>
            <a:endParaRPr lang="en-US" altLang="zh-TW" sz="3600" dirty="0"/>
          </a:p>
          <a:p>
            <a:r>
              <a:rPr lang="zh-TW" altLang="en-US" sz="3600" dirty="0"/>
              <a:t>帳號申請</a:t>
            </a:r>
            <a:r>
              <a:rPr lang="zh-TW" altLang="en-US" sz="3600" dirty="0" smtClean="0"/>
              <a:t>單</a:t>
            </a:r>
            <a:endParaRPr lang="en-US" altLang="zh-TW" sz="3600" dirty="0" smtClean="0"/>
          </a:p>
          <a:p>
            <a:r>
              <a:rPr lang="zh-TW" altLang="en-US" sz="3600" dirty="0" smtClean="0"/>
              <a:t>常用</a:t>
            </a:r>
            <a:r>
              <a:rPr lang="zh-TW" altLang="en-US" sz="3600" dirty="0"/>
              <a:t>帳號：</a:t>
            </a:r>
            <a:endParaRPr lang="en-US" altLang="zh-TW" sz="3600" dirty="0"/>
          </a:p>
          <a:p>
            <a:pPr lvl="1"/>
            <a:r>
              <a:rPr lang="zh-TW" altLang="en-US" sz="3600" dirty="0"/>
              <a:t>校務行政系統</a:t>
            </a:r>
            <a:r>
              <a:rPr lang="en-US" altLang="zh-TW" sz="3600" dirty="0"/>
              <a:t>(</a:t>
            </a:r>
            <a:r>
              <a:rPr lang="zh-TW" altLang="en-US" sz="3600" dirty="0"/>
              <a:t>人事主任開通</a:t>
            </a:r>
            <a:r>
              <a:rPr lang="en-US" altLang="zh-TW" sz="3600" dirty="0"/>
              <a:t>)</a:t>
            </a:r>
          </a:p>
          <a:p>
            <a:pPr lvl="1"/>
            <a:r>
              <a:rPr lang="zh-TW" altLang="en-US" sz="3600" dirty="0"/>
              <a:t>大同雲帳號</a:t>
            </a:r>
            <a:r>
              <a:rPr lang="en-US" altLang="zh-TW" sz="3600" dirty="0"/>
              <a:t>(</a:t>
            </a:r>
            <a:r>
              <a:rPr lang="zh-TW" altLang="en-US" sz="3600" dirty="0"/>
              <a:t>資訊組長開通</a:t>
            </a:r>
            <a:r>
              <a:rPr lang="en-US" altLang="zh-TW" sz="3600" dirty="0"/>
              <a:t>)</a:t>
            </a:r>
            <a:endParaRPr lang="zh-TW" altLang="en-US" sz="3600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76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校務行政系統帳號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zh-TW" altLang="en-US" sz="3200" dirty="0"/>
              <a:t>由人事主任開通，預設帳號與密碼為「大寫身分證字號」，往後以自訂帳號登入，若先前已使用過，請以原先帳密續用</a:t>
            </a:r>
            <a:r>
              <a:rPr lang="zh-TW" altLang="en-US" sz="3200" dirty="0" smtClean="0"/>
              <a:t>即可，若無法登入請洽資訊組。</a:t>
            </a:r>
            <a:endParaRPr lang="en-US" altLang="zh-TW" sz="3200" dirty="0"/>
          </a:p>
          <a:p>
            <a:r>
              <a:rPr lang="zh-TW" altLang="en-US" sz="3200" dirty="0"/>
              <a:t>常用模組</a:t>
            </a:r>
            <a:endParaRPr lang="en-US" altLang="zh-TW" sz="3200" dirty="0"/>
          </a:p>
          <a:p>
            <a:pPr lvl="1"/>
            <a:r>
              <a:rPr lang="zh-TW" altLang="en-US" sz="3200" dirty="0"/>
              <a:t>請假</a:t>
            </a:r>
            <a:endParaRPr lang="en-US" altLang="zh-TW" sz="3200" dirty="0"/>
          </a:p>
          <a:p>
            <a:pPr lvl="1"/>
            <a:r>
              <a:rPr lang="zh-TW" altLang="en-US" sz="3200" dirty="0"/>
              <a:t>研習</a:t>
            </a:r>
            <a:endParaRPr lang="en-US" altLang="zh-TW" sz="3200" dirty="0"/>
          </a:p>
          <a:p>
            <a:pPr lvl="1"/>
            <a:r>
              <a:rPr lang="zh-TW" altLang="en-US" sz="3200" dirty="0"/>
              <a:t>設備報修</a:t>
            </a:r>
            <a:endParaRPr lang="en-US" altLang="zh-TW" sz="3200" dirty="0"/>
          </a:p>
          <a:p>
            <a:pPr lvl="1"/>
            <a:r>
              <a:rPr lang="zh-TW" altLang="en-US" sz="3200" dirty="0"/>
              <a:t>場地預約</a:t>
            </a:r>
            <a:endParaRPr lang="en-US" altLang="zh-TW" sz="3200" dirty="0"/>
          </a:p>
          <a:p>
            <a:pPr lvl="1"/>
            <a:r>
              <a:rPr lang="zh-TW" altLang="en-US" sz="3200" dirty="0"/>
              <a:t>學生資料管理</a:t>
            </a:r>
            <a:r>
              <a:rPr lang="en-US" altLang="zh-TW" sz="3200" dirty="0"/>
              <a:t>(</a:t>
            </a:r>
            <a:r>
              <a:rPr lang="zh-TW" altLang="en-US" sz="3200" dirty="0"/>
              <a:t>含成績輸入</a:t>
            </a:r>
            <a:r>
              <a:rPr lang="en-US" altLang="zh-TW" sz="3200" dirty="0"/>
              <a:t>)</a:t>
            </a:r>
          </a:p>
          <a:p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26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103665"/>
            <a:ext cx="3307829" cy="3726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圖示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190764" y="3702494"/>
            <a:ext cx="2765611" cy="102265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2" name="肘形接點 21"/>
          <p:cNvCxnSpPr>
            <a:endCxn id="8" idx="1"/>
          </p:cNvCxnSpPr>
          <p:nvPr/>
        </p:nvCxnSpPr>
        <p:spPr>
          <a:xfrm flipV="1">
            <a:off x="3498526" y="4213819"/>
            <a:ext cx="1692238" cy="84039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678" y="1650266"/>
            <a:ext cx="2880321" cy="41044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45565" y="4003810"/>
            <a:ext cx="2552961" cy="7213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1469541" y="5853944"/>
            <a:ext cx="1505007" cy="482590"/>
          </a:xfrm>
          <a:prstGeom prst="wedgeRectCallout">
            <a:avLst>
              <a:gd name="adj1" fmla="val -18992"/>
              <a:gd name="adj2" fmla="val -6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校網右上方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641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大同雲帳號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961828"/>
            <a:ext cx="7772400" cy="468052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大同國小私有雲，校內資料分享，由資訊組啟動，請於帳號申請表中填上申請之帳號及</a:t>
            </a:r>
            <a:r>
              <a:rPr lang="en-US" altLang="zh-TW" sz="3200" b="1" dirty="0"/>
              <a:t>email</a:t>
            </a:r>
            <a:r>
              <a:rPr lang="zh-TW" altLang="en-US" sz="3200" b="1" dirty="0"/>
              <a:t>，系統會寄啟用信到您的信箱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en-US" sz="3200" dirty="0"/>
              <a:t>常用模組：</a:t>
            </a:r>
            <a:endParaRPr lang="en-US" altLang="zh-TW" sz="3200" dirty="0"/>
          </a:p>
          <a:p>
            <a:pPr lvl="1"/>
            <a:r>
              <a:rPr lang="en-US" altLang="zh-TW" dirty="0"/>
              <a:t>File station</a:t>
            </a:r>
          </a:p>
          <a:p>
            <a:pPr lvl="2"/>
            <a:r>
              <a:rPr lang="en-US" altLang="zh-TW" sz="2400" dirty="0"/>
              <a:t>home(</a:t>
            </a:r>
            <a:r>
              <a:rPr lang="zh-TW" altLang="en-US" sz="2400" dirty="0"/>
              <a:t>個人私有雲，自己才看得到</a:t>
            </a:r>
            <a:r>
              <a:rPr lang="en-US" altLang="zh-TW" sz="2400" dirty="0"/>
              <a:t>)</a:t>
            </a:r>
          </a:p>
          <a:p>
            <a:pPr lvl="2"/>
            <a:r>
              <a:rPr lang="zh-TW" altLang="en-US" sz="2400" dirty="0"/>
              <a:t>大同雲</a:t>
            </a:r>
            <a:r>
              <a:rPr lang="en-US" altLang="zh-TW" sz="2400" dirty="0"/>
              <a:t>(</a:t>
            </a:r>
            <a:r>
              <a:rPr lang="zh-TW" altLang="en-US" sz="2400" dirty="0"/>
              <a:t>共享雲，校內同到皆可看到</a:t>
            </a:r>
            <a:r>
              <a:rPr lang="en-US" altLang="zh-TW" sz="2400" dirty="0"/>
              <a:t>)</a:t>
            </a:r>
          </a:p>
          <a:p>
            <a:pPr lvl="2"/>
            <a:r>
              <a:rPr lang="zh-TW" altLang="en-US" sz="2400" dirty="0"/>
              <a:t>行政雲</a:t>
            </a:r>
            <a:r>
              <a:rPr lang="en-US" altLang="zh-TW" sz="2400" dirty="0"/>
              <a:t>(</a:t>
            </a:r>
            <a:r>
              <a:rPr lang="zh-TW" altLang="en-US" sz="2400" dirty="0"/>
              <a:t>行政同仁之行政資料分享區</a:t>
            </a:r>
            <a:r>
              <a:rPr lang="en-US" altLang="zh-TW" sz="2400" dirty="0"/>
              <a:t>)</a:t>
            </a:r>
          </a:p>
          <a:p>
            <a:pPr lvl="2"/>
            <a:r>
              <a:rPr lang="en-US" altLang="zh-TW" sz="2400" dirty="0" err="1"/>
              <a:t>iso</a:t>
            </a:r>
            <a:r>
              <a:rPr lang="en-US" altLang="zh-TW" sz="2400" dirty="0"/>
              <a:t>-</a:t>
            </a:r>
            <a:r>
              <a:rPr lang="zh-TW" altLang="en-US" sz="2400" dirty="0"/>
              <a:t>書商上傳教學光碟</a:t>
            </a:r>
            <a:r>
              <a:rPr lang="en-US" altLang="zh-TW" sz="2400" dirty="0"/>
              <a:t>ISO</a:t>
            </a:r>
            <a:r>
              <a:rPr lang="zh-TW" altLang="en-US" sz="2400" dirty="0"/>
              <a:t>檔</a:t>
            </a:r>
            <a:r>
              <a:rPr lang="en-US" altLang="zh-TW" sz="2400" dirty="0"/>
              <a:t>(</a:t>
            </a:r>
            <a:r>
              <a:rPr lang="zh-TW" altLang="en-US" sz="2400" dirty="0"/>
              <a:t>設備組提供之教學光碟檔</a:t>
            </a:r>
            <a:r>
              <a:rPr lang="en-US" altLang="zh-TW" sz="2400" dirty="0"/>
              <a:t>)</a:t>
            </a:r>
          </a:p>
          <a:p>
            <a:pPr marL="548640" lvl="2" indent="0">
              <a:buNone/>
            </a:pPr>
            <a:endParaRPr lang="zh-TW" altLang="en-US" sz="2400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17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圖示</a:t>
            </a: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15570" y="2450647"/>
            <a:ext cx="4932436" cy="1815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6985" y="4545046"/>
            <a:ext cx="5256584" cy="2194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矩形 6"/>
          <p:cNvSpPr/>
          <p:nvPr/>
        </p:nvSpPr>
        <p:spPr>
          <a:xfrm>
            <a:off x="5403309" y="2915229"/>
            <a:ext cx="2016224" cy="12220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7" name="肘形接點 16"/>
          <p:cNvCxnSpPr>
            <a:stCxn id="7" idx="1"/>
            <a:endCxn id="18" idx="0"/>
          </p:cNvCxnSpPr>
          <p:nvPr/>
        </p:nvCxnSpPr>
        <p:spPr>
          <a:xfrm rot="10800000" flipV="1">
            <a:off x="3818077" y="3526241"/>
            <a:ext cx="1585233" cy="989707"/>
          </a:xfrm>
          <a:prstGeom prst="bent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458036" y="4515949"/>
            <a:ext cx="720080" cy="2880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50871" y="4905946"/>
            <a:ext cx="552438" cy="68559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304" y="1990129"/>
            <a:ext cx="2376264" cy="3456384"/>
          </a:xfrm>
          <a:prstGeom prst="rect">
            <a:avLst/>
          </a:prstGeom>
        </p:spPr>
      </p:pic>
      <p:cxnSp>
        <p:nvCxnSpPr>
          <p:cNvPr id="22" name="肘形接點 21"/>
          <p:cNvCxnSpPr>
            <a:stCxn id="18" idx="2"/>
          </p:cNvCxnSpPr>
          <p:nvPr/>
        </p:nvCxnSpPr>
        <p:spPr>
          <a:xfrm rot="16200000" flipH="1">
            <a:off x="3993337" y="4628719"/>
            <a:ext cx="711893" cy="1062415"/>
          </a:xfrm>
          <a:prstGeom prst="bent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99823" y="4627367"/>
            <a:ext cx="2355837" cy="88850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9" name="肘形接點 8"/>
          <p:cNvCxnSpPr>
            <a:stCxn id="8" idx="0"/>
          </p:cNvCxnSpPr>
          <p:nvPr/>
        </p:nvCxnSpPr>
        <p:spPr>
          <a:xfrm rot="5400000" flipH="1" flipV="1">
            <a:off x="2623308" y="2102609"/>
            <a:ext cx="1479193" cy="3570324"/>
          </a:xfrm>
          <a:prstGeom prst="bent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圖說文字 18"/>
          <p:cNvSpPr/>
          <p:nvPr/>
        </p:nvSpPr>
        <p:spPr>
          <a:xfrm>
            <a:off x="754932" y="5698716"/>
            <a:ext cx="1505007" cy="482590"/>
          </a:xfrm>
          <a:prstGeom prst="wedgeRectCallout">
            <a:avLst>
              <a:gd name="adj1" fmla="val -15310"/>
              <a:gd name="adj2" fmla="val -78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校網左下方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最後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0529" y="1744204"/>
            <a:ext cx="7765322" cy="4162400"/>
          </a:xfrm>
        </p:spPr>
        <p:txBody>
          <a:bodyPr>
            <a:normAutofit/>
          </a:bodyPr>
          <a:lstStyle/>
          <a:p>
            <a:r>
              <a:rPr lang="zh-TW" altLang="en-US" dirty="0"/>
              <a:t>請繳回「校內人員保密切結書」一份，另一份由簽署人保存。</a:t>
            </a:r>
            <a:endParaRPr lang="en-US" altLang="zh-TW" dirty="0"/>
          </a:p>
          <a:p>
            <a:r>
              <a:rPr lang="zh-TW" altLang="en-US" dirty="0"/>
              <a:t>請繳回「帳號申請單」</a:t>
            </a:r>
            <a:endParaRPr lang="en-US" altLang="zh-TW" dirty="0"/>
          </a:p>
          <a:p>
            <a:r>
              <a:rPr lang="zh-TW" altLang="en-US" sz="4000" dirty="0" smtClean="0"/>
              <a:t>設備</a:t>
            </a:r>
            <a:r>
              <a:rPr lang="zh-TW" altLang="en-US" sz="4000" dirty="0"/>
              <a:t>故障問題請善加利用「設備報修」系統通報。</a:t>
            </a:r>
            <a:endParaRPr lang="en-US" altLang="zh-TW" sz="4000" dirty="0"/>
          </a:p>
          <a:p>
            <a:r>
              <a:rPr lang="zh-TW" altLang="en-US" dirty="0"/>
              <a:t>如：水龍頭故障</a:t>
            </a:r>
            <a:r>
              <a:rPr lang="en-US" altLang="zh-TW" dirty="0"/>
              <a:t>(</a:t>
            </a:r>
            <a:r>
              <a:rPr lang="zh-TW" altLang="en-US" dirty="0"/>
              <a:t>總務處</a:t>
            </a:r>
            <a:r>
              <a:rPr lang="en-US" altLang="zh-TW" dirty="0"/>
              <a:t>)</a:t>
            </a:r>
            <a:r>
              <a:rPr lang="zh-TW" altLang="en-US" dirty="0"/>
              <a:t>、電腦故障</a:t>
            </a:r>
            <a:r>
              <a:rPr lang="en-US" altLang="zh-TW" dirty="0"/>
              <a:t>(</a:t>
            </a:r>
            <a:r>
              <a:rPr lang="zh-TW" altLang="en-US" dirty="0"/>
              <a:t>資訊組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8264" y="4567494"/>
            <a:ext cx="2088232" cy="1754254"/>
          </a:xfrm>
          <a:prstGeom prst="rect">
            <a:avLst/>
          </a:prstGeom>
        </p:spPr>
      </p:pic>
      <p:sp>
        <p:nvSpPr>
          <p:cNvPr id="10" name="橢圓形圖說文字 9"/>
          <p:cNvSpPr/>
          <p:nvPr/>
        </p:nvSpPr>
        <p:spPr>
          <a:xfrm>
            <a:off x="7032041" y="3948730"/>
            <a:ext cx="2016924" cy="515184"/>
          </a:xfrm>
          <a:prstGeom prst="wedgeEllipseCallout">
            <a:avLst>
              <a:gd name="adj1" fmla="val -459"/>
              <a:gd name="adj2" fmla="val 9339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新北校園通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1298" y="4312445"/>
            <a:ext cx="4783951" cy="2147341"/>
          </a:xfrm>
          <a:prstGeom prst="rect">
            <a:avLst/>
          </a:prstGeom>
        </p:spPr>
      </p:pic>
      <p:sp>
        <p:nvSpPr>
          <p:cNvPr id="8" name="橢圓形圖說文字 7"/>
          <p:cNvSpPr/>
          <p:nvPr/>
        </p:nvSpPr>
        <p:spPr>
          <a:xfrm>
            <a:off x="4237017" y="5341780"/>
            <a:ext cx="2398279" cy="731208"/>
          </a:xfrm>
          <a:prstGeom prst="wedgeEllipseCallout">
            <a:avLst>
              <a:gd name="adj1" fmla="val -48145"/>
              <a:gd name="adj2" fmla="val -1464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親師生平台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6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2276872"/>
            <a:ext cx="3046761" cy="1766540"/>
          </a:xfr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00" b="100000" l="860" r="995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5347" y="3160142"/>
            <a:ext cx="6059752" cy="34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5832" y="2138886"/>
            <a:ext cx="5436786" cy="3437478"/>
          </a:xfr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2022/8/23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新北市大同國小 資訊組 製 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7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4421</TotalTime>
  <Words>396</Words>
  <Application>Microsoft Office PowerPoint</Application>
  <PresentationFormat>如螢幕大小 (4:3)</PresentationFormat>
  <Paragraphs>65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微軟正黑體</vt:lpstr>
      <vt:lpstr>Calibri</vt:lpstr>
      <vt:lpstr>Calibri Light</vt:lpstr>
      <vt:lpstr>回顧</vt:lpstr>
      <vt:lpstr> 新進同仁學校網路平台使用簡介 </vt:lpstr>
      <vt:lpstr>Index</vt:lpstr>
      <vt:lpstr>校務行政系統帳號</vt:lpstr>
      <vt:lpstr>圖示</vt:lpstr>
      <vt:lpstr>大同雲帳號</vt:lpstr>
      <vt:lpstr>圖示</vt:lpstr>
      <vt:lpstr>最後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新進同仁學校網路平台使用簡介</dc:title>
  <dc:creator>user</dc:creator>
  <cp:lastModifiedBy>user</cp:lastModifiedBy>
  <cp:revision>59</cp:revision>
  <dcterms:created xsi:type="dcterms:W3CDTF">2014-08-24T13:18:56Z</dcterms:created>
  <dcterms:modified xsi:type="dcterms:W3CDTF">2022-08-21T04:08:16Z</dcterms:modified>
</cp:coreProperties>
</file>