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7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/>
              <a:t>新北市大同國小 資訊組 製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0AB6-E1EB-4DB8-9ABC-8FE1F18B825B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5B17-796C-458B-B593-E0235580FF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7274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/>
              <a:t>新北市大同國小 資訊組 製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65C26-37F3-46D6-A917-5254D8CB232D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EC0D-2346-4624-BCEA-8368B007BE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8121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EC0D-2346-4624-BCEA-8368B007BE5D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</a:t>
            </a:r>
          </a:p>
        </p:txBody>
      </p:sp>
    </p:spTree>
    <p:extLst>
      <p:ext uri="{BB962C8B-B14F-4D97-AF65-F5344CB8AC3E}">
        <p14:creationId xmlns:p14="http://schemas.microsoft.com/office/powerpoint/2010/main" val="320157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/>
              <a:t>新北市大同國小 資訊組 製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9EC0D-2346-4624-BCEA-8368B007BE5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30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8772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50457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82277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21551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35909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24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67994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01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5241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0626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5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33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7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40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  <p:sldLayoutId id="2147484510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599" y="1687179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zh-TW" altLang="en-US" sz="1200" dirty="0">
                <a:latin typeface="微軟正黑體"/>
                <a:ea typeface="微軟正黑體"/>
              </a:rPr>
              <a:t> </a:t>
            </a:r>
            <a:r>
              <a:rPr lang="zh-TW" altLang="en-US" dirty="0">
                <a:latin typeface="微軟正黑體"/>
                <a:ea typeface="微軟正黑體"/>
              </a:rPr>
              <a:t>新進同仁學校網路平台使用簡介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新進教師座談會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65416" y="5054602"/>
            <a:ext cx="882847" cy="279400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2024/8/22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2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8213537" cy="40233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dirty="0"/>
              <a:t>帳號說明</a:t>
            </a:r>
            <a:endParaRPr lang="en-US" altLang="zh-TW" sz="3600" dirty="0"/>
          </a:p>
          <a:p>
            <a:r>
              <a:rPr lang="zh-TW" altLang="en-US" sz="3600" dirty="0"/>
              <a:t>校內人員保密切結書</a:t>
            </a:r>
            <a:r>
              <a:rPr lang="en-US" altLang="zh-TW" sz="3600" dirty="0"/>
              <a:t>(</a:t>
            </a:r>
            <a:r>
              <a:rPr lang="zh-TW" altLang="en-US" sz="3600" dirty="0"/>
              <a:t>計</a:t>
            </a:r>
            <a:r>
              <a:rPr lang="en-US" altLang="zh-TW" sz="3600" dirty="0"/>
              <a:t>2</a:t>
            </a:r>
            <a:r>
              <a:rPr lang="zh-TW" altLang="en-US" sz="3600" dirty="0"/>
              <a:t>份，</a:t>
            </a:r>
            <a:r>
              <a:rPr lang="en-US" altLang="zh-TW" sz="3600" dirty="0"/>
              <a:t>1</a:t>
            </a:r>
            <a:r>
              <a:rPr lang="zh-TW" altLang="en-US" sz="3600" dirty="0"/>
              <a:t>份自行留存，</a:t>
            </a:r>
            <a:r>
              <a:rPr lang="en-US" altLang="zh-TW" sz="3600" dirty="0"/>
              <a:t>1</a:t>
            </a:r>
            <a:r>
              <a:rPr lang="zh-TW" altLang="en-US" sz="3600" dirty="0"/>
              <a:t>份繳回</a:t>
            </a:r>
            <a:r>
              <a:rPr lang="en-US" altLang="zh-TW" sz="3600" dirty="0"/>
              <a:t>)</a:t>
            </a:r>
            <a:r>
              <a:rPr lang="zh-TW" altLang="en-US" sz="3600" dirty="0"/>
              <a:t> </a:t>
            </a:r>
            <a:endParaRPr lang="en-US" altLang="zh-TW" sz="3600" dirty="0"/>
          </a:p>
          <a:p>
            <a:r>
              <a:rPr lang="zh-TW" altLang="en-US" sz="3600" dirty="0"/>
              <a:t>帳號申請單</a:t>
            </a:r>
            <a:r>
              <a:rPr lang="en-US" altLang="zh-TW" sz="3600" dirty="0"/>
              <a:t>(1</a:t>
            </a:r>
            <a:r>
              <a:rPr lang="zh-TW" altLang="en-US" sz="3600" dirty="0"/>
              <a:t>份繳回</a:t>
            </a:r>
            <a:r>
              <a:rPr lang="en-US" altLang="zh-TW" sz="3600" dirty="0"/>
              <a:t>)</a:t>
            </a:r>
          </a:p>
          <a:p>
            <a:r>
              <a:rPr lang="zh-TW" altLang="en-US" sz="3600" dirty="0"/>
              <a:t>最常用帳號：</a:t>
            </a:r>
            <a:endParaRPr lang="en-US" altLang="zh-TW" sz="3600" dirty="0"/>
          </a:p>
          <a:p>
            <a:pPr lvl="1"/>
            <a:r>
              <a:rPr lang="zh-TW" altLang="en-US" sz="3600" dirty="0"/>
              <a:t>校務行政系統</a:t>
            </a:r>
            <a:r>
              <a:rPr lang="en-US" altLang="zh-TW" sz="3600" dirty="0"/>
              <a:t>(</a:t>
            </a:r>
            <a:r>
              <a:rPr lang="zh-TW" altLang="en-US" sz="3600" dirty="0"/>
              <a:t>人事主任已開通</a:t>
            </a:r>
            <a:r>
              <a:rPr lang="en-US" altLang="zh-TW" sz="3600" dirty="0"/>
              <a:t>)</a:t>
            </a:r>
          </a:p>
          <a:p>
            <a:pPr lvl="1"/>
            <a:r>
              <a:rPr lang="zh-TW" altLang="en-US" sz="3600" dirty="0"/>
              <a:t>大同雲帳號</a:t>
            </a:r>
            <a:r>
              <a:rPr lang="en-US" altLang="zh-TW" sz="3600" dirty="0"/>
              <a:t>(</a:t>
            </a:r>
            <a:r>
              <a:rPr lang="zh-TW" altLang="en-US" sz="3600" dirty="0"/>
              <a:t>填寫申請單後由資訊組長開通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2024/8/22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76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校務行政系統帳號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140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3200" dirty="0"/>
              <a:t>由人事主任開通，預設帳號與密碼為「大寫身分證字號」，往後以自訂帳號登入，若先前已使用過，請以原先帳密續用即可，若無法登入請洽資訊組。</a:t>
            </a:r>
            <a:endParaRPr lang="en-US" altLang="zh-TW" sz="3200" dirty="0"/>
          </a:p>
          <a:p>
            <a:r>
              <a:rPr lang="zh-TW" altLang="en-US" sz="3200" dirty="0"/>
              <a:t>常用模組</a:t>
            </a:r>
            <a:endParaRPr lang="en-US" altLang="zh-TW" sz="3200" dirty="0"/>
          </a:p>
          <a:p>
            <a:pPr lvl="1"/>
            <a:r>
              <a:rPr lang="zh-TW" altLang="en-US" sz="3200" dirty="0"/>
              <a:t>請假</a:t>
            </a:r>
            <a:endParaRPr lang="en-US" altLang="zh-TW" sz="3200" dirty="0"/>
          </a:p>
          <a:p>
            <a:pPr lvl="1"/>
            <a:r>
              <a:rPr lang="zh-TW" altLang="en-US" sz="3200" dirty="0"/>
              <a:t>研習</a:t>
            </a:r>
            <a:endParaRPr lang="en-US" altLang="zh-TW" sz="3200" dirty="0"/>
          </a:p>
          <a:p>
            <a:pPr lvl="1"/>
            <a:r>
              <a:rPr lang="zh-TW" altLang="en-US" sz="3200" dirty="0"/>
              <a:t>設備報修</a:t>
            </a:r>
            <a:endParaRPr lang="en-US" altLang="zh-TW" sz="3200" dirty="0"/>
          </a:p>
          <a:p>
            <a:pPr lvl="1"/>
            <a:r>
              <a:rPr lang="zh-TW" altLang="en-US" sz="3200" dirty="0"/>
              <a:t>場地預約</a:t>
            </a:r>
            <a:endParaRPr lang="en-US" altLang="zh-TW" sz="3200" dirty="0"/>
          </a:p>
          <a:p>
            <a:pPr lvl="1"/>
            <a:r>
              <a:rPr lang="zh-TW" altLang="en-US" sz="3200" dirty="0"/>
              <a:t>學生資料管理</a:t>
            </a:r>
            <a:r>
              <a:rPr lang="en-US" altLang="zh-TW" sz="3200" dirty="0"/>
              <a:t>(</a:t>
            </a:r>
            <a:r>
              <a:rPr lang="zh-TW" altLang="en-US" sz="3200" dirty="0"/>
              <a:t>含成績輸入</a:t>
            </a:r>
            <a:r>
              <a:rPr lang="en-US" altLang="zh-TW" sz="3200" dirty="0"/>
              <a:t>)</a:t>
            </a:r>
          </a:p>
          <a:p>
            <a:pPr lvl="1"/>
            <a:r>
              <a:rPr lang="zh-TW" altLang="en-US" sz="3200" dirty="0"/>
              <a:t>滾動式增加</a:t>
            </a:r>
            <a:endParaRPr lang="en-US" altLang="zh-TW" sz="3200" dirty="0"/>
          </a:p>
          <a:p>
            <a:pPr lvl="1"/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94934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26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103665"/>
            <a:ext cx="3307829" cy="372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圖示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22926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90764" y="3702494"/>
            <a:ext cx="2765611" cy="10226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CE965CA-944E-49E7-A169-8C8B7098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1" y="1547104"/>
            <a:ext cx="3305175" cy="4400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7746" y="4894496"/>
            <a:ext cx="2552961" cy="6026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肘形接點 21"/>
          <p:cNvCxnSpPr>
            <a:cxnSpLocks/>
            <a:endCxn id="8" idx="1"/>
          </p:cNvCxnSpPr>
          <p:nvPr/>
        </p:nvCxnSpPr>
        <p:spPr>
          <a:xfrm flipV="1">
            <a:off x="3491880" y="4213819"/>
            <a:ext cx="1698884" cy="98201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圖說文字 10"/>
          <p:cNvSpPr/>
          <p:nvPr/>
        </p:nvSpPr>
        <p:spPr>
          <a:xfrm>
            <a:off x="1862589" y="5690305"/>
            <a:ext cx="1505007" cy="482590"/>
          </a:xfrm>
          <a:prstGeom prst="wedgeRectCallout">
            <a:avLst>
              <a:gd name="adj1" fmla="val -18992"/>
              <a:gd name="adj2" fmla="val -69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校網右方</a:t>
            </a:r>
          </a:p>
        </p:txBody>
      </p:sp>
    </p:spTree>
    <p:extLst>
      <p:ext uri="{BB962C8B-B14F-4D97-AF65-F5344CB8AC3E}">
        <p14:creationId xmlns:p14="http://schemas.microsoft.com/office/powerpoint/2010/main" val="409641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zh-TW" altLang="en-US" dirty="0"/>
              <a:t>大同雲帳號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961828"/>
            <a:ext cx="7925504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大同國小私有雲，校內資料分享，由資訊組啟動，請於帳號申請表中填上申請之帳號及</a:t>
            </a:r>
            <a:r>
              <a:rPr lang="en-US" altLang="zh-TW" sz="3200" b="1" dirty="0"/>
              <a:t>email</a:t>
            </a:r>
            <a:r>
              <a:rPr lang="zh-TW" altLang="en-US" sz="3200" b="1" dirty="0"/>
              <a:t>，系統會寄啟用信到您的信箱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常用模組：</a:t>
            </a:r>
            <a:endParaRPr lang="en-US" altLang="zh-TW" sz="3200" dirty="0"/>
          </a:p>
          <a:p>
            <a:pPr lvl="1"/>
            <a:r>
              <a:rPr lang="en-US" altLang="zh-TW" dirty="0"/>
              <a:t>File station</a:t>
            </a:r>
          </a:p>
          <a:p>
            <a:pPr lvl="2"/>
            <a:r>
              <a:rPr lang="en-US" altLang="zh-TW" sz="2400" dirty="0"/>
              <a:t>home(</a:t>
            </a:r>
            <a:r>
              <a:rPr lang="zh-TW" altLang="en-US" sz="2400" dirty="0"/>
              <a:t>個人私有雲，自己才看得到</a:t>
            </a:r>
            <a:r>
              <a:rPr lang="en-US" altLang="zh-TW" sz="2400" dirty="0"/>
              <a:t>)</a:t>
            </a:r>
          </a:p>
          <a:p>
            <a:pPr lvl="2"/>
            <a:r>
              <a:rPr lang="zh-TW" altLang="en-US" sz="2400" dirty="0"/>
              <a:t>大同雲</a:t>
            </a:r>
            <a:r>
              <a:rPr lang="en-US" altLang="zh-TW" sz="2400" dirty="0"/>
              <a:t>(</a:t>
            </a:r>
            <a:r>
              <a:rPr lang="zh-TW" altLang="en-US" sz="2400" dirty="0"/>
              <a:t>共享雲，校內同到皆可看到</a:t>
            </a:r>
            <a:r>
              <a:rPr lang="en-US" altLang="zh-TW" sz="2400" dirty="0"/>
              <a:t>)</a:t>
            </a:r>
          </a:p>
          <a:p>
            <a:pPr lvl="2"/>
            <a:r>
              <a:rPr lang="zh-TW" altLang="en-US" sz="2400" dirty="0"/>
              <a:t>行政雲</a:t>
            </a:r>
            <a:r>
              <a:rPr lang="en-US" altLang="zh-TW" sz="2400" dirty="0"/>
              <a:t>(</a:t>
            </a:r>
            <a:r>
              <a:rPr lang="zh-TW" altLang="en-US" sz="2400" dirty="0"/>
              <a:t>行政同仁之行政資料分享區</a:t>
            </a:r>
            <a:r>
              <a:rPr lang="en-US" altLang="zh-TW" sz="2400" dirty="0"/>
              <a:t>)</a:t>
            </a:r>
          </a:p>
          <a:p>
            <a:pPr lvl="2"/>
            <a:r>
              <a:rPr lang="en-US" altLang="zh-TW" sz="2400" dirty="0" err="1"/>
              <a:t>iso</a:t>
            </a:r>
            <a:r>
              <a:rPr lang="en-US" altLang="zh-TW" sz="2400" dirty="0"/>
              <a:t>-</a:t>
            </a:r>
            <a:r>
              <a:rPr lang="zh-TW" altLang="en-US" sz="2400" dirty="0"/>
              <a:t>書商上傳教學光碟</a:t>
            </a:r>
            <a:r>
              <a:rPr lang="en-US" altLang="zh-TW" sz="2400" dirty="0"/>
              <a:t>ISO</a:t>
            </a:r>
            <a:r>
              <a:rPr lang="zh-TW" altLang="en-US" sz="2400" dirty="0"/>
              <a:t>檔</a:t>
            </a:r>
            <a:r>
              <a:rPr lang="en-US" altLang="zh-TW" sz="2400" dirty="0"/>
              <a:t>(</a:t>
            </a:r>
            <a:r>
              <a:rPr lang="zh-TW" altLang="en-US" sz="2400" dirty="0"/>
              <a:t>課研組提供之教學光碟檔</a:t>
            </a:r>
            <a:r>
              <a:rPr lang="en-US" altLang="zh-TW" sz="2400" dirty="0"/>
              <a:t>)</a:t>
            </a:r>
          </a:p>
          <a:p>
            <a:pPr marL="548640" lvl="2" indent="0">
              <a:buNone/>
            </a:pPr>
            <a:endParaRPr lang="zh-TW" altLang="en-US" sz="240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22926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17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圖示</a:t>
            </a:r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85" y="4545046"/>
            <a:ext cx="5256584" cy="2194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矩形 17"/>
          <p:cNvSpPr/>
          <p:nvPr/>
        </p:nvSpPr>
        <p:spPr>
          <a:xfrm>
            <a:off x="3458036" y="4515949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50871" y="4905946"/>
            <a:ext cx="552438" cy="6855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04" y="1990129"/>
            <a:ext cx="2376264" cy="3456384"/>
          </a:xfrm>
          <a:prstGeom prst="rect">
            <a:avLst/>
          </a:prstGeom>
        </p:spPr>
      </p:pic>
      <p:cxnSp>
        <p:nvCxnSpPr>
          <p:cNvPr id="22" name="肘形接點 21"/>
          <p:cNvCxnSpPr>
            <a:stCxn id="18" idx="2"/>
          </p:cNvCxnSpPr>
          <p:nvPr/>
        </p:nvCxnSpPr>
        <p:spPr>
          <a:xfrm rot="16200000" flipH="1">
            <a:off x="3993337" y="4628719"/>
            <a:ext cx="711893" cy="1062415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9823" y="4627367"/>
            <a:ext cx="2355837" cy="8885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肘形接點 8"/>
          <p:cNvCxnSpPr>
            <a:stCxn id="8" idx="0"/>
          </p:cNvCxnSpPr>
          <p:nvPr/>
        </p:nvCxnSpPr>
        <p:spPr>
          <a:xfrm rot="5400000" flipH="1" flipV="1">
            <a:off x="2623308" y="2102609"/>
            <a:ext cx="1479193" cy="3570324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圖說文字 18"/>
          <p:cNvSpPr/>
          <p:nvPr/>
        </p:nvSpPr>
        <p:spPr>
          <a:xfrm>
            <a:off x="754932" y="5698716"/>
            <a:ext cx="1505007" cy="482590"/>
          </a:xfrm>
          <a:prstGeom prst="wedgeRectCallout">
            <a:avLst>
              <a:gd name="adj1" fmla="val -15310"/>
              <a:gd name="adj2" fmla="val -78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校網左方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49D83A2-BBBB-49F5-8CD9-9B627FD42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41" y="2494064"/>
            <a:ext cx="2852258" cy="2013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03309" y="2852937"/>
            <a:ext cx="201622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肘形接點 16"/>
          <p:cNvCxnSpPr>
            <a:cxnSpLocks/>
            <a:stCxn id="7" idx="1"/>
            <a:endCxn id="18" idx="0"/>
          </p:cNvCxnSpPr>
          <p:nvPr/>
        </p:nvCxnSpPr>
        <p:spPr>
          <a:xfrm rot="10800000" flipV="1">
            <a:off x="3818077" y="3537013"/>
            <a:ext cx="1585233" cy="978936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0529" y="1744204"/>
            <a:ext cx="7765322" cy="4162400"/>
          </a:xfrm>
        </p:spPr>
        <p:txBody>
          <a:bodyPr>
            <a:normAutofit/>
          </a:bodyPr>
          <a:lstStyle/>
          <a:p>
            <a:r>
              <a:rPr lang="zh-TW" altLang="en-US" dirty="0"/>
              <a:t>請繳回「校內人員保密切結書」一份，另一份由簽署人保存。</a:t>
            </a:r>
            <a:endParaRPr lang="en-US" altLang="zh-TW" dirty="0"/>
          </a:p>
          <a:p>
            <a:r>
              <a:rPr lang="zh-TW" altLang="en-US" dirty="0"/>
              <a:t>請繳回「帳號申請單」</a:t>
            </a:r>
            <a:endParaRPr lang="en-US" altLang="zh-TW" dirty="0"/>
          </a:p>
          <a:p>
            <a:r>
              <a:rPr lang="zh-TW" altLang="en-US" sz="4000" dirty="0"/>
              <a:t>設備故障問題請善加利用「設備報修」系統通報。</a:t>
            </a:r>
            <a:endParaRPr lang="en-US" altLang="zh-TW" sz="4000" dirty="0"/>
          </a:p>
          <a:p>
            <a:r>
              <a:rPr lang="zh-TW" altLang="en-US" dirty="0"/>
              <a:t>如：水龍頭故障</a:t>
            </a:r>
            <a:r>
              <a:rPr lang="en-US" altLang="zh-TW" dirty="0"/>
              <a:t>(</a:t>
            </a:r>
            <a:r>
              <a:rPr lang="zh-TW" altLang="en-US" dirty="0"/>
              <a:t>總務處</a:t>
            </a:r>
            <a:r>
              <a:rPr lang="en-US" altLang="zh-TW" dirty="0"/>
              <a:t>)</a:t>
            </a:r>
            <a:r>
              <a:rPr lang="zh-TW" altLang="en-US" dirty="0"/>
              <a:t>、電腦故障</a:t>
            </a:r>
            <a:r>
              <a:rPr lang="en-US" altLang="zh-TW" dirty="0"/>
              <a:t>(</a:t>
            </a:r>
            <a:r>
              <a:rPr lang="zh-TW" altLang="en-US" dirty="0"/>
              <a:t>資訊組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94934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815" y="4653136"/>
            <a:ext cx="2401150" cy="2017126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6516216" y="3717032"/>
            <a:ext cx="2532749" cy="746882"/>
          </a:xfrm>
          <a:prstGeom prst="wedgeEllipseCallout">
            <a:avLst>
              <a:gd name="adj1" fmla="val -459"/>
              <a:gd name="adj2" fmla="val 9339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載具善用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新北校園通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14A1C5B-A6FE-4933-AB4A-9CDAA64C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9" y="4725828"/>
            <a:ext cx="4716016" cy="1680660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3369996" y="4460326"/>
            <a:ext cx="2626675" cy="731208"/>
          </a:xfrm>
          <a:prstGeom prst="wedgeEllipseCallout">
            <a:avLst>
              <a:gd name="adj1" fmla="val -48145"/>
              <a:gd name="adj2" fmla="val -1464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善用親師生平台</a:t>
            </a:r>
          </a:p>
        </p:txBody>
      </p:sp>
    </p:spTree>
    <p:extLst>
      <p:ext uri="{BB962C8B-B14F-4D97-AF65-F5344CB8AC3E}">
        <p14:creationId xmlns:p14="http://schemas.microsoft.com/office/powerpoint/2010/main" val="88063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76872"/>
            <a:ext cx="3046761" cy="1766540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100000" l="860" r="99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068960"/>
            <a:ext cx="6059752" cy="3472638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94934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9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39" y="2381804"/>
            <a:ext cx="5439534" cy="343900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94934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2024/08/22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79570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4534</TotalTime>
  <Words>434</Words>
  <Application>Microsoft Office PowerPoint</Application>
  <PresentationFormat>如螢幕大小 (4:3)</PresentationFormat>
  <Paragraphs>69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 新進同仁學校網路平台使用簡介 </vt:lpstr>
      <vt:lpstr>Index</vt:lpstr>
      <vt:lpstr>校務行政系統帳號</vt:lpstr>
      <vt:lpstr>圖示</vt:lpstr>
      <vt:lpstr>大同雲帳號</vt:lpstr>
      <vt:lpstr>圖示</vt:lpstr>
      <vt:lpstr>最後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新進同仁學校網路平台使用簡介</dc:title>
  <dc:creator>user</dc:creator>
  <cp:lastModifiedBy>user</cp:lastModifiedBy>
  <cp:revision>66</cp:revision>
  <dcterms:created xsi:type="dcterms:W3CDTF">2014-08-24T13:18:56Z</dcterms:created>
  <dcterms:modified xsi:type="dcterms:W3CDTF">2024-07-29T07:29:17Z</dcterms:modified>
</cp:coreProperties>
</file>