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1" r:id="rId4"/>
    <p:sldId id="262" r:id="rId5"/>
    <p:sldId id="263" r:id="rId6"/>
    <p:sldId id="267" r:id="rId7"/>
    <p:sldId id="265" r:id="rId8"/>
    <p:sldId id="266" r:id="rId9"/>
    <p:sldId id="282" r:id="rId10"/>
    <p:sldId id="272" r:id="rId11"/>
    <p:sldId id="269" r:id="rId12"/>
    <p:sldId id="270" r:id="rId13"/>
    <p:sldId id="268" r:id="rId14"/>
    <p:sldId id="259" r:id="rId15"/>
    <p:sldId id="273" r:id="rId16"/>
    <p:sldId id="279" r:id="rId17"/>
    <p:sldId id="287" r:id="rId18"/>
    <p:sldId id="288" r:id="rId19"/>
    <p:sldId id="289" r:id="rId20"/>
    <p:sldId id="291" r:id="rId21"/>
    <p:sldId id="260" r:id="rId22"/>
    <p:sldId id="286" r:id="rId23"/>
    <p:sldId id="274" r:id="rId24"/>
    <p:sldId id="294" r:id="rId25"/>
    <p:sldId id="292" r:id="rId26"/>
    <p:sldId id="293" r:id="rId27"/>
    <p:sldId id="261" r:id="rId28"/>
    <p:sldId id="295" r:id="rId2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A3B2F02B-3E97-4E32-9211-A6FBA2955D40}">
          <p14:sldIdLst>
            <p14:sldId id="256"/>
            <p14:sldId id="257"/>
            <p14:sldId id="281"/>
            <p14:sldId id="262"/>
            <p14:sldId id="263"/>
            <p14:sldId id="267"/>
            <p14:sldId id="265"/>
            <p14:sldId id="266"/>
            <p14:sldId id="282"/>
            <p14:sldId id="272"/>
            <p14:sldId id="269"/>
            <p14:sldId id="270"/>
            <p14:sldId id="268"/>
            <p14:sldId id="259"/>
            <p14:sldId id="273"/>
            <p14:sldId id="279"/>
            <p14:sldId id="287"/>
            <p14:sldId id="288"/>
            <p14:sldId id="289"/>
            <p14:sldId id="291"/>
            <p14:sldId id="260"/>
            <p14:sldId id="286"/>
            <p14:sldId id="274"/>
            <p14:sldId id="294"/>
            <p14:sldId id="292"/>
            <p14:sldId id="293"/>
            <p14:sldId id="261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FFFF"/>
    <a:srgbClr val="00CC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BA59B-081E-4D54-B6D9-D220AB94FF6B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DD5D4-0C66-49D9-94CA-62994A82078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098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DD5D4-0C66-49D9-94CA-62994A820781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1340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888-FE31-420B-8368-062D46A610A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E676-98BA-464B-AEB0-38FE2984A5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491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888-FE31-420B-8368-062D46A610A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E676-98BA-464B-AEB0-38FE2984A5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0189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888-FE31-420B-8368-062D46A610A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E676-98BA-464B-AEB0-38FE2984A5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392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888-FE31-420B-8368-062D46A610A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E676-98BA-464B-AEB0-38FE2984A5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035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888-FE31-420B-8368-062D46A610A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E676-98BA-464B-AEB0-38FE2984A5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153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888-FE31-420B-8368-062D46A610A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E676-98BA-464B-AEB0-38FE2984A5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6374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888-FE31-420B-8368-062D46A610A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E676-98BA-464B-AEB0-38FE2984A5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41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888-FE31-420B-8368-062D46A610A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E676-98BA-464B-AEB0-38FE2984A5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1522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888-FE31-420B-8368-062D46A610A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E676-98BA-464B-AEB0-38FE2984A5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355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888-FE31-420B-8368-062D46A610A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E676-98BA-464B-AEB0-38FE2984A5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738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1888-FE31-420B-8368-062D46A610A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E676-98BA-464B-AEB0-38FE2984A5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8971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71888-FE31-420B-8368-062D46A610AC}" type="datetimeFigureOut">
              <a:rPr lang="zh-TW" altLang="en-US" smtClean="0"/>
              <a:t>2021/5/20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2DE676-98BA-464B-AEB0-38FE2984A5D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762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forms/d/1hwLlnEwjPXbpYvevNjuaOV5OMjhSSTLE9Kilir1WO0w/edit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721334"/>
            <a:ext cx="9144000" cy="2387600"/>
          </a:xfrm>
        </p:spPr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國語 第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十三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巨人的花園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62539" y="4854371"/>
            <a:ext cx="9144000" cy="1655762"/>
          </a:xfrm>
        </p:spPr>
        <p:txBody>
          <a:bodyPr/>
          <a:lstStyle/>
          <a:p>
            <a:r>
              <a:rPr lang="zh-TW" altLang="en-US" dirty="0" smtClean="0"/>
              <a:t>內有錄音檔，觀看課程時請開啟音訊設備。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284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接著，我們要來討論課文大意囉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請你回答以下問題。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506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大意提問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324599" y="1536459"/>
            <a:ext cx="5440326" cy="4762833"/>
          </a:xfrm>
          <a:ln>
            <a:solidFill>
              <a:srgbClr val="92D050"/>
            </a:solidFill>
          </a:ln>
        </p:spPr>
        <p:txBody>
          <a:bodyPr>
            <a:norm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過程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孩子們進不去花園，有什麼改變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結果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巨人這次有什麼反應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0" indent="0"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花園最後變得如何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endParaRPr lang="zh-TW" altLang="en-US" dirty="0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554666" y="1536459"/>
            <a:ext cx="5030971" cy="476283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背景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故事發生在什麼地方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主角有哪些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起因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孩子們趁巨人不在家，做了什麼事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018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2627" y="248168"/>
            <a:ext cx="10515600" cy="804456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/>
              <a:t>接著，我們試著把上列題目的回答再想一遍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641"/>
            <a:ext cx="11919301" cy="506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6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17104" y="290448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試著說一說本課大意</a:t>
            </a:r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647986" y="2096676"/>
            <a:ext cx="10884718" cy="3636166"/>
            <a:chOff x="525857" y="2065854"/>
            <a:chExt cx="10884718" cy="363616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00800" y="2107700"/>
              <a:ext cx="5009775" cy="3552475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857" y="2065854"/>
              <a:ext cx="5874943" cy="36361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42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閱讀理解</a:t>
            </a:r>
            <a:r>
              <a:rPr lang="en-US" altLang="zh-TW" dirty="0" smtClean="0"/>
              <a:t>(</a:t>
            </a:r>
            <a:r>
              <a:rPr lang="zh-TW" altLang="en-US" dirty="0" smtClean="0"/>
              <a:t>課文分析、原因經過結果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23730" y="1915078"/>
            <a:ext cx="10330070" cy="4351338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小朋友，請你先閱讀課文一遍，再看題目進行思考，並且試著回答以下問題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020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80729" y="552892"/>
            <a:ext cx="10936897" cy="4731489"/>
          </a:xfrm>
        </p:spPr>
        <p:txBody>
          <a:bodyPr>
            <a:noAutofit/>
          </a:bodyPr>
          <a:lstStyle/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請從課文中找出巨人築牆的原因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巨人築牆之後，花園有哪些改變呢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巨人築牆、拆牆的行為表示他對花園的想法有什麼轉變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巨人的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心情從故事開始到結束有什麼轉變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請依序排列。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作者利用這個故事要告訴我們什麼道理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623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8521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問題解答</a:t>
            </a:r>
            <a:r>
              <a:rPr lang="en-US" altLang="zh-TW" sz="3200" dirty="0" smtClean="0"/>
              <a:t>(</a:t>
            </a:r>
            <a:r>
              <a:rPr lang="zh-TW" altLang="en-US" sz="3200" dirty="0" smtClean="0"/>
              <a:t>國語補充教材</a:t>
            </a:r>
            <a:r>
              <a:rPr lang="en-US" altLang="zh-TW" sz="3200" dirty="0" smtClean="0"/>
              <a:t>13-3</a:t>
            </a:r>
            <a:r>
              <a:rPr lang="zh-TW" altLang="en-US" sz="3200" dirty="0" smtClean="0"/>
              <a:t>閱讀理解</a:t>
            </a:r>
            <a:r>
              <a:rPr lang="en-US" altLang="zh-TW" sz="3200" dirty="0" smtClean="0"/>
              <a:t>1</a:t>
            </a:r>
            <a:r>
              <a:rPr lang="en-US" altLang="zh-TW" dirty="0" smtClean="0"/>
              <a:t>.)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170930"/>
          </a:xfrm>
        </p:spPr>
        <p:txBody>
          <a:bodyPr>
            <a:normAutofit/>
          </a:bodyPr>
          <a:lstStyle/>
          <a:p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998291" y="1567058"/>
            <a:ext cx="70126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請從課文中找出巨人築牆的原因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687996" y="2293252"/>
            <a:ext cx="7913204" cy="2308324"/>
          </a:xfrm>
          <a:prstGeom prst="rect">
            <a:avLst/>
          </a:prstGeom>
          <a:solidFill>
            <a:srgbClr val="B9FFFF"/>
          </a:solidFill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孩子們偷偷溜進花園玩，而巨人認為花園是他的，不許小朋友跑進來。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音訊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221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027"/>
    </mc:Choice>
    <mc:Fallback>
      <p:transition spd="slow" advTm="35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8721"/>
            <a:ext cx="10515600" cy="1325563"/>
          </a:xfrm>
        </p:spPr>
        <p:txBody>
          <a:bodyPr/>
          <a:lstStyle/>
          <a:p>
            <a:r>
              <a:rPr lang="zh-TW" altLang="en-US" dirty="0"/>
              <a:t>問題解答</a:t>
            </a:r>
            <a:r>
              <a:rPr lang="en-US" altLang="zh-TW" sz="3200" dirty="0"/>
              <a:t>(</a:t>
            </a:r>
            <a:r>
              <a:rPr lang="zh-TW" altLang="en-US" sz="3200" dirty="0"/>
              <a:t>國語補充教材</a:t>
            </a:r>
            <a:r>
              <a:rPr lang="en-US" altLang="zh-TW" sz="3200" dirty="0"/>
              <a:t>13-3</a:t>
            </a:r>
            <a:r>
              <a:rPr lang="zh-TW" altLang="en-US" sz="3200" dirty="0"/>
              <a:t>閱讀</a:t>
            </a:r>
            <a:r>
              <a:rPr lang="zh-TW" altLang="en-US" sz="3200" dirty="0" smtClean="0"/>
              <a:t>理解</a:t>
            </a:r>
            <a:r>
              <a:rPr lang="en-US" altLang="zh-TW" sz="3200" dirty="0" smtClean="0"/>
              <a:t>2.)</a:t>
            </a:r>
            <a:endParaRPr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巨人築牆之後，花園有哪些改變呢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1961134" y="2703289"/>
            <a:ext cx="5027658" cy="646331"/>
          </a:xfrm>
          <a:prstGeom prst="rect">
            <a:avLst/>
          </a:prstGeom>
          <a:solidFill>
            <a:srgbClr val="B9FFFF"/>
          </a:solidFill>
        </p:spPr>
        <p:txBody>
          <a:bodyPr vert="horz"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孩子們不再進來玩。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961134" y="3879601"/>
            <a:ext cx="7650005" cy="646331"/>
          </a:xfrm>
          <a:prstGeom prst="rect">
            <a:avLst/>
          </a:prstGeom>
          <a:solidFill>
            <a:srgbClr val="B9FFFF"/>
          </a:solidFill>
        </p:spPr>
        <p:txBody>
          <a:bodyPr vert="horz"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</a:rPr>
              <a:t>(</a:t>
            </a:r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2)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冬天來了，花謝了、鳥也飛走了</a:t>
            </a:r>
            <a:r>
              <a:rPr lang="zh-TW" altLang="en-US" sz="3200" dirty="0" smtClean="0">
                <a:solidFill>
                  <a:srgbClr val="FF0000"/>
                </a:solidFill>
              </a:rPr>
              <a:t>。</a:t>
            </a:r>
            <a:endParaRPr lang="zh-TW" altLang="en-US" sz="3200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961134" y="5334139"/>
            <a:ext cx="8812884" cy="646331"/>
          </a:xfrm>
          <a:prstGeom prst="rect">
            <a:avLst/>
          </a:prstGeom>
          <a:solidFill>
            <a:srgbClr val="B9FFFF"/>
          </a:solidFill>
        </p:spPr>
        <p:txBody>
          <a:bodyPr vert="horz" wrap="square" rtlCol="0">
            <a:spAutoFit/>
          </a:bodyPr>
          <a:lstStyle/>
          <a:p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第二年春天，花園裡還是冷冷清清。</a:t>
            </a:r>
            <a:endParaRPr lang="zh-TW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音訊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4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41"/>
    </mc:Choice>
    <mc:Fallback>
      <p:transition spd="slow" advTm="54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問題解答</a:t>
            </a:r>
            <a:r>
              <a:rPr lang="en-US" altLang="zh-TW" sz="2800" dirty="0"/>
              <a:t>(</a:t>
            </a:r>
            <a:r>
              <a:rPr lang="zh-TW" altLang="en-US" sz="2800" dirty="0"/>
              <a:t>國語補充教材</a:t>
            </a:r>
            <a:r>
              <a:rPr lang="en-US" altLang="zh-TW" sz="2800" dirty="0"/>
              <a:t>13-3</a:t>
            </a:r>
            <a:r>
              <a:rPr lang="zh-TW" altLang="en-US" sz="2800" dirty="0"/>
              <a:t>閱讀</a:t>
            </a:r>
            <a:r>
              <a:rPr lang="zh-TW" altLang="en-US" sz="2800" dirty="0" smtClean="0"/>
              <a:t>理解</a:t>
            </a:r>
            <a:r>
              <a:rPr lang="en-US" altLang="zh-TW" sz="2800" dirty="0" smtClean="0"/>
              <a:t>3.)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巨人築牆、拆牆的行為表示他對花園的想法有什麼轉變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4373217" y="3538330"/>
            <a:ext cx="3445565" cy="769441"/>
          </a:xfrm>
          <a:prstGeom prst="rect">
            <a:avLst/>
          </a:prstGeom>
          <a:solidFill>
            <a:srgbClr val="B9FFFF"/>
          </a:solidFill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獨享</a:t>
            </a:r>
            <a:r>
              <a:rPr lang="en-US" altLang="zh-TW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→</a:t>
            </a:r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分享。</a:t>
            </a:r>
            <a:endParaRPr lang="zh-TW" altLang="en-US" sz="4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音訊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0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14"/>
    </mc:Choice>
    <mc:Fallback>
      <p:transition spd="slow" advTm="59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9796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問題解答</a:t>
            </a:r>
            <a:r>
              <a:rPr lang="en-US" altLang="zh-TW" sz="2800" dirty="0"/>
              <a:t>(</a:t>
            </a:r>
            <a:r>
              <a:rPr lang="zh-TW" altLang="en-US" sz="2800" dirty="0"/>
              <a:t>國語補充教材</a:t>
            </a:r>
            <a:r>
              <a:rPr lang="en-US" altLang="zh-TW" sz="2800" dirty="0"/>
              <a:t>13-3</a:t>
            </a:r>
            <a:r>
              <a:rPr lang="zh-TW" altLang="en-US" sz="2800" dirty="0"/>
              <a:t>閱讀</a:t>
            </a:r>
            <a:r>
              <a:rPr lang="zh-TW" altLang="en-US" sz="2800" dirty="0" smtClean="0"/>
              <a:t>理解</a:t>
            </a:r>
            <a:r>
              <a:rPr lang="en-US" altLang="zh-TW" sz="2800" dirty="0" smtClean="0"/>
              <a:t>4.)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巨人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的心情從故事開始到結束有什麼轉變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請依序排列。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218622" y="3585795"/>
            <a:ext cx="5754756" cy="830997"/>
          </a:xfrm>
          <a:prstGeom prst="rect">
            <a:avLst/>
          </a:prstGeom>
          <a:solidFill>
            <a:srgbClr val="B9FFFF"/>
          </a:solidFill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生氣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→</a:t>
            </a:r>
            <a:r>
              <a:rPr lang="en-US" altLang="zh-TW" sz="4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期待</a:t>
            </a:r>
            <a:r>
              <a:rPr lang="en-US" altLang="zh-TW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→</a:t>
            </a:r>
            <a:r>
              <a:rPr lang="zh-TW" altLang="en-US" sz="4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高興。</a:t>
            </a:r>
            <a:endParaRPr lang="zh-TW" altLang="en-US" sz="4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音訊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2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36"/>
    </mc:Choice>
    <mc:Fallback>
      <p:transition spd="slow" advTm="75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課文概覽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56447"/>
            <a:ext cx="10515600" cy="4351338"/>
          </a:xfrm>
        </p:spPr>
        <p:txBody>
          <a:bodyPr>
            <a:norm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小朋友，現在請你桌面清空，拿出國語課本和鉛筆盒。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翻開國語課本第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頁。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朗讀課文一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遍。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819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問題解答</a:t>
            </a:r>
            <a:r>
              <a:rPr lang="en-US" altLang="zh-TW" sz="2800" dirty="0"/>
              <a:t>(</a:t>
            </a:r>
            <a:r>
              <a:rPr lang="zh-TW" altLang="en-US" sz="2800" dirty="0"/>
              <a:t>國語補充教材</a:t>
            </a:r>
            <a:r>
              <a:rPr lang="en-US" altLang="zh-TW" sz="2800" dirty="0"/>
              <a:t>13-3</a:t>
            </a:r>
            <a:r>
              <a:rPr lang="zh-TW" altLang="en-US" sz="2800" dirty="0"/>
              <a:t>閱讀</a:t>
            </a:r>
            <a:r>
              <a:rPr lang="zh-TW" altLang="en-US" sz="2800" dirty="0" smtClean="0"/>
              <a:t>理解</a:t>
            </a:r>
            <a:r>
              <a:rPr lang="en-US" altLang="zh-TW" sz="2800" dirty="0"/>
              <a:t>5</a:t>
            </a:r>
            <a:r>
              <a:rPr lang="en-US" altLang="zh-TW" sz="2800" dirty="0" smtClean="0"/>
              <a:t>.)</a:t>
            </a:r>
            <a:endParaRPr lang="zh-TW" altLang="en-US" sz="2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五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作者利用這個故事要告訴我們什麼道理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  <a:p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1712843" y="2882348"/>
            <a:ext cx="8305800" cy="1323439"/>
          </a:xfrm>
          <a:prstGeom prst="rect">
            <a:avLst/>
          </a:prstGeom>
          <a:solidFill>
            <a:srgbClr val="B9FFFF"/>
          </a:solidFill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不可以自私的占有、要和他人分享、分享會讓自己更快樂等。</a:t>
            </a:r>
            <a:endParaRPr lang="zh-TW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529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3154" y="278613"/>
            <a:ext cx="10515600" cy="997572"/>
          </a:xfrm>
        </p:spPr>
        <p:txBody>
          <a:bodyPr/>
          <a:lstStyle/>
          <a:p>
            <a:r>
              <a:rPr lang="zh-TW" altLang="en-US" dirty="0" smtClean="0"/>
              <a:t>形式</a:t>
            </a:r>
            <a:r>
              <a:rPr lang="zh-TW" altLang="en-US" dirty="0" smtClean="0"/>
              <a:t>深究</a:t>
            </a:r>
            <a:r>
              <a:rPr lang="en-US" altLang="zh-TW" dirty="0" smtClean="0"/>
              <a:t>~</a:t>
            </a:r>
            <a:r>
              <a:rPr lang="zh-TW" altLang="en-US" dirty="0" smtClean="0"/>
              <a:t>心情紅綠燈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1714" y="1276185"/>
            <a:ext cx="11313246" cy="1558455"/>
          </a:xfrm>
          <a:solidFill>
            <a:srgbClr val="66FFFF">
              <a:alpha val="44000"/>
            </a:srgb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zh-TW" altLang="en-US" sz="2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遇到好事我們會開心大笑；遇到挫折我們會低頭不語；遇到不如意我們會生氣，甚至會跺腳。情緒會影響著我們的動作與言語，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這篇故事中，無論是巨人或是小朋友們都</a:t>
            </a:r>
            <a:r>
              <a:rPr lang="zh-TW" altLang="en-US" sz="2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經歷</a:t>
            </a:r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心情上下起伏</a:t>
            </a:r>
            <a:r>
              <a:rPr lang="zh-TW" altLang="en-US" sz="2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，小朋友先拿出一枝筆，圈出文章中有關情緒的句子，並且試著模仿這些句子的說話語氣和動作。</a:t>
            </a:r>
            <a:endParaRPr lang="en-US" altLang="zh-TW" sz="2500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431714" y="2929076"/>
            <a:ext cx="11313246" cy="333964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老師找到下面這些句子，你也是嗎？</a:t>
            </a:r>
            <a:endParaRPr lang="en-US" altLang="zh-TW" sz="25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巨人</a:t>
            </a:r>
            <a:r>
              <a:rPr lang="zh-TW" altLang="en-US" sz="2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生氣的大叫：花園是我的！你們怎麼可以跑進來呢？</a:t>
            </a:r>
            <a:endParaRPr lang="en-US" altLang="zh-TW" sz="25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孩子</a:t>
            </a:r>
            <a:r>
              <a:rPr lang="zh-TW" altLang="en-US" sz="2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們望著高高的圍牆，心裡想：美麗的花園為什麼被圍起來了呢？他們進不去，只好失望的走了。</a:t>
            </a:r>
            <a:endParaRPr lang="en-US" altLang="zh-TW" sz="25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500" dirty="0">
                <a:latin typeface="標楷體" panose="03000509000000000000" pitchFamily="65" charset="-120"/>
                <a:ea typeface="標楷體" panose="03000509000000000000" pitchFamily="65" charset="-120"/>
              </a:rPr>
              <a:t>巨人天天盼</a:t>
            </a:r>
            <a:r>
              <a:rPr lang="zh-TW" altLang="en-US" sz="2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著花園裡乾枯的樹枝，能趕快長出新芽，美麗的花兒也能快快綻放。→期待</a:t>
            </a:r>
            <a:endParaRPr lang="en-US" altLang="zh-TW" sz="25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5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孩子們來到巨人的身邊，他們圍著巨人唱著、跳著，高興極了！</a:t>
            </a:r>
            <a:endParaRPr lang="en-US" altLang="zh-TW" sz="25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5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1005840" y="3413760"/>
            <a:ext cx="7680960" cy="2489200"/>
            <a:chOff x="1005840" y="3413760"/>
            <a:chExt cx="7680960" cy="2489200"/>
          </a:xfrm>
        </p:grpSpPr>
        <p:sp>
          <p:nvSpPr>
            <p:cNvPr id="9" name="矩形 8"/>
            <p:cNvSpPr/>
            <p:nvPr/>
          </p:nvSpPr>
          <p:spPr>
            <a:xfrm>
              <a:off x="1402080" y="3413760"/>
              <a:ext cx="609600" cy="418452"/>
            </a:xfrm>
            <a:prstGeom prst="rect">
              <a:avLst/>
            </a:prstGeom>
            <a:noFill/>
            <a:ln w="508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011680" y="4282044"/>
              <a:ext cx="650240" cy="361075"/>
            </a:xfrm>
            <a:prstGeom prst="rect">
              <a:avLst/>
            </a:prstGeom>
            <a:noFill/>
            <a:ln w="508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005840" y="5069840"/>
              <a:ext cx="721360" cy="375920"/>
            </a:xfrm>
            <a:prstGeom prst="rect">
              <a:avLst/>
            </a:prstGeom>
            <a:noFill/>
            <a:ln w="508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8006080" y="5527040"/>
              <a:ext cx="680720" cy="375920"/>
            </a:xfrm>
            <a:prstGeom prst="rect">
              <a:avLst/>
            </a:prstGeom>
            <a:noFill/>
            <a:ln w="5080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539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83" y="365176"/>
            <a:ext cx="6107182" cy="6225972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19117" y="2769841"/>
            <a:ext cx="8316361" cy="116605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接著，請你翻到課本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117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頁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71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/>
          <p:cNvGrpSpPr/>
          <p:nvPr/>
        </p:nvGrpSpPr>
        <p:grpSpPr>
          <a:xfrm>
            <a:off x="236524" y="105432"/>
            <a:ext cx="8893407" cy="6092167"/>
            <a:chOff x="236524" y="105432"/>
            <a:chExt cx="8893407" cy="6092167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2"/>
            <a:srcRect l="30588" r="10956" b="-1080"/>
            <a:stretch/>
          </p:blipFill>
          <p:spPr>
            <a:xfrm>
              <a:off x="236524" y="105432"/>
              <a:ext cx="6164404" cy="6092167"/>
            </a:xfrm>
            <a:prstGeom prst="rect">
              <a:avLst/>
            </a:prstGeom>
          </p:spPr>
        </p:pic>
        <p:sp>
          <p:nvSpPr>
            <p:cNvPr id="31" name="直線圖說文字 1 30"/>
            <p:cNvSpPr/>
            <p:nvPr/>
          </p:nvSpPr>
          <p:spPr>
            <a:xfrm>
              <a:off x="5225125" y="3627434"/>
              <a:ext cx="1584960" cy="607685"/>
            </a:xfrm>
            <a:prstGeom prst="borderCallout1">
              <a:avLst>
                <a:gd name="adj1" fmla="val 51087"/>
                <a:gd name="adj2" fmla="val 0"/>
                <a:gd name="adj3" fmla="val -34350"/>
                <a:gd name="adj4" fmla="val -93461"/>
              </a:avLst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5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部首</a:t>
              </a:r>
              <a:endParaRPr lang="zh-TW" altLang="en-US" sz="2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2" name="直線圖說文字 1 31"/>
            <p:cNvSpPr/>
            <p:nvPr/>
          </p:nvSpPr>
          <p:spPr>
            <a:xfrm>
              <a:off x="5635227" y="2890107"/>
              <a:ext cx="1724315" cy="522815"/>
            </a:xfrm>
            <a:prstGeom prst="borderCallout1">
              <a:avLst>
                <a:gd name="adj1" fmla="val 43426"/>
                <a:gd name="adj2" fmla="val -3205"/>
                <a:gd name="adj3" fmla="val -5039"/>
                <a:gd name="adj4" fmla="val -85225"/>
              </a:avLst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5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單字</a:t>
              </a:r>
              <a:endParaRPr lang="zh-TW" altLang="en-US" sz="2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直線圖說文字 1 32"/>
            <p:cNvSpPr/>
            <p:nvPr/>
          </p:nvSpPr>
          <p:spPr>
            <a:xfrm>
              <a:off x="7544971" y="1608079"/>
              <a:ext cx="1584960" cy="525521"/>
            </a:xfrm>
            <a:prstGeom prst="borderCallout1">
              <a:avLst>
                <a:gd name="adj1" fmla="val 51087"/>
                <a:gd name="adj2" fmla="val 0"/>
                <a:gd name="adj3" fmla="val 9067"/>
                <a:gd name="adj4" fmla="val -129358"/>
              </a:avLst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500" dirty="0" smtClean="0">
                  <a:solidFill>
                    <a:schemeClr val="tx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新字造詞</a:t>
              </a:r>
              <a:endParaRPr lang="zh-TW" altLang="en-US" sz="25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文字方塊 5"/>
          <p:cNvSpPr txBox="1"/>
          <p:nvPr/>
        </p:nvSpPr>
        <p:spPr>
          <a:xfrm>
            <a:off x="5519764" y="456758"/>
            <a:ext cx="59429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左邊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是「識字花瓣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，最中央為部首，依序為單字、結合部首後的字、造詞。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6593840" y="4934768"/>
            <a:ext cx="52650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小朋友先讀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讀左邊的「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識字花瓣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，接著拿出一枝筆和一張紙，試著完成下頁的練習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6" name="直線圖說文字 1 45"/>
          <p:cNvSpPr/>
          <p:nvPr/>
        </p:nvSpPr>
        <p:spPr>
          <a:xfrm>
            <a:off x="7359542" y="2272640"/>
            <a:ext cx="1947018" cy="450240"/>
          </a:xfrm>
          <a:prstGeom prst="borderCallout1">
            <a:avLst>
              <a:gd name="adj1" fmla="val 59368"/>
              <a:gd name="adj2" fmla="val -2071"/>
              <a:gd name="adj3" fmla="val -329"/>
              <a:gd name="adj4" fmla="val -119216"/>
            </a:avLst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部首</a:t>
            </a:r>
            <a:r>
              <a:rPr lang="en-US" altLang="zh-TW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z="20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單字</a:t>
            </a:r>
            <a:endParaRPr lang="zh-TW" altLang="en-US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690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3295" y="85105"/>
            <a:ext cx="6983180" cy="651378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538111" y="2081626"/>
            <a:ext cx="52677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rgbClr val="FF0000"/>
                </a:solidFill>
              </a:rPr>
              <a:t>目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538111" y="1331015"/>
            <a:ext cx="526774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</a:rPr>
              <a:t>盼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100789" y="391561"/>
            <a:ext cx="1401417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 smtClean="0">
                <a:solidFill>
                  <a:srgbClr val="FF0000"/>
                </a:solidFill>
              </a:rPr>
              <a:t>盼望</a:t>
            </a:r>
            <a:endParaRPr lang="zh-TW" altLang="en-US" sz="4000" b="1" dirty="0">
              <a:solidFill>
                <a:srgbClr val="FF0000"/>
              </a:solidFill>
            </a:endParaRPr>
          </a:p>
        </p:txBody>
      </p:sp>
      <p:pic>
        <p:nvPicPr>
          <p:cNvPr id="10" name="音訊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5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18"/>
    </mc:Choice>
    <mc:Fallback>
      <p:transition spd="slow" advTm="44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31633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0603349" y="368781"/>
            <a:ext cx="1169551" cy="610262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三、我會念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先念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一次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句子，並分析句子結構。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3328" b="3281"/>
          <a:stretch/>
        </p:blipFill>
        <p:spPr>
          <a:xfrm>
            <a:off x="6361043" y="343633"/>
            <a:ext cx="3500852" cy="615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3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"/>
    </mc:Choice>
    <mc:Fallback>
      <p:transition spd="slow" advTm="139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373" y="644664"/>
            <a:ext cx="5245513" cy="57362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528805" y="407089"/>
            <a:ext cx="1169551" cy="582474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四、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會造句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先念一次句子，並分析句子結構。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1343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習作討論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現在，請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你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完成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國語習作第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82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頁到第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87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頁。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035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恭喜你，完成第二週的國語自學線上課程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現在，請你點入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下方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表單連結並完成。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hlinkClick r:id="rId2"/>
              </a:rPr>
              <a:t>國語第十三課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76316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42137" cy="685800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內容版面配置區 2"/>
          <p:cNvSpPr txBox="1">
            <a:spLocks/>
          </p:cNvSpPr>
          <p:nvPr/>
        </p:nvSpPr>
        <p:spPr>
          <a:xfrm>
            <a:off x="1008321" y="1580000"/>
            <a:ext cx="10515600" cy="32578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小朋友，現在請你桌面清空，拿出國語課本和鉛筆盒。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翻開國語課本第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頁。</a:t>
            </a:r>
            <a:endParaRPr lang="en-US" altLang="zh-TW" sz="5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朗讀課文一遍。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48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42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88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詞語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909349"/>
            <a:ext cx="10515600" cy="4486275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接下來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，請你運用已學過的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閱讀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上下文推論、拆詞、生活經驗</a:t>
            </a:r>
            <a:r>
              <a:rPr lang="en-US" altLang="zh-TW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，解決不理解的詞語，若是再不懂，請翻開生字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甲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本第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66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頁到第</a:t>
            </a:r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67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頁的詞語解釋。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924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生字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現在，請你翻到課本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第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116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頁。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把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生字依照筆順描寫一次，並圈出所有生字的部首。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6857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442" y="122982"/>
            <a:ext cx="6663857" cy="6546173"/>
          </a:xfrm>
          <a:prstGeom prst="rect">
            <a:avLst/>
          </a:prstGeo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979967" y="1542089"/>
            <a:ext cx="10896600" cy="3550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現在，請你翻到課本第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116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頁。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把生字依照筆順描寫一次，並圈出所有生字的部首。</a:t>
            </a:r>
            <a:endParaRPr lang="en-US" altLang="zh-TW" sz="5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921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365" y="73287"/>
            <a:ext cx="6714447" cy="659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4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963</Words>
  <Application>Microsoft Office PowerPoint</Application>
  <PresentationFormat>寬螢幕</PresentationFormat>
  <Paragraphs>98</Paragraphs>
  <Slides>28</Slides>
  <Notes>1</Notes>
  <HiddenSlides>0</HiddenSlides>
  <MMClips>5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5" baseType="lpstr">
      <vt:lpstr>新細明體</vt:lpstr>
      <vt:lpstr>標楷體</vt:lpstr>
      <vt:lpstr>Arial</vt:lpstr>
      <vt:lpstr>Calibri</vt:lpstr>
      <vt:lpstr>Calibri Light</vt:lpstr>
      <vt:lpstr>Wingdings</vt:lpstr>
      <vt:lpstr>Office 佈景主題</vt:lpstr>
      <vt:lpstr>國語 第十三課 巨人的花園</vt:lpstr>
      <vt:lpstr>課文概覽</vt:lpstr>
      <vt:lpstr>PowerPoint 簡報</vt:lpstr>
      <vt:lpstr>PowerPoint 簡報</vt:lpstr>
      <vt:lpstr>PowerPoint 簡報</vt:lpstr>
      <vt:lpstr>詞語</vt:lpstr>
      <vt:lpstr>生字</vt:lpstr>
      <vt:lpstr>PowerPoint 簡報</vt:lpstr>
      <vt:lpstr>PowerPoint 簡報</vt:lpstr>
      <vt:lpstr>PowerPoint 簡報</vt:lpstr>
      <vt:lpstr>大意提問</vt:lpstr>
      <vt:lpstr>接著，我們試著把上列題目的回答再想一遍</vt:lpstr>
      <vt:lpstr>試著說一說本課大意</vt:lpstr>
      <vt:lpstr>閱讀理解(課文分析、原因經過結果)</vt:lpstr>
      <vt:lpstr>PowerPoint 簡報</vt:lpstr>
      <vt:lpstr>問題解答(國語補充教材13-3閱讀理解1.)</vt:lpstr>
      <vt:lpstr>問題解答(國語補充教材13-3閱讀理解2.)</vt:lpstr>
      <vt:lpstr>問題解答(國語補充教材13-3閱讀理解3.)</vt:lpstr>
      <vt:lpstr>問題解答(國語補充教材13-3閱讀理解4.)</vt:lpstr>
      <vt:lpstr>問題解答(國語補充教材13-3閱讀理解5.)</vt:lpstr>
      <vt:lpstr>形式深究~心情紅綠燈</vt:lpstr>
      <vt:lpstr>PowerPoint 簡報</vt:lpstr>
      <vt:lpstr>PowerPoint 簡報</vt:lpstr>
      <vt:lpstr>PowerPoint 簡報</vt:lpstr>
      <vt:lpstr>PowerPoint 簡報</vt:lpstr>
      <vt:lpstr>PowerPoint 簡報</vt:lpstr>
      <vt:lpstr>習作討論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國語 第十二課</dc:title>
  <dc:creator>吳宜璇</dc:creator>
  <cp:lastModifiedBy>吳宜璇</cp:lastModifiedBy>
  <cp:revision>53</cp:revision>
  <dcterms:created xsi:type="dcterms:W3CDTF">2021-05-19T00:53:08Z</dcterms:created>
  <dcterms:modified xsi:type="dcterms:W3CDTF">2021-05-20T06:35:45Z</dcterms:modified>
</cp:coreProperties>
</file>