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圖片 1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5774" y="4494769"/>
            <a:ext cx="1032575" cy="987941"/>
          </a:xfrm>
          <a:prstGeom prst="rect">
            <a:avLst/>
          </a:prstGeom>
        </p:spPr>
      </p:pic>
      <p:grpSp>
        <p:nvGrpSpPr>
          <p:cNvPr id="3" name="Group 117"/>
          <p:cNvGrpSpPr>
            <a:grpSpLocks/>
          </p:cNvGrpSpPr>
          <p:nvPr/>
        </p:nvGrpSpPr>
        <p:grpSpPr bwMode="auto">
          <a:xfrm>
            <a:off x="2171700" y="1828800"/>
            <a:ext cx="2971800" cy="342900"/>
            <a:chOff x="4271" y="3011"/>
            <a:chExt cx="4680" cy="540"/>
          </a:xfrm>
        </p:grpSpPr>
        <p:sp>
          <p:nvSpPr>
            <p:cNvPr id="4" name="Rectangle 121"/>
            <p:cNvSpPr>
              <a:spLocks noChangeArrowheads="1"/>
            </p:cNvSpPr>
            <p:nvPr/>
          </p:nvSpPr>
          <p:spPr bwMode="auto">
            <a:xfrm>
              <a:off x="5440" y="3011"/>
              <a:ext cx="1171" cy="5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" name="Rectangle 120"/>
            <p:cNvSpPr>
              <a:spLocks noChangeArrowheads="1"/>
            </p:cNvSpPr>
            <p:nvPr/>
          </p:nvSpPr>
          <p:spPr bwMode="auto">
            <a:xfrm>
              <a:off x="7781" y="3011"/>
              <a:ext cx="1170" cy="5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" name="Rectangle 119"/>
            <p:cNvSpPr>
              <a:spLocks noChangeArrowheads="1"/>
            </p:cNvSpPr>
            <p:nvPr/>
          </p:nvSpPr>
          <p:spPr bwMode="auto">
            <a:xfrm>
              <a:off x="6611" y="3011"/>
              <a:ext cx="1170" cy="5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" name="Rectangle 118"/>
            <p:cNvSpPr>
              <a:spLocks noChangeArrowheads="1"/>
            </p:cNvSpPr>
            <p:nvPr/>
          </p:nvSpPr>
          <p:spPr bwMode="auto">
            <a:xfrm>
              <a:off x="4271" y="3011"/>
              <a:ext cx="1170" cy="54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8" name="Group 133"/>
          <p:cNvGrpSpPr>
            <a:grpSpLocks/>
          </p:cNvGrpSpPr>
          <p:nvPr/>
        </p:nvGrpSpPr>
        <p:grpSpPr bwMode="auto">
          <a:xfrm>
            <a:off x="800100" y="1028700"/>
            <a:ext cx="860425" cy="342900"/>
            <a:chOff x="1211" y="311"/>
            <a:chExt cx="1260" cy="1260"/>
          </a:xfrm>
        </p:grpSpPr>
        <p:sp>
          <p:nvSpPr>
            <p:cNvPr id="9" name="Line 135"/>
            <p:cNvSpPr>
              <a:spLocks noChangeShapeType="1"/>
            </p:cNvSpPr>
            <p:nvPr/>
          </p:nvSpPr>
          <p:spPr bwMode="auto">
            <a:xfrm>
              <a:off x="1211" y="1571"/>
              <a:ext cx="12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0" name="Line 134"/>
            <p:cNvSpPr>
              <a:spLocks noChangeShapeType="1"/>
            </p:cNvSpPr>
            <p:nvPr/>
          </p:nvSpPr>
          <p:spPr bwMode="auto">
            <a:xfrm>
              <a:off x="2471" y="31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11" name="Group 113"/>
          <p:cNvGrpSpPr>
            <a:grpSpLocks/>
          </p:cNvGrpSpPr>
          <p:nvPr/>
        </p:nvGrpSpPr>
        <p:grpSpPr bwMode="auto">
          <a:xfrm>
            <a:off x="2224088" y="1028700"/>
            <a:ext cx="1204912" cy="342900"/>
            <a:chOff x="3011" y="311"/>
            <a:chExt cx="1260" cy="1260"/>
          </a:xfrm>
        </p:grpSpPr>
        <p:sp>
          <p:nvSpPr>
            <p:cNvPr id="12" name="Line 116"/>
            <p:cNvSpPr>
              <a:spLocks noChangeShapeType="1"/>
            </p:cNvSpPr>
            <p:nvPr/>
          </p:nvSpPr>
          <p:spPr bwMode="auto">
            <a:xfrm>
              <a:off x="3011" y="1571"/>
              <a:ext cx="12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" name="Line 115"/>
            <p:cNvSpPr>
              <a:spLocks noChangeShapeType="1"/>
            </p:cNvSpPr>
            <p:nvPr/>
          </p:nvSpPr>
          <p:spPr bwMode="auto">
            <a:xfrm>
              <a:off x="3011" y="31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4" name="Line 114"/>
            <p:cNvSpPr>
              <a:spLocks noChangeShapeType="1"/>
            </p:cNvSpPr>
            <p:nvPr/>
          </p:nvSpPr>
          <p:spPr bwMode="auto">
            <a:xfrm>
              <a:off x="4271" y="31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15" name="Group 109"/>
          <p:cNvGrpSpPr>
            <a:grpSpLocks/>
          </p:cNvGrpSpPr>
          <p:nvPr/>
        </p:nvGrpSpPr>
        <p:grpSpPr bwMode="auto">
          <a:xfrm>
            <a:off x="4000500" y="1028700"/>
            <a:ext cx="1257300" cy="342900"/>
            <a:chOff x="4811" y="311"/>
            <a:chExt cx="1260" cy="1260"/>
          </a:xfrm>
        </p:grpSpPr>
        <p:sp>
          <p:nvSpPr>
            <p:cNvPr id="16" name="Line 112"/>
            <p:cNvSpPr>
              <a:spLocks noChangeShapeType="1"/>
            </p:cNvSpPr>
            <p:nvPr/>
          </p:nvSpPr>
          <p:spPr bwMode="auto">
            <a:xfrm>
              <a:off x="4811" y="1571"/>
              <a:ext cx="12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7" name="Line 111"/>
            <p:cNvSpPr>
              <a:spLocks noChangeShapeType="1"/>
            </p:cNvSpPr>
            <p:nvPr/>
          </p:nvSpPr>
          <p:spPr bwMode="auto">
            <a:xfrm>
              <a:off x="4811" y="31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8" name="Line 110"/>
            <p:cNvSpPr>
              <a:spLocks noChangeShapeType="1"/>
            </p:cNvSpPr>
            <p:nvPr/>
          </p:nvSpPr>
          <p:spPr bwMode="auto">
            <a:xfrm>
              <a:off x="6071" y="31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19" name="Group 105"/>
          <p:cNvGrpSpPr>
            <a:grpSpLocks/>
          </p:cNvGrpSpPr>
          <p:nvPr/>
        </p:nvGrpSpPr>
        <p:grpSpPr bwMode="auto">
          <a:xfrm>
            <a:off x="6172200" y="1028700"/>
            <a:ext cx="1658938" cy="342900"/>
            <a:chOff x="6611" y="311"/>
            <a:chExt cx="1260" cy="1260"/>
          </a:xfrm>
        </p:grpSpPr>
        <p:sp>
          <p:nvSpPr>
            <p:cNvPr id="20" name="Line 108"/>
            <p:cNvSpPr>
              <a:spLocks noChangeShapeType="1"/>
            </p:cNvSpPr>
            <p:nvPr/>
          </p:nvSpPr>
          <p:spPr bwMode="auto">
            <a:xfrm>
              <a:off x="6611" y="1571"/>
              <a:ext cx="12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1" name="Line 107"/>
            <p:cNvSpPr>
              <a:spLocks noChangeShapeType="1"/>
            </p:cNvSpPr>
            <p:nvPr/>
          </p:nvSpPr>
          <p:spPr bwMode="auto">
            <a:xfrm>
              <a:off x="6611" y="31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2" name="Line 106"/>
            <p:cNvSpPr>
              <a:spLocks noChangeShapeType="1"/>
            </p:cNvSpPr>
            <p:nvPr/>
          </p:nvSpPr>
          <p:spPr bwMode="auto">
            <a:xfrm>
              <a:off x="7871" y="31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23" name="Group 102"/>
          <p:cNvGrpSpPr>
            <a:grpSpLocks/>
          </p:cNvGrpSpPr>
          <p:nvPr/>
        </p:nvGrpSpPr>
        <p:grpSpPr bwMode="auto">
          <a:xfrm>
            <a:off x="8686800" y="1028700"/>
            <a:ext cx="914400" cy="342900"/>
            <a:chOff x="8591" y="1031"/>
            <a:chExt cx="1260" cy="1260"/>
          </a:xfrm>
        </p:grpSpPr>
        <p:sp>
          <p:nvSpPr>
            <p:cNvPr id="24" name="Line 104"/>
            <p:cNvSpPr>
              <a:spLocks noChangeShapeType="1"/>
            </p:cNvSpPr>
            <p:nvPr/>
          </p:nvSpPr>
          <p:spPr bwMode="auto">
            <a:xfrm>
              <a:off x="8591" y="2291"/>
              <a:ext cx="12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5" name="Line 103"/>
            <p:cNvSpPr>
              <a:spLocks noChangeShapeType="1"/>
            </p:cNvSpPr>
            <p:nvPr/>
          </p:nvSpPr>
          <p:spPr bwMode="auto">
            <a:xfrm>
              <a:off x="8591" y="1031"/>
              <a:ext cx="0" cy="12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26" name="Line 101"/>
          <p:cNvSpPr>
            <a:spLocks noChangeShapeType="1"/>
          </p:cNvSpPr>
          <p:nvPr/>
        </p:nvSpPr>
        <p:spPr bwMode="auto">
          <a:xfrm>
            <a:off x="2171700" y="2171700"/>
            <a:ext cx="0" cy="1943100"/>
          </a:xfrm>
          <a:prstGeom prst="line">
            <a:avLst/>
          </a:prstGeom>
          <a:noFill/>
          <a:ln w="666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28" name="Line 100"/>
          <p:cNvSpPr>
            <a:spLocks noChangeShapeType="1"/>
          </p:cNvSpPr>
          <p:nvPr/>
        </p:nvSpPr>
        <p:spPr bwMode="auto">
          <a:xfrm>
            <a:off x="2171700" y="2171700"/>
            <a:ext cx="2971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29" name="Group 3"/>
          <p:cNvGrpSpPr>
            <a:grpSpLocks/>
          </p:cNvGrpSpPr>
          <p:nvPr/>
        </p:nvGrpSpPr>
        <p:grpSpPr bwMode="auto">
          <a:xfrm>
            <a:off x="800100" y="1828800"/>
            <a:ext cx="800100" cy="3314700"/>
            <a:chOff x="2291" y="3011"/>
            <a:chExt cx="1080" cy="5760"/>
          </a:xfrm>
        </p:grpSpPr>
        <p:grpSp>
          <p:nvGrpSpPr>
            <p:cNvPr id="30" name="Group 5"/>
            <p:cNvGrpSpPr>
              <a:grpSpLocks/>
            </p:cNvGrpSpPr>
            <p:nvPr/>
          </p:nvGrpSpPr>
          <p:grpSpPr bwMode="auto">
            <a:xfrm>
              <a:off x="2291" y="3011"/>
              <a:ext cx="1080" cy="5760"/>
              <a:chOff x="1211" y="3011"/>
              <a:chExt cx="2160" cy="1260"/>
            </a:xfrm>
          </p:grpSpPr>
          <p:sp>
            <p:nvSpPr>
              <p:cNvPr id="32" name="Line 8"/>
              <p:cNvSpPr>
                <a:spLocks noChangeShapeType="1"/>
              </p:cNvSpPr>
              <p:nvPr/>
            </p:nvSpPr>
            <p:spPr bwMode="auto">
              <a:xfrm>
                <a:off x="3371" y="3011"/>
                <a:ext cx="0" cy="126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3" name="Line 7"/>
              <p:cNvSpPr>
                <a:spLocks noChangeShapeType="1"/>
              </p:cNvSpPr>
              <p:nvPr/>
            </p:nvSpPr>
            <p:spPr bwMode="auto">
              <a:xfrm>
                <a:off x="1211" y="3011"/>
                <a:ext cx="21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34" name="Line 6"/>
              <p:cNvSpPr>
                <a:spLocks noChangeShapeType="1"/>
              </p:cNvSpPr>
              <p:nvPr/>
            </p:nvSpPr>
            <p:spPr bwMode="auto">
              <a:xfrm>
                <a:off x="1211" y="4271"/>
                <a:ext cx="21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2291" y="3011"/>
              <a:ext cx="0" cy="57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35" name="Line 132"/>
          <p:cNvSpPr>
            <a:spLocks noChangeShapeType="1"/>
          </p:cNvSpPr>
          <p:nvPr/>
        </p:nvSpPr>
        <p:spPr bwMode="auto">
          <a:xfrm>
            <a:off x="800100" y="1028700"/>
            <a:ext cx="0" cy="3429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36" name="Group 9"/>
          <p:cNvGrpSpPr>
            <a:grpSpLocks/>
          </p:cNvGrpSpPr>
          <p:nvPr/>
        </p:nvGrpSpPr>
        <p:grpSpPr bwMode="auto">
          <a:xfrm>
            <a:off x="685800" y="6400800"/>
            <a:ext cx="914400" cy="457200"/>
            <a:chOff x="1931" y="10211"/>
            <a:chExt cx="1440" cy="720"/>
          </a:xfrm>
        </p:grpSpPr>
        <p:grpSp>
          <p:nvGrpSpPr>
            <p:cNvPr id="37" name="Group 11"/>
            <p:cNvGrpSpPr>
              <a:grpSpLocks/>
            </p:cNvGrpSpPr>
            <p:nvPr/>
          </p:nvGrpSpPr>
          <p:grpSpPr bwMode="auto">
            <a:xfrm>
              <a:off x="2111" y="10211"/>
              <a:ext cx="1260" cy="720"/>
              <a:chOff x="1211" y="10211"/>
              <a:chExt cx="2160" cy="1260"/>
            </a:xfrm>
          </p:grpSpPr>
          <p:sp>
            <p:nvSpPr>
              <p:cNvPr id="39" name="Line 13"/>
              <p:cNvSpPr>
                <a:spLocks noChangeShapeType="1"/>
              </p:cNvSpPr>
              <p:nvPr/>
            </p:nvSpPr>
            <p:spPr bwMode="auto">
              <a:xfrm>
                <a:off x="3371" y="10211"/>
                <a:ext cx="0" cy="126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  <p:sp>
            <p:nvSpPr>
              <p:cNvPr id="40" name="Line 12"/>
              <p:cNvSpPr>
                <a:spLocks noChangeShapeType="1"/>
              </p:cNvSpPr>
              <p:nvPr/>
            </p:nvSpPr>
            <p:spPr bwMode="auto">
              <a:xfrm>
                <a:off x="1211" y="10211"/>
                <a:ext cx="2160" cy="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TW" altLang="en-US"/>
              </a:p>
            </p:txBody>
          </p:sp>
        </p:grpSp>
        <p:sp>
          <p:nvSpPr>
            <p:cNvPr id="38" name="Line 10"/>
            <p:cNvSpPr>
              <a:spLocks noChangeShapeType="1"/>
            </p:cNvSpPr>
            <p:nvPr/>
          </p:nvSpPr>
          <p:spPr bwMode="auto">
            <a:xfrm flipH="1">
              <a:off x="1931" y="10211"/>
              <a:ext cx="180" cy="7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41" name="Group 129"/>
          <p:cNvGrpSpPr>
            <a:grpSpLocks/>
          </p:cNvGrpSpPr>
          <p:nvPr/>
        </p:nvGrpSpPr>
        <p:grpSpPr bwMode="auto">
          <a:xfrm>
            <a:off x="0" y="1028700"/>
            <a:ext cx="228600" cy="342900"/>
            <a:chOff x="851" y="1751"/>
            <a:chExt cx="360" cy="540"/>
          </a:xfrm>
        </p:grpSpPr>
        <p:sp>
          <p:nvSpPr>
            <p:cNvPr id="42" name="Line 131"/>
            <p:cNvSpPr>
              <a:spLocks noChangeShapeType="1"/>
            </p:cNvSpPr>
            <p:nvPr/>
          </p:nvSpPr>
          <p:spPr bwMode="auto">
            <a:xfrm>
              <a:off x="851" y="2291"/>
              <a:ext cx="3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3" name="Line 130"/>
            <p:cNvSpPr>
              <a:spLocks noChangeShapeType="1"/>
            </p:cNvSpPr>
            <p:nvPr/>
          </p:nvSpPr>
          <p:spPr bwMode="auto">
            <a:xfrm>
              <a:off x="1211" y="1751"/>
              <a:ext cx="0" cy="5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44" name="Line 99"/>
          <p:cNvSpPr>
            <a:spLocks noChangeShapeType="1"/>
          </p:cNvSpPr>
          <p:nvPr/>
        </p:nvSpPr>
        <p:spPr bwMode="auto">
          <a:xfrm flipV="1">
            <a:off x="2971799" y="5135562"/>
            <a:ext cx="3118645" cy="7938"/>
          </a:xfrm>
          <a:prstGeom prst="line">
            <a:avLst/>
          </a:prstGeom>
          <a:noFill/>
          <a:ln w="666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45" name="Group 14"/>
          <p:cNvGrpSpPr>
            <a:grpSpLocks/>
          </p:cNvGrpSpPr>
          <p:nvPr/>
        </p:nvGrpSpPr>
        <p:grpSpPr bwMode="auto">
          <a:xfrm>
            <a:off x="2286000" y="6400800"/>
            <a:ext cx="6400800" cy="457200"/>
            <a:chOff x="4451" y="10211"/>
            <a:chExt cx="10080" cy="720"/>
          </a:xfrm>
        </p:grpSpPr>
        <p:sp>
          <p:nvSpPr>
            <p:cNvPr id="46" name="Line 17"/>
            <p:cNvSpPr>
              <a:spLocks noChangeShapeType="1"/>
            </p:cNvSpPr>
            <p:nvPr/>
          </p:nvSpPr>
          <p:spPr bwMode="auto">
            <a:xfrm>
              <a:off x="4451" y="10211"/>
              <a:ext cx="0" cy="7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7" name="Line 16"/>
            <p:cNvSpPr>
              <a:spLocks noChangeShapeType="1"/>
            </p:cNvSpPr>
            <p:nvPr/>
          </p:nvSpPr>
          <p:spPr bwMode="auto">
            <a:xfrm>
              <a:off x="14351" y="10211"/>
              <a:ext cx="180" cy="7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>
              <a:off x="4451" y="10211"/>
              <a:ext cx="990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49" name="Group 96"/>
          <p:cNvGrpSpPr>
            <a:grpSpLocks/>
          </p:cNvGrpSpPr>
          <p:nvPr/>
        </p:nvGrpSpPr>
        <p:grpSpPr bwMode="auto">
          <a:xfrm>
            <a:off x="6059488" y="1828800"/>
            <a:ext cx="1790700" cy="342900"/>
            <a:chOff x="10451" y="3191"/>
            <a:chExt cx="3120" cy="360"/>
          </a:xfrm>
        </p:grpSpPr>
        <p:sp>
          <p:nvSpPr>
            <p:cNvPr id="50" name="Rectangle 98"/>
            <p:cNvSpPr>
              <a:spLocks noChangeArrowheads="1"/>
            </p:cNvSpPr>
            <p:nvPr/>
          </p:nvSpPr>
          <p:spPr bwMode="auto">
            <a:xfrm>
              <a:off x="12011" y="3191"/>
              <a:ext cx="1560" cy="36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1" name="Rectangle 97"/>
            <p:cNvSpPr>
              <a:spLocks noChangeArrowheads="1"/>
            </p:cNvSpPr>
            <p:nvPr/>
          </p:nvSpPr>
          <p:spPr bwMode="auto">
            <a:xfrm>
              <a:off x="10451" y="3191"/>
              <a:ext cx="1560" cy="360"/>
            </a:xfrm>
            <a:prstGeom prst="rect">
              <a:avLst/>
            </a:prstGeom>
            <a:solidFill>
              <a:srgbClr val="FFFFFF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52" name="Line 95"/>
          <p:cNvSpPr>
            <a:spLocks noChangeShapeType="1"/>
          </p:cNvSpPr>
          <p:nvPr/>
        </p:nvSpPr>
        <p:spPr bwMode="auto">
          <a:xfrm>
            <a:off x="5143500" y="1812925"/>
            <a:ext cx="0" cy="358775"/>
          </a:xfrm>
          <a:prstGeom prst="line">
            <a:avLst/>
          </a:prstGeom>
          <a:noFill/>
          <a:ln w="101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53" name="Line 94"/>
          <p:cNvSpPr>
            <a:spLocks noChangeShapeType="1"/>
          </p:cNvSpPr>
          <p:nvPr/>
        </p:nvSpPr>
        <p:spPr bwMode="auto">
          <a:xfrm>
            <a:off x="2171700" y="4114800"/>
            <a:ext cx="11430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54" name="Group 126"/>
          <p:cNvGrpSpPr>
            <a:grpSpLocks/>
          </p:cNvGrpSpPr>
          <p:nvPr/>
        </p:nvGrpSpPr>
        <p:grpSpPr bwMode="auto">
          <a:xfrm>
            <a:off x="9486900" y="6400800"/>
            <a:ext cx="114300" cy="457200"/>
            <a:chOff x="15791" y="10211"/>
            <a:chExt cx="180" cy="720"/>
          </a:xfrm>
        </p:grpSpPr>
        <p:sp>
          <p:nvSpPr>
            <p:cNvPr id="55" name="Line 128"/>
            <p:cNvSpPr>
              <a:spLocks noChangeShapeType="1"/>
            </p:cNvSpPr>
            <p:nvPr/>
          </p:nvSpPr>
          <p:spPr bwMode="auto">
            <a:xfrm>
              <a:off x="15791" y="10211"/>
              <a:ext cx="1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56" name="Line 127"/>
            <p:cNvSpPr>
              <a:spLocks noChangeShapeType="1"/>
            </p:cNvSpPr>
            <p:nvPr/>
          </p:nvSpPr>
          <p:spPr bwMode="auto">
            <a:xfrm>
              <a:off x="15791" y="10211"/>
              <a:ext cx="180" cy="7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58" name="Group 18"/>
          <p:cNvGrpSpPr>
            <a:grpSpLocks/>
          </p:cNvGrpSpPr>
          <p:nvPr/>
        </p:nvGrpSpPr>
        <p:grpSpPr bwMode="auto">
          <a:xfrm>
            <a:off x="0" y="1828800"/>
            <a:ext cx="228600" cy="3314700"/>
            <a:chOff x="851" y="3011"/>
            <a:chExt cx="360" cy="5760"/>
          </a:xfrm>
        </p:grpSpPr>
        <p:sp>
          <p:nvSpPr>
            <p:cNvPr id="59" name="Line 21"/>
            <p:cNvSpPr>
              <a:spLocks noChangeShapeType="1"/>
            </p:cNvSpPr>
            <p:nvPr/>
          </p:nvSpPr>
          <p:spPr bwMode="auto">
            <a:xfrm>
              <a:off x="1211" y="3011"/>
              <a:ext cx="0" cy="57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>
              <a:off x="851" y="3011"/>
              <a:ext cx="3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1" name="Line 19"/>
            <p:cNvSpPr>
              <a:spLocks noChangeShapeType="1"/>
            </p:cNvSpPr>
            <p:nvPr/>
          </p:nvSpPr>
          <p:spPr bwMode="auto">
            <a:xfrm>
              <a:off x="851" y="8771"/>
              <a:ext cx="3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grpSp>
        <p:nvGrpSpPr>
          <p:cNvPr id="62" name="Group 123"/>
          <p:cNvGrpSpPr>
            <a:grpSpLocks/>
          </p:cNvGrpSpPr>
          <p:nvPr/>
        </p:nvGrpSpPr>
        <p:grpSpPr bwMode="auto">
          <a:xfrm>
            <a:off x="0" y="6400800"/>
            <a:ext cx="228600" cy="457200"/>
            <a:chOff x="851" y="10211"/>
            <a:chExt cx="360" cy="720"/>
          </a:xfrm>
        </p:grpSpPr>
        <p:sp>
          <p:nvSpPr>
            <p:cNvPr id="63" name="Line 125"/>
            <p:cNvSpPr>
              <a:spLocks noChangeShapeType="1"/>
            </p:cNvSpPr>
            <p:nvPr/>
          </p:nvSpPr>
          <p:spPr bwMode="auto">
            <a:xfrm flipH="1">
              <a:off x="1031" y="10211"/>
              <a:ext cx="180" cy="7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64" name="Line 124"/>
            <p:cNvSpPr>
              <a:spLocks noChangeShapeType="1"/>
            </p:cNvSpPr>
            <p:nvPr/>
          </p:nvSpPr>
          <p:spPr bwMode="auto">
            <a:xfrm>
              <a:off x="851" y="10211"/>
              <a:ext cx="36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65" name="Line 92"/>
          <p:cNvSpPr>
            <a:spLocks noChangeShapeType="1"/>
          </p:cNvSpPr>
          <p:nvPr/>
        </p:nvSpPr>
        <p:spPr bwMode="auto">
          <a:xfrm>
            <a:off x="6057900" y="1828800"/>
            <a:ext cx="0" cy="358775"/>
          </a:xfrm>
          <a:prstGeom prst="line">
            <a:avLst/>
          </a:prstGeom>
          <a:noFill/>
          <a:ln w="101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6" name="Line 91"/>
          <p:cNvSpPr>
            <a:spLocks noChangeShapeType="1"/>
          </p:cNvSpPr>
          <p:nvPr/>
        </p:nvSpPr>
        <p:spPr bwMode="auto">
          <a:xfrm>
            <a:off x="2171700" y="2171700"/>
            <a:ext cx="2971800" cy="0"/>
          </a:xfrm>
          <a:prstGeom prst="line">
            <a:avLst/>
          </a:prstGeom>
          <a:noFill/>
          <a:ln w="666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7" name="Line 90"/>
          <p:cNvSpPr>
            <a:spLocks noChangeShapeType="1"/>
          </p:cNvSpPr>
          <p:nvPr/>
        </p:nvSpPr>
        <p:spPr bwMode="auto">
          <a:xfrm>
            <a:off x="6057900" y="2171700"/>
            <a:ext cx="1828800" cy="0"/>
          </a:xfrm>
          <a:prstGeom prst="line">
            <a:avLst/>
          </a:prstGeom>
          <a:noFill/>
          <a:ln w="666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8" name="Line 89"/>
          <p:cNvSpPr>
            <a:spLocks noChangeShapeType="1"/>
          </p:cNvSpPr>
          <p:nvPr/>
        </p:nvSpPr>
        <p:spPr bwMode="auto">
          <a:xfrm>
            <a:off x="7886700" y="2171700"/>
            <a:ext cx="457200" cy="2971800"/>
          </a:xfrm>
          <a:prstGeom prst="line">
            <a:avLst/>
          </a:prstGeom>
          <a:noFill/>
          <a:ln w="666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69" name="Line 88"/>
          <p:cNvSpPr>
            <a:spLocks noChangeShapeType="1"/>
          </p:cNvSpPr>
          <p:nvPr/>
        </p:nvSpPr>
        <p:spPr bwMode="auto">
          <a:xfrm>
            <a:off x="6172200" y="5143500"/>
            <a:ext cx="2171700" cy="0"/>
          </a:xfrm>
          <a:prstGeom prst="line">
            <a:avLst/>
          </a:prstGeom>
          <a:noFill/>
          <a:ln w="666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grpSp>
        <p:nvGrpSpPr>
          <p:cNvPr id="70" name="Group 84"/>
          <p:cNvGrpSpPr>
            <a:grpSpLocks/>
          </p:cNvGrpSpPr>
          <p:nvPr/>
        </p:nvGrpSpPr>
        <p:grpSpPr bwMode="auto">
          <a:xfrm>
            <a:off x="8686800" y="1828800"/>
            <a:ext cx="914400" cy="3314700"/>
            <a:chOff x="14531" y="3011"/>
            <a:chExt cx="1440" cy="5220"/>
          </a:xfrm>
        </p:grpSpPr>
        <p:sp>
          <p:nvSpPr>
            <p:cNvPr id="71" name="Line 87"/>
            <p:cNvSpPr>
              <a:spLocks noChangeShapeType="1"/>
            </p:cNvSpPr>
            <p:nvPr/>
          </p:nvSpPr>
          <p:spPr bwMode="auto">
            <a:xfrm>
              <a:off x="14531" y="3011"/>
              <a:ext cx="144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2" name="Line 86"/>
            <p:cNvSpPr>
              <a:spLocks noChangeShapeType="1"/>
            </p:cNvSpPr>
            <p:nvPr/>
          </p:nvSpPr>
          <p:spPr bwMode="auto">
            <a:xfrm>
              <a:off x="14531" y="3011"/>
              <a:ext cx="900" cy="522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73" name="Line 85"/>
            <p:cNvSpPr>
              <a:spLocks noChangeShapeType="1"/>
            </p:cNvSpPr>
            <p:nvPr/>
          </p:nvSpPr>
          <p:spPr bwMode="auto">
            <a:xfrm>
              <a:off x="15431" y="8231"/>
              <a:ext cx="54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75" name="Line 82"/>
          <p:cNvSpPr>
            <a:spLocks noChangeShapeType="1"/>
          </p:cNvSpPr>
          <p:nvPr/>
        </p:nvSpPr>
        <p:spPr bwMode="auto">
          <a:xfrm>
            <a:off x="5671062" y="4918075"/>
            <a:ext cx="0" cy="358775"/>
          </a:xfrm>
          <a:prstGeom prst="line">
            <a:avLst/>
          </a:prstGeom>
          <a:noFill/>
          <a:ln w="101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6" name="Line 81"/>
          <p:cNvSpPr>
            <a:spLocks noChangeShapeType="1"/>
          </p:cNvSpPr>
          <p:nvPr/>
        </p:nvSpPr>
        <p:spPr bwMode="auto">
          <a:xfrm>
            <a:off x="2743200" y="4914900"/>
            <a:ext cx="228600" cy="2286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7" name="Line 80"/>
          <p:cNvSpPr>
            <a:spLocks noChangeShapeType="1"/>
          </p:cNvSpPr>
          <p:nvPr/>
        </p:nvSpPr>
        <p:spPr bwMode="auto">
          <a:xfrm>
            <a:off x="2171700" y="4343400"/>
            <a:ext cx="228600" cy="0"/>
          </a:xfrm>
          <a:prstGeom prst="line">
            <a:avLst/>
          </a:prstGeom>
          <a:noFill/>
          <a:ln w="101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78" name="Line 79"/>
          <p:cNvSpPr>
            <a:spLocks noChangeShapeType="1"/>
          </p:cNvSpPr>
          <p:nvPr/>
        </p:nvSpPr>
        <p:spPr bwMode="auto">
          <a:xfrm>
            <a:off x="2683495" y="4988739"/>
            <a:ext cx="228600" cy="0"/>
          </a:xfrm>
          <a:prstGeom prst="line">
            <a:avLst/>
          </a:prstGeom>
          <a:noFill/>
          <a:ln w="101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0" name="Line 67"/>
          <p:cNvSpPr>
            <a:spLocks noChangeShapeType="1"/>
          </p:cNvSpPr>
          <p:nvPr/>
        </p:nvSpPr>
        <p:spPr bwMode="auto">
          <a:xfrm>
            <a:off x="2171700" y="1600200"/>
            <a:ext cx="297180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1" name="Line 66"/>
          <p:cNvSpPr>
            <a:spLocks noChangeShapeType="1"/>
          </p:cNvSpPr>
          <p:nvPr/>
        </p:nvSpPr>
        <p:spPr bwMode="auto">
          <a:xfrm>
            <a:off x="6057900" y="1600200"/>
            <a:ext cx="1714500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3" name="Line 64"/>
          <p:cNvSpPr>
            <a:spLocks noChangeShapeType="1"/>
          </p:cNvSpPr>
          <p:nvPr/>
        </p:nvSpPr>
        <p:spPr bwMode="auto">
          <a:xfrm>
            <a:off x="6057900" y="1600200"/>
            <a:ext cx="0" cy="228600"/>
          </a:xfrm>
          <a:prstGeom prst="line">
            <a:avLst/>
          </a:prstGeom>
          <a:noFill/>
          <a:ln w="2540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4" name="Line 63"/>
          <p:cNvSpPr>
            <a:spLocks noChangeShapeType="1"/>
          </p:cNvSpPr>
          <p:nvPr/>
        </p:nvSpPr>
        <p:spPr bwMode="auto">
          <a:xfrm rot="16200000">
            <a:off x="8286750" y="1200150"/>
            <a:ext cx="342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7" name="Line 60"/>
          <p:cNvSpPr>
            <a:spLocks noChangeShapeType="1"/>
          </p:cNvSpPr>
          <p:nvPr/>
        </p:nvSpPr>
        <p:spPr bwMode="auto">
          <a:xfrm rot="5400000">
            <a:off x="1657350" y="1200150"/>
            <a:ext cx="342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8" name="Line 22"/>
          <p:cNvSpPr>
            <a:spLocks noChangeShapeType="1"/>
          </p:cNvSpPr>
          <p:nvPr/>
        </p:nvSpPr>
        <p:spPr bwMode="auto">
          <a:xfrm>
            <a:off x="1143000" y="1714500"/>
            <a:ext cx="342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99" name="Line 59"/>
          <p:cNvSpPr>
            <a:spLocks noChangeShapeType="1"/>
          </p:cNvSpPr>
          <p:nvPr/>
        </p:nvSpPr>
        <p:spPr bwMode="auto">
          <a:xfrm>
            <a:off x="2057400" y="1714500"/>
            <a:ext cx="342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0" name="Line 58"/>
          <p:cNvSpPr>
            <a:spLocks noChangeShapeType="1"/>
          </p:cNvSpPr>
          <p:nvPr/>
        </p:nvSpPr>
        <p:spPr bwMode="auto">
          <a:xfrm>
            <a:off x="7772400" y="1714500"/>
            <a:ext cx="342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1" name="Line 57"/>
          <p:cNvSpPr>
            <a:spLocks noChangeShapeType="1"/>
          </p:cNvSpPr>
          <p:nvPr/>
        </p:nvSpPr>
        <p:spPr bwMode="auto">
          <a:xfrm>
            <a:off x="8686800" y="1714500"/>
            <a:ext cx="342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2" name="Line 56"/>
          <p:cNvSpPr>
            <a:spLocks noChangeShapeType="1"/>
          </p:cNvSpPr>
          <p:nvPr/>
        </p:nvSpPr>
        <p:spPr bwMode="auto">
          <a:xfrm rot="5400000">
            <a:off x="7943850" y="2000250"/>
            <a:ext cx="3429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sp>
        <p:nvSpPr>
          <p:cNvPr id="105" name="Text Box 53"/>
          <p:cNvSpPr txBox="1">
            <a:spLocks noChangeArrowheads="1"/>
          </p:cNvSpPr>
          <p:nvPr/>
        </p:nvSpPr>
        <p:spPr bwMode="auto">
          <a:xfrm>
            <a:off x="2171700" y="1371600"/>
            <a:ext cx="2971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光明西路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Text Box 52"/>
          <p:cNvSpPr txBox="1">
            <a:spLocks noChangeArrowheads="1"/>
          </p:cNvSpPr>
          <p:nvPr/>
        </p:nvSpPr>
        <p:spPr bwMode="auto">
          <a:xfrm>
            <a:off x="2971800" y="1600200"/>
            <a:ext cx="1143000" cy="266700"/>
          </a:xfrm>
          <a:prstGeom prst="rect">
            <a:avLst/>
          </a:prstGeom>
          <a:noFill/>
          <a:ln w="25400" cmpd="dbl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機車</a:t>
            </a: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</a:t>
            </a:r>
            <a:r>
              <a:rPr kumimoji="0" lang="zh-TW" altLang="zh-TW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區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Text Box 50"/>
          <p:cNvSpPr txBox="1">
            <a:spLocks noChangeArrowheads="1"/>
          </p:cNvSpPr>
          <p:nvPr/>
        </p:nvSpPr>
        <p:spPr bwMode="auto">
          <a:xfrm>
            <a:off x="2941638" y="1876425"/>
            <a:ext cx="685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Text Box 49"/>
          <p:cNvSpPr txBox="1">
            <a:spLocks noChangeArrowheads="1"/>
          </p:cNvSpPr>
          <p:nvPr/>
        </p:nvSpPr>
        <p:spPr bwMode="auto">
          <a:xfrm>
            <a:off x="3727450" y="1866900"/>
            <a:ext cx="57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Text Box 48"/>
          <p:cNvSpPr txBox="1">
            <a:spLocks noChangeArrowheads="1"/>
          </p:cNvSpPr>
          <p:nvPr/>
        </p:nvSpPr>
        <p:spPr bwMode="auto">
          <a:xfrm>
            <a:off x="6134100" y="1860550"/>
            <a:ext cx="800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Text Box 47"/>
          <p:cNvSpPr txBox="1">
            <a:spLocks noChangeArrowheads="1"/>
          </p:cNvSpPr>
          <p:nvPr/>
        </p:nvSpPr>
        <p:spPr bwMode="auto">
          <a:xfrm>
            <a:off x="4465638" y="1874838"/>
            <a:ext cx="5715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Text Box 45"/>
          <p:cNvSpPr txBox="1">
            <a:spLocks noChangeArrowheads="1"/>
          </p:cNvSpPr>
          <p:nvPr/>
        </p:nvSpPr>
        <p:spPr bwMode="auto">
          <a:xfrm>
            <a:off x="8343900" y="2400300"/>
            <a:ext cx="4572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大同路</a:t>
            </a:r>
            <a:r>
              <a:rPr kumimoji="0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台一線</a:t>
            </a:r>
            <a:r>
              <a:rPr kumimoji="0" lang="en-US" alt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kumimoji="0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6" name="Text Box 42"/>
          <p:cNvSpPr txBox="1">
            <a:spLocks noChangeArrowheads="1"/>
          </p:cNvSpPr>
          <p:nvPr/>
        </p:nvSpPr>
        <p:spPr bwMode="auto">
          <a:xfrm>
            <a:off x="3055938" y="5203825"/>
            <a:ext cx="2476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2" name="Text Box 122"/>
          <p:cNvSpPr txBox="1">
            <a:spLocks noChangeArrowheads="1"/>
          </p:cNvSpPr>
          <p:nvPr/>
        </p:nvSpPr>
        <p:spPr bwMode="auto">
          <a:xfrm>
            <a:off x="1485900" y="5943600"/>
            <a:ext cx="6743700" cy="228600"/>
          </a:xfrm>
          <a:prstGeom prst="rect">
            <a:avLst/>
          </a:prstGeom>
          <a:noFill/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興農西路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5" name="Text Box 34"/>
          <p:cNvSpPr txBox="1">
            <a:spLocks noChangeArrowheads="1"/>
          </p:cNvSpPr>
          <p:nvPr/>
        </p:nvSpPr>
        <p:spPr bwMode="auto">
          <a:xfrm>
            <a:off x="5409896" y="1929885"/>
            <a:ext cx="342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北側門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6" name="Text Box 33"/>
          <p:cNvSpPr txBox="1">
            <a:spLocks noChangeArrowheads="1"/>
          </p:cNvSpPr>
          <p:nvPr/>
        </p:nvSpPr>
        <p:spPr bwMode="auto">
          <a:xfrm>
            <a:off x="5708765" y="4410869"/>
            <a:ext cx="3429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南側門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7" name="Text Box 23"/>
          <p:cNvSpPr txBox="1">
            <a:spLocks noChangeArrowheads="1"/>
          </p:cNvSpPr>
          <p:nvPr/>
        </p:nvSpPr>
        <p:spPr bwMode="auto">
          <a:xfrm>
            <a:off x="9096375" y="649288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zh-TW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北</a:t>
            </a:r>
            <a:endParaRPr kumimoji="0" lang="zh-TW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28" name="Group 29"/>
          <p:cNvGrpSpPr>
            <a:grpSpLocks/>
          </p:cNvGrpSpPr>
          <p:nvPr/>
        </p:nvGrpSpPr>
        <p:grpSpPr bwMode="auto">
          <a:xfrm>
            <a:off x="9144000" y="914400"/>
            <a:ext cx="114300" cy="228600"/>
            <a:chOff x="15251" y="1391"/>
            <a:chExt cx="180" cy="540"/>
          </a:xfrm>
        </p:grpSpPr>
        <p:sp>
          <p:nvSpPr>
            <p:cNvPr id="129" name="Line 32"/>
            <p:cNvSpPr>
              <a:spLocks noChangeShapeType="1"/>
            </p:cNvSpPr>
            <p:nvPr/>
          </p:nvSpPr>
          <p:spPr bwMode="auto">
            <a:xfrm>
              <a:off x="15341" y="1391"/>
              <a:ext cx="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0" name="Line 31"/>
            <p:cNvSpPr>
              <a:spLocks noChangeShapeType="1"/>
            </p:cNvSpPr>
            <p:nvPr/>
          </p:nvSpPr>
          <p:spPr bwMode="auto">
            <a:xfrm flipH="1">
              <a:off x="15251" y="1391"/>
              <a:ext cx="9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131" name="Line 30"/>
            <p:cNvSpPr>
              <a:spLocks noChangeShapeType="1"/>
            </p:cNvSpPr>
            <p:nvPr/>
          </p:nvSpPr>
          <p:spPr bwMode="auto">
            <a:xfrm>
              <a:off x="15251" y="1571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</p:grpSp>
      <p:sp>
        <p:nvSpPr>
          <p:cNvPr id="132" name="Text Box 28"/>
          <p:cNvSpPr txBox="1">
            <a:spLocks noChangeArrowheads="1"/>
          </p:cNvSpPr>
          <p:nvPr/>
        </p:nvSpPr>
        <p:spPr bwMode="auto">
          <a:xfrm>
            <a:off x="2934006" y="3170794"/>
            <a:ext cx="4609794" cy="5715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家長</a:t>
            </a:r>
            <a:r>
              <a:rPr kumimoji="0" lang="zh-TW" altLang="zh-TW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接送車輛請勿駛入校內</a:t>
            </a:r>
            <a:endParaRPr kumimoji="0" lang="zh-TW" altLang="zh-TW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35" name="Text Box 25"/>
          <p:cNvSpPr txBox="1">
            <a:spLocks noChangeArrowheads="1"/>
          </p:cNvSpPr>
          <p:nvPr/>
        </p:nvSpPr>
        <p:spPr bwMode="auto">
          <a:xfrm>
            <a:off x="6465097" y="1600200"/>
            <a:ext cx="1143000" cy="266700"/>
          </a:xfrm>
          <a:prstGeom prst="rect">
            <a:avLst/>
          </a:prstGeom>
          <a:noFill/>
          <a:ln w="25400" cmpd="dbl">
            <a:solidFill>
              <a:srgbClr val="FF0000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機車</a:t>
            </a:r>
            <a:r>
              <a:rPr kumimoji="0" lang="zh-TW" altLang="en-US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</a:t>
            </a:r>
            <a:r>
              <a:rPr kumimoji="0" lang="zh-TW" altLang="zh-TW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區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Text Box 24"/>
          <p:cNvSpPr txBox="1">
            <a:spLocks noChangeArrowheads="1"/>
          </p:cNvSpPr>
          <p:nvPr/>
        </p:nvSpPr>
        <p:spPr bwMode="auto">
          <a:xfrm>
            <a:off x="1628775" y="2639417"/>
            <a:ext cx="285750" cy="893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新</a:t>
            </a:r>
            <a:r>
              <a:rPr kumimoji="0" lang="zh-TW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街路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7" name="Rectangle 137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8" name="Rectangle 162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9" name="Text Box 2"/>
          <p:cNvSpPr txBox="1">
            <a:spLocks noChangeArrowheads="1"/>
          </p:cNvSpPr>
          <p:nvPr/>
        </p:nvSpPr>
        <p:spPr bwMode="auto">
          <a:xfrm>
            <a:off x="1325627" y="145549"/>
            <a:ext cx="7140447" cy="840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5000" dirty="0" smtClean="0">
                <a:solidFill>
                  <a:srgbClr val="0000CC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上、放學汽、機車</a:t>
            </a:r>
            <a:r>
              <a:rPr kumimoji="0" lang="zh-TW" altLang="en-US" sz="500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Calibri" panose="020F0502020204030204" pitchFamily="34" charset="0"/>
                <a:ea typeface="標楷體" panose="03000509000000000000" pitchFamily="65" charset="-120"/>
              </a:rPr>
              <a:t>接送區</a:t>
            </a:r>
            <a:endParaRPr kumimoji="0" lang="zh-TW" altLang="zh-TW" sz="500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44" y="1221582"/>
            <a:ext cx="659606" cy="630237"/>
          </a:xfrm>
          <a:prstGeom prst="rect">
            <a:avLst/>
          </a:prstGeom>
        </p:spPr>
      </p:pic>
      <p:pic>
        <p:nvPicPr>
          <p:cNvPr id="27" name="圖片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1365" y="1240235"/>
            <a:ext cx="608782" cy="608782"/>
          </a:xfrm>
          <a:prstGeom prst="rect">
            <a:avLst/>
          </a:prstGeom>
        </p:spPr>
      </p:pic>
      <p:pic>
        <p:nvPicPr>
          <p:cNvPr id="141" name="圖片 14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600000">
            <a:off x="5681172" y="1240234"/>
            <a:ext cx="586278" cy="617544"/>
          </a:xfrm>
          <a:prstGeom prst="rect">
            <a:avLst/>
          </a:prstGeom>
        </p:spPr>
      </p:pic>
      <p:sp>
        <p:nvSpPr>
          <p:cNvPr id="146" name="Line 82"/>
          <p:cNvSpPr>
            <a:spLocks noChangeShapeType="1"/>
          </p:cNvSpPr>
          <p:nvPr/>
        </p:nvSpPr>
        <p:spPr bwMode="auto">
          <a:xfrm>
            <a:off x="6134100" y="4919662"/>
            <a:ext cx="0" cy="358775"/>
          </a:xfrm>
          <a:prstGeom prst="line">
            <a:avLst/>
          </a:prstGeom>
          <a:noFill/>
          <a:ln w="1016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143" name="圖片 142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2" t="22766" r="11004" b="17440"/>
          <a:stretch/>
        </p:blipFill>
        <p:spPr>
          <a:xfrm>
            <a:off x="2912095" y="5257800"/>
            <a:ext cx="625649" cy="285750"/>
          </a:xfrm>
          <a:prstGeom prst="rect">
            <a:avLst/>
          </a:prstGeom>
        </p:spPr>
      </p:pic>
      <p:sp>
        <p:nvSpPr>
          <p:cNvPr id="147" name="矩形 146"/>
          <p:cNvSpPr/>
          <p:nvPr/>
        </p:nvSpPr>
        <p:spPr>
          <a:xfrm>
            <a:off x="4255637" y="5187434"/>
            <a:ext cx="1338828" cy="369332"/>
          </a:xfrm>
          <a:prstGeom prst="rect">
            <a:avLst/>
          </a:prstGeom>
          <a:ln w="25400" cmpd="dbl">
            <a:solidFill>
              <a:srgbClr val="FF0000"/>
            </a:solidFill>
            <a:prstDash val="sysDash"/>
          </a:ln>
        </p:spPr>
        <p:txBody>
          <a:bodyPr wrap="none">
            <a:spAutoFit/>
          </a:bodyPr>
          <a:lstStyle/>
          <a:p>
            <a:pPr lvl="0" algn="di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汽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區</a:t>
            </a:r>
            <a:endParaRPr lang="zh-TW" altLang="zh-TW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8" name="矩形 147"/>
          <p:cNvSpPr/>
          <p:nvPr/>
        </p:nvSpPr>
        <p:spPr>
          <a:xfrm>
            <a:off x="6232240" y="5133459"/>
            <a:ext cx="1338828" cy="369332"/>
          </a:xfrm>
          <a:prstGeom prst="rect">
            <a:avLst/>
          </a:prstGeom>
          <a:ln w="25400" cmpd="dbl">
            <a:solidFill>
              <a:srgbClr val="FF0000"/>
            </a:solidFill>
            <a:prstDash val="sysDot"/>
          </a:ln>
        </p:spPr>
        <p:txBody>
          <a:bodyPr wrap="none">
            <a:spAutoFit/>
          </a:bodyPr>
          <a:lstStyle/>
          <a:p>
            <a:pPr lvl="0" algn="di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汽</a:t>
            </a:r>
            <a:r>
              <a:rPr lang="zh-TW" altLang="zh-TW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車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</a:t>
            </a:r>
            <a:r>
              <a:rPr lang="zh-TW" altLang="zh-TW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區</a:t>
            </a:r>
            <a:endParaRPr lang="zh-TW" altLang="zh-TW" sz="2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149" name="圖片 14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798" y="5229573"/>
            <a:ext cx="754724" cy="313977"/>
          </a:xfrm>
          <a:prstGeom prst="rect">
            <a:avLst/>
          </a:prstGeom>
        </p:spPr>
      </p:pic>
      <p:sp>
        <p:nvSpPr>
          <p:cNvPr id="150" name="Text Box 24"/>
          <p:cNvSpPr txBox="1">
            <a:spLocks noChangeArrowheads="1"/>
          </p:cNvSpPr>
          <p:nvPr/>
        </p:nvSpPr>
        <p:spPr bwMode="auto">
          <a:xfrm>
            <a:off x="1867694" y="2301620"/>
            <a:ext cx="285750" cy="1704087"/>
          </a:xfrm>
          <a:prstGeom prst="rect">
            <a:avLst/>
          </a:prstGeom>
          <a:noFill/>
          <a:ln w="28575" cmpd="dbl">
            <a:solidFill>
              <a:srgbClr val="FF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di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機車接送區</a:t>
            </a:r>
            <a:endParaRPr kumimoji="0" lang="zh-TW" altLang="zh-TW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9" name="圖片 1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156" y="4249831"/>
            <a:ext cx="378543" cy="378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51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76514" y="396358"/>
            <a:ext cx="564816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5000" dirty="0">
                <a:solidFill>
                  <a:srgbClr val="0000CC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上、</a:t>
            </a:r>
            <a:r>
              <a:rPr lang="zh-TW" altLang="en-US" sz="5000" dirty="0" smtClean="0">
                <a:solidFill>
                  <a:srgbClr val="0000CC"/>
                </a:solidFill>
                <a:latin typeface="Calibri" panose="020F0502020204030204" pitchFamily="34" charset="0"/>
                <a:ea typeface="標楷體" panose="03000509000000000000" pitchFamily="65" charset="-120"/>
              </a:rPr>
              <a:t>放學注意事項</a:t>
            </a:r>
            <a:endParaRPr lang="zh-TW" altLang="zh-TW" sz="50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9598" y="2119906"/>
            <a:ext cx="9220201" cy="64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0"/>
              </a:lnSpc>
            </a:pPr>
            <a:r>
              <a:rPr lang="en-US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(2)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放學時</a:t>
            </a:r>
            <a:r>
              <a:rPr lang="zh-TW" altLang="zh-TW" sz="2800" b="1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請勿將汽車﹑機車停放在校門口外廣場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76982" y="5080947"/>
            <a:ext cx="46730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(5)</a:t>
            </a:r>
            <a:r>
              <a:rPr lang="zh-TW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嚴禁學童騎腳踏車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上學</a:t>
            </a:r>
            <a:r>
              <a:rPr lang="zh-TW" altLang="en-US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en-US" sz="28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09598" y="2987229"/>
            <a:ext cx="5391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(3)</a:t>
            </a:r>
            <a:r>
              <a:rPr lang="zh-TW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汽、機車嚴格禁止進入校園。</a:t>
            </a:r>
            <a:endParaRPr lang="zh-TW" altLang="en-US" sz="28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09598" y="1258132"/>
            <a:ext cx="9915527" cy="643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4300"/>
              </a:lnSpc>
              <a:spcAft>
                <a:spcPts val="0"/>
              </a:spcAft>
              <a:tabLst>
                <a:tab pos="228600" algn="l"/>
              </a:tabLst>
            </a:pPr>
            <a:r>
              <a:rPr lang="en-US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(1</a:t>
            </a:r>
            <a:r>
              <a:rPr lang="en-US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機車</a:t>
            </a:r>
            <a:r>
              <a:rPr lang="zh-TW" altLang="zh-TW" sz="28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接送區</a:t>
            </a:r>
            <a:r>
              <a:rPr lang="en-US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北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側門</a:t>
            </a:r>
            <a:r>
              <a:rPr lang="zh-TW" altLang="en-US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、新街路</a:t>
            </a:r>
            <a:r>
              <a:rPr lang="en-US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﹑</a:t>
            </a:r>
            <a:r>
              <a:rPr lang="zh-TW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汽車</a:t>
            </a:r>
            <a:r>
              <a:rPr lang="zh-TW" altLang="zh-TW" sz="28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接送區</a:t>
            </a:r>
            <a:r>
              <a:rPr lang="en-US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興農西路</a:t>
            </a:r>
            <a:r>
              <a:rPr lang="en-US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 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zh-TW" altLang="zh-TW" sz="28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76982" y="3734006"/>
            <a:ext cx="9991018" cy="1195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4300"/>
              </a:lnSpc>
            </a:pPr>
            <a:r>
              <a:rPr lang="en-US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(4)</a:t>
            </a:r>
            <a:r>
              <a:rPr lang="zh-TW" altLang="zh-TW" sz="2800" kern="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雨勢較大</a:t>
            </a:r>
            <a:r>
              <a:rPr lang="zh-TW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的雨天，於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放學</a:t>
            </a:r>
            <a:r>
              <a:rPr lang="en-US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15</a:t>
            </a:r>
            <a:r>
              <a:rPr lang="zh-TW" altLang="zh-TW" sz="2800" kern="1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分鐘</a:t>
            </a:r>
            <a:r>
              <a:rPr lang="zh-TW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後，汽車才能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進入校園</a:t>
            </a:r>
            <a:endParaRPr lang="en-US" altLang="zh-TW" sz="2800" kern="100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ts val="4300"/>
              </a:lnSpc>
            </a:pPr>
            <a:r>
              <a:rPr lang="zh-TW" altLang="en-US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800" kern="100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接送</a:t>
            </a:r>
            <a:r>
              <a:rPr lang="zh-TW" altLang="zh-TW" sz="2800" kern="1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學生。</a:t>
            </a:r>
            <a:endParaRPr lang="zh-TW" altLang="en-US" sz="2800" kern="100" dirty="0"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351537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413</TotalTime>
  <Words>127</Words>
  <Application>Microsoft Office PowerPoint</Application>
  <PresentationFormat>寬螢幕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微軟正黑體</vt:lpstr>
      <vt:lpstr>標楷體</vt:lpstr>
      <vt:lpstr>Arial</vt:lpstr>
      <vt:lpstr>Calibri</vt:lpstr>
      <vt:lpstr>Times New Roman</vt:lpstr>
      <vt:lpstr>Trebuchet MS</vt:lpstr>
      <vt:lpstr>Wingdings 3</vt:lpstr>
      <vt:lpstr>多面向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Administrator</cp:lastModifiedBy>
  <cp:revision>41</cp:revision>
  <dcterms:created xsi:type="dcterms:W3CDTF">2016-08-31T01:58:25Z</dcterms:created>
  <dcterms:modified xsi:type="dcterms:W3CDTF">2021-03-08T04:39:13Z</dcterms:modified>
</cp:coreProperties>
</file>