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59" r:id="rId4"/>
    <p:sldId id="260" r:id="rId5"/>
    <p:sldId id="262" r:id="rId6"/>
    <p:sldId id="261" r:id="rId7"/>
    <p:sldId id="267" r:id="rId8"/>
    <p:sldId id="268" r:id="rId9"/>
    <p:sldId id="263" r:id="rId10"/>
    <p:sldId id="264" r:id="rId11"/>
    <p:sldId id="265" r:id="rId12"/>
    <p:sldId id="266" r:id="rId13"/>
  </p:sldIdLst>
  <p:sldSz cx="12188825" cy="6858000"/>
  <p:notesSz cx="6858000" cy="9144000"/>
  <p:defaultTextStyle>
    <a:defPPr rtl="0">
      <a:defRPr lang="zh-tw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182" autoAdjust="0"/>
  </p:normalViewPr>
  <p:slideViewPr>
    <p:cSldViewPr showGuides="1">
      <p:cViewPr varScale="1">
        <p:scale>
          <a:sx n="115" d="100"/>
          <a:sy n="115" d="100"/>
        </p:scale>
        <p:origin x="378" y="10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355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DC091BD-5DE9-456D-B8BA-96E57C818E21}" type="datetime2">
              <a:rPr lang="zh-TW" altLang="en-US" smtClean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2021年9月11日</a:t>
            </a:fld>
            <a:endParaRPr lang="zh-TW" altLang="en-US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en-US" altLang="zh-TW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526583D-464D-4E97-8658-FAE2DAD62870}" type="datetime2">
              <a:rPr lang="zh-TW" altLang="en-US" smtClean="0"/>
              <a:t>2021年9月11日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8796F01-7154-41E0-B48B-A6921757531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US" altLang="zh-TW" smtClean="0"/>
              <a:pPr rtl="0"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97617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US" altLang="zh-TW" smtClean="0"/>
              <a:pPr rtl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6585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US" altLang="zh-TW" smtClean="0"/>
              <a:pPr rtl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9547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US" altLang="zh-TW" smtClean="0"/>
              <a:pPr rtl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0042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US" altLang="zh-TW" smtClean="0"/>
              <a:pPr rtl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129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US" altLang="zh-TW" smtClean="0"/>
              <a:pPr rtl="0"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8475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US" altLang="zh-TW" smtClean="0"/>
              <a:pPr rtl="0"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15126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US" altLang="zh-TW" smtClean="0"/>
              <a:pPr rtl="0"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3406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矩形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12" name="群組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圖片 8" descr="一堆書籍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矩形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TW" altLang="en-US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p:grp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A8C897E-7213-4246-AE78-813E2B1986A6}" type="datetime2">
              <a:rPr lang="zh-TW" altLang="en-US" smtClean="0"/>
              <a:t>2021年9月11日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11" name="投影片編號預留位置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B37DED6-D4C7-42EE-AB49-D2E39E64FDE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6BB79D-AEFE-4912-9BFB-F7DA99ECC7A3}" type="datetime2">
              <a:rPr lang="zh-TW" altLang="en-US" smtClean="0"/>
              <a:t>2021年9月11日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4D84D5-6873-4E02-B0E8-FE13DB564DD4}" type="datetime2">
              <a:rPr lang="zh-TW" altLang="en-US" smtClean="0"/>
              <a:t>2021年9月11日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D9B2B3F-3D4E-42B5-934C-157483585695}" type="datetime2">
              <a:rPr lang="zh-TW" altLang="en-US" smtClean="0"/>
              <a:t>2021年9月11日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A60BA0E-20D0-4E7C-B286-26C960A6788F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章節標題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矩形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b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pic>
        <p:nvPicPr>
          <p:cNvPr id="5" name="圖片 4" descr="一堆書籍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標題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8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88AD551-0DBA-4544-A1B2-F7B948CBAA7A}" type="datetime2">
              <a:rPr lang="zh-TW" altLang="en-US" smtClean="0"/>
              <a:pPr/>
              <a:t>2021年9月11日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B37DED6-D4C7-42EE-AB49-D2E39E64FDE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</a:p>
          <a:p>
            <a:pPr lvl="8" rtl="0"/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E17F88-F257-4896-B2B4-4AD3ED7F16DB}" type="datetime2">
              <a:rPr lang="zh-TW" altLang="en-US" smtClean="0"/>
              <a:t>2021年9月11日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zh-TW" altLang="en-US"/>
              <a:t>按一下以編輯母片文字樣式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zh-TW" altLang="en-US"/>
              <a:t>按一下以編輯母片文字樣式</a:t>
            </a:r>
            <a:endParaRPr lang="zh-TW" altLang="en-US" dirty="0"/>
          </a:p>
        </p:txBody>
      </p:sp>
      <p:sp>
        <p:nvSpPr>
          <p:cNvPr id="6" name="內容預留位置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E74198-85C6-42FA-8937-72DBB664CF13}" type="datetime2">
              <a:rPr lang="zh-TW" altLang="en-US" smtClean="0"/>
              <a:t>2021年9月11日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7870CD-B6A5-4464-9C2F-2D1ED8C04555}" type="datetime2">
              <a:rPr lang="zh-TW" altLang="en-US" smtClean="0"/>
              <a:t>2021年9月11日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D0A5E5-DD6A-4477-B78C-72A1819A15D9}" type="datetime2">
              <a:rPr lang="zh-TW" altLang="en-US" smtClean="0"/>
              <a:t>2021年9月11日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zh-TW" altLang="en-US"/>
              <a:t>按一下以編輯母片文字樣式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68D990F-7D57-4110-9D2D-CAA9DE9ACBA8}" type="datetime2">
              <a:rPr lang="zh-TW" altLang="en-US" smtClean="0"/>
              <a:pPr/>
              <a:t>2021年9月11日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DFBB78A-01B4-41F2-96B0-677A4A282832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878870F-48CC-4F9D-9C1B-079F3B543137}" type="datetime2">
              <a:rPr lang="zh-TW" altLang="en-US" smtClean="0"/>
              <a:pPr/>
              <a:t>2021年9月11日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dirty="0"/>
              <a:t>新增頁尾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DFBB78A-01B4-41F2-96B0-677A4A282832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矩形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F692274-BE52-4A77-A4F6-8A8B935DAA18}" type="datetime2">
              <a:rPr lang="zh-TW" altLang="en-US" smtClean="0"/>
              <a:t>2021年9月11日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B37DED6-D4C7-42EE-AB49-D2E39E64FDE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110&#23416;&#24180;&#29677;&#32026;&#35242;&#24107;&#24231;&#35527;&#26371;&#26657;&#21209;&#35338;&#24687;.doc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1100818_iMath&#20116;&#21578;&#35738;&#9472;&#21855;&#30332;&#39640;&#38542;&#25976;&#23416;&#24605;&#32173;_&#20302;&#24180;&#32026;&#29677;&#35242;&#26371;&#23459;&#23566;.pdf" TargetMode="External"/><Relationship Id="rId4" Type="http://schemas.openxmlformats.org/officeDocument/2006/relationships/hyperlink" Target="110&#23416;&#24180;&#24230;&#34892;&#20107;&#31777;&#26310;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r>
              <a:rPr lang="en-US" altLang="zh-TW" sz="6700" b="1" dirty="0" smtClean="0">
                <a:solidFill>
                  <a:srgbClr val="660033"/>
                </a:solidFill>
                <a:ea typeface="標楷體" panose="03000509000000000000" pitchFamily="65" charset="-120"/>
              </a:rPr>
              <a:t>110</a:t>
            </a:r>
            <a:r>
              <a:rPr lang="zh-TW" altLang="en-US" sz="6700" b="1" dirty="0" smtClean="0">
                <a:solidFill>
                  <a:srgbClr val="660033"/>
                </a:solidFill>
                <a:ea typeface="標楷體" panose="03000509000000000000" pitchFamily="65" charset="-120"/>
              </a:rPr>
              <a:t>學年度</a:t>
            </a:r>
            <a:r>
              <a:rPr lang="zh-TW" altLang="en-US" sz="6700" b="1" dirty="0">
                <a:solidFill>
                  <a:srgbClr val="660033"/>
                </a:solidFill>
                <a:ea typeface="標楷體" panose="03000509000000000000" pitchFamily="65" charset="-120"/>
              </a:rPr>
              <a:t>仁和國小</a:t>
            </a:r>
            <a:br>
              <a:rPr lang="zh-TW" altLang="en-US" sz="6700" b="1" dirty="0">
                <a:solidFill>
                  <a:srgbClr val="660033"/>
                </a:solidFill>
                <a:ea typeface="標楷體" panose="03000509000000000000" pitchFamily="65" charset="-120"/>
              </a:rPr>
            </a:br>
            <a:r>
              <a:rPr lang="zh-TW" altLang="en-US" sz="6700" b="1" dirty="0" smtClean="0">
                <a:solidFill>
                  <a:srgbClr val="660033"/>
                </a:solidFill>
                <a:ea typeface="標楷體" panose="03000509000000000000" pitchFamily="65" charset="-120"/>
              </a:rPr>
              <a:t>      班級親師座談會</a:t>
            </a:r>
            <a:r>
              <a:rPr lang="en-US" altLang="zh-TW" b="1" dirty="0" smtClean="0">
                <a:solidFill>
                  <a:srgbClr val="660033"/>
                </a:solidFill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660033"/>
                </a:solidFill>
                <a:ea typeface="標楷體" panose="03000509000000000000" pitchFamily="65" charset="-120"/>
              </a:rPr>
            </a:br>
            <a:r>
              <a:rPr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solidFill>
                  <a:srgbClr val="660033"/>
                </a:solidFill>
                <a:ea typeface="標楷體" panose="03000509000000000000" pitchFamily="65" charset="-120"/>
              </a:rPr>
              <a:t>     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zh-TW" altLang="en-US" b="1" dirty="0" smtClean="0">
                <a:solidFill>
                  <a:srgbClr val="154B15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                地點</a:t>
            </a:r>
            <a:r>
              <a:rPr lang="en-US" altLang="zh-TW" b="1" dirty="0" smtClean="0">
                <a:solidFill>
                  <a:srgbClr val="154B15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:</a:t>
            </a:r>
            <a:r>
              <a:rPr lang="zh-TW" altLang="en-US" b="1" dirty="0" smtClean="0">
                <a:solidFill>
                  <a:srgbClr val="154B15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b="1" dirty="0" smtClean="0">
                <a:solidFill>
                  <a:srgbClr val="154B15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206</a:t>
            </a:r>
            <a:r>
              <a:rPr lang="zh-TW" altLang="en-US" b="1" dirty="0" smtClean="0">
                <a:solidFill>
                  <a:srgbClr val="154B15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班級線上教室</a:t>
            </a:r>
            <a:endParaRPr lang="en-US" altLang="zh-TW" b="1" dirty="0" smtClean="0">
              <a:solidFill>
                <a:srgbClr val="154B15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b="1" dirty="0">
                <a:solidFill>
                  <a:srgbClr val="154B15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solidFill>
                  <a:srgbClr val="154B15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               時間</a:t>
            </a:r>
            <a:r>
              <a:rPr lang="en-US" altLang="zh-TW" b="1" dirty="0" smtClean="0">
                <a:solidFill>
                  <a:srgbClr val="154B15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:110.09.10</a:t>
            </a:r>
            <a:r>
              <a:rPr lang="zh-TW" altLang="en-US" b="1" dirty="0" smtClean="0">
                <a:solidFill>
                  <a:srgbClr val="154B15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  </a:t>
            </a:r>
            <a:r>
              <a:rPr lang="en-US" altLang="zh-TW" b="1" dirty="0" smtClean="0">
                <a:solidFill>
                  <a:srgbClr val="154B15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19:00~20:00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/>
              <a:t>歡迎</a:t>
            </a:r>
            <a:r>
              <a:rPr lang="zh-TW" altLang="en-US" sz="6600" dirty="0" smtClean="0"/>
              <a:t>參與</a:t>
            </a:r>
            <a:endParaRPr lang="zh-TW" altLang="en-US" sz="660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44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感謝上學期</a:t>
            </a:r>
            <a:r>
              <a:rPr lang="zh-TW" altLang="en-US" sz="4400" u="sng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自恆</a:t>
            </a:r>
            <a:r>
              <a:rPr lang="zh-TW" altLang="en-US" sz="44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的媽媽長期協助週二晨光時間，感謝學校數學教室志工</a:t>
            </a:r>
            <a:r>
              <a:rPr lang="zh-TW" altLang="en-US" sz="4400" u="sng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陳虹年</a:t>
            </a:r>
            <a:r>
              <a:rPr lang="zh-TW" altLang="en-US" sz="44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老師於晨光時間指導孩子</a:t>
            </a:r>
            <a:r>
              <a:rPr lang="en-US" altLang="zh-TW" sz="44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I</a:t>
            </a:r>
            <a:r>
              <a:rPr lang="zh-TW" altLang="en-US" sz="44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數活動。</a:t>
            </a:r>
            <a:endParaRPr lang="zh-TW" altLang="en-US" sz="4400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 rtl="0"/>
            <a:r>
              <a:rPr lang="zh-TW" altLang="en-US" sz="44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感謝一直以來支持班級活動和運作的爸爸媽媽和孩子的家人們，希望您們能持續給予我們指教和愛護。 </a:t>
            </a:r>
            <a:endParaRPr lang="zh-TW" altLang="en-US" sz="4400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389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 smtClean="0"/>
              <a:t>親師交流道</a:t>
            </a:r>
            <a:endParaRPr lang="zh-TW" altLang="en-US" sz="660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48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歡迎爸爸媽媽與老師聯繫，用電話、訊息或聯絡簿等皆可。</a:t>
            </a:r>
            <a:endParaRPr lang="zh-TW" altLang="en-US" sz="4800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 rtl="0"/>
            <a:r>
              <a:rPr lang="zh-TW" altLang="en-US" sz="48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有您的支持與協助，讓孩子在成長的路上更順心、更茁壯。 </a:t>
            </a:r>
            <a:endParaRPr lang="zh-TW" altLang="en-US" sz="4800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167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7200" dirty="0" smtClean="0"/>
              <a:t>散會</a:t>
            </a:r>
            <a:endParaRPr lang="zh-TW" altLang="en-US" sz="720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zh-TW" altLang="en-US" sz="48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敬祝</a:t>
            </a:r>
          </a:p>
          <a:p>
            <a:pPr marL="0" indent="0">
              <a:buNone/>
            </a:pPr>
            <a:r>
              <a:rPr lang="zh-TW" altLang="en-US" sz="48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各位親愛的教育合夥人</a:t>
            </a: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8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闔府</a:t>
            </a:r>
            <a:r>
              <a:rPr lang="zh-TW" altLang="en-US" sz="48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平安</a:t>
            </a:r>
          </a:p>
          <a:p>
            <a:pPr marL="0" indent="0">
              <a:buNone/>
            </a:pPr>
            <a:r>
              <a:rPr lang="zh-TW" altLang="en-US" sz="48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事</a:t>
            </a:r>
            <a:r>
              <a:rPr lang="zh-TW" altLang="en-US" sz="48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事順心如意！</a:t>
            </a:r>
          </a:p>
        </p:txBody>
      </p:sp>
    </p:spTree>
    <p:extLst>
      <p:ext uri="{BB962C8B-B14F-4D97-AF65-F5344CB8AC3E}">
        <p14:creationId xmlns:p14="http://schemas.microsoft.com/office/powerpoint/2010/main" val="109724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6600" dirty="0" smtClean="0"/>
              <a:t>歡迎親愛的教育合夥人</a:t>
            </a:r>
            <a:endParaRPr lang="zh-TW" altLang="en-US" sz="660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歡迎家長</a:t>
            </a:r>
            <a:r>
              <a:rPr lang="zh-TW" altLang="en-US" sz="28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蒞臨線上教室。</a:t>
            </a:r>
            <a:endParaRPr lang="zh-TW" altLang="en-US" sz="2800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 rtl="0"/>
            <a:r>
              <a:rPr lang="zh-TW" altLang="en-US" sz="28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親師座談會內容：</a:t>
            </a:r>
            <a:endParaRPr lang="zh-TW" altLang="en-US" sz="2800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 lvl="1" rtl="0"/>
            <a:r>
              <a:rPr lang="zh-TW" altLang="en-US" sz="28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學校各處室業務訊息傳達</a:t>
            </a:r>
            <a:endParaRPr lang="en-US" altLang="zh-TW" sz="2800" dirty="0" smtClean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 lvl="1" rtl="0"/>
            <a:r>
              <a:rPr lang="zh-TW" altLang="en-US" sz="28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班級大小事傳達與分享</a:t>
            </a:r>
            <a:endParaRPr lang="en-US" altLang="zh-TW" sz="2800" dirty="0" smtClean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 lvl="1" rtl="0"/>
            <a:r>
              <a:rPr lang="zh-TW" altLang="en-US" sz="28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協助</a:t>
            </a:r>
            <a:r>
              <a:rPr lang="zh-TW" altLang="en-US" sz="28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家長了解子女本學年度會進行的事項。</a:t>
            </a:r>
          </a:p>
          <a:p>
            <a:pPr lvl="1" rtl="0"/>
            <a:r>
              <a:rPr lang="zh-TW" altLang="en-US" sz="28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分享您對班級或子女的</a:t>
            </a:r>
            <a:r>
              <a:rPr lang="zh-TW" altLang="en-US" sz="28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期望。</a:t>
            </a:r>
          </a:p>
          <a:p>
            <a:pPr lvl="1" rtl="0"/>
            <a:r>
              <a:rPr lang="zh-TW" altLang="en-US" sz="28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分享有關家長如何協助子女學習的資訊。  </a:t>
            </a:r>
          </a:p>
        </p:txBody>
      </p:sp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 smtClean="0"/>
              <a:t>學校各處室業務訊息傳達</a:t>
            </a:r>
            <a:endParaRPr lang="zh-TW" altLang="en-US" sz="660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zh-TW" altLang="zh-TW" sz="4000" b="1" dirty="0">
                <a:latin typeface="華康方圓體W7" panose="040B0709000000000000" pitchFamily="81" charset="-120"/>
                <a:ea typeface="華康方圓體W7" panose="040B0709000000000000" pitchFamily="81" charset="-120"/>
                <a:hlinkClick r:id="rId3" action="ppaction://hlinkfile"/>
              </a:rPr>
              <a:t>桃園市大溪區仁和國民小學</a:t>
            </a:r>
            <a:r>
              <a:rPr lang="en-US" altLang="zh-TW" sz="4000" b="1" dirty="0">
                <a:latin typeface="華康方圓體W7" panose="040B0709000000000000" pitchFamily="81" charset="-120"/>
                <a:ea typeface="華康方圓體W7" panose="040B0709000000000000" pitchFamily="81" charset="-120"/>
                <a:hlinkClick r:id="rId3" action="ppaction://hlinkfile"/>
              </a:rPr>
              <a:t>110</a:t>
            </a:r>
            <a:r>
              <a:rPr lang="zh-TW" altLang="zh-TW" sz="4000" b="1" dirty="0">
                <a:latin typeface="華康方圓體W7" panose="040B0709000000000000" pitchFamily="81" charset="-120"/>
                <a:ea typeface="華康方圓體W7" panose="040B0709000000000000" pitchFamily="81" charset="-120"/>
                <a:hlinkClick r:id="rId3" action="ppaction://hlinkfile"/>
              </a:rPr>
              <a:t>學年度「班級親師座談會」校務</a:t>
            </a:r>
            <a:r>
              <a:rPr lang="zh-TW" altLang="zh-TW" sz="4000" b="1" dirty="0" smtClean="0">
                <a:latin typeface="華康方圓體W7" panose="040B0709000000000000" pitchFamily="81" charset="-120"/>
                <a:ea typeface="華康方圓體W7" panose="040B0709000000000000" pitchFamily="81" charset="-120"/>
                <a:hlinkClick r:id="rId3" action="ppaction://hlinkfile"/>
              </a:rPr>
              <a:t>訊息</a:t>
            </a:r>
            <a:endParaRPr lang="zh-TW" altLang="en-US" sz="4000" dirty="0" smtClean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 rtl="0"/>
            <a:r>
              <a:rPr lang="en-US" altLang="zh-TW" sz="4000" dirty="0" smtClean="0">
                <a:latin typeface="華康方圓體W7" panose="040B0709000000000000" pitchFamily="81" charset="-120"/>
                <a:ea typeface="華康方圓體W7" panose="040B0709000000000000" pitchFamily="81" charset="-120"/>
                <a:hlinkClick r:id="rId4" action="ppaction://hlinkfile"/>
              </a:rPr>
              <a:t>110</a:t>
            </a:r>
            <a:r>
              <a:rPr lang="zh-TW" altLang="en-US" sz="4000" dirty="0" smtClean="0">
                <a:latin typeface="華康方圓體W7" panose="040B0709000000000000" pitchFamily="81" charset="-120"/>
                <a:ea typeface="華康方圓體W7" panose="040B0709000000000000" pitchFamily="81" charset="-120"/>
                <a:hlinkClick r:id="rId4" action="ppaction://hlinkfile"/>
              </a:rPr>
              <a:t>學年度學生行事簡曆</a:t>
            </a:r>
            <a:r>
              <a:rPr lang="zh-TW" altLang="en-US" sz="4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 </a:t>
            </a:r>
            <a:endParaRPr lang="zh-TW" altLang="en-US" sz="4000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 rtl="0"/>
            <a:r>
              <a:rPr lang="en-US" altLang="zh-TW" sz="4000" dirty="0" err="1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iMATH</a:t>
            </a:r>
            <a:r>
              <a:rPr lang="zh-TW" altLang="en-US" sz="4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五告讚</a:t>
            </a:r>
            <a:r>
              <a:rPr lang="en-US" altLang="zh-TW" sz="4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~</a:t>
            </a:r>
            <a:r>
              <a:rPr lang="zh-TW" altLang="en-US" sz="4000" dirty="0" smtClean="0">
                <a:latin typeface="華康方圓體W7" panose="040B0709000000000000" pitchFamily="81" charset="-120"/>
                <a:ea typeface="華康方圓體W7" panose="040B0709000000000000" pitchFamily="81" charset="-120"/>
                <a:hlinkClick r:id="rId5" action="ppaction://hlinkfile"/>
              </a:rPr>
              <a:t>啟發高階數學思維</a:t>
            </a:r>
            <a:endParaRPr lang="zh-TW" altLang="en-US" sz="4000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 rtl="0"/>
            <a:r>
              <a:rPr lang="en-US" altLang="zh-TW" sz="4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10/16(</a:t>
            </a:r>
            <a:r>
              <a:rPr lang="zh-TW" altLang="en-US" sz="4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六</a:t>
            </a:r>
            <a:r>
              <a:rPr lang="en-US" altLang="zh-TW" sz="4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)</a:t>
            </a:r>
            <a:r>
              <a:rPr lang="zh-TW" altLang="en-US" sz="4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體育發表會，</a:t>
            </a:r>
            <a:r>
              <a:rPr lang="en-US" altLang="zh-TW" sz="4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10/22(</a:t>
            </a:r>
            <a:r>
              <a:rPr lang="zh-TW" altLang="en-US" sz="4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五</a:t>
            </a:r>
            <a:r>
              <a:rPr lang="en-US" altLang="zh-TW" sz="4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)</a:t>
            </a:r>
            <a:r>
              <a:rPr lang="zh-TW" altLang="en-US" sz="4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補假一天</a:t>
            </a:r>
            <a:r>
              <a:rPr lang="zh-TW" altLang="en-US" dirty="0" smtClean="0"/>
              <a:t>。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408584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6600" dirty="0" smtClean="0"/>
              <a:t>班級大小事傳達與分享</a:t>
            </a:r>
            <a:r>
              <a:rPr lang="en-US" altLang="zh-TW" sz="6600" dirty="0" smtClean="0"/>
              <a:t>1</a:t>
            </a:r>
            <a:endParaRPr lang="zh-TW" altLang="en-US" sz="660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117309" y="1484784"/>
            <a:ext cx="10157354" cy="5184576"/>
          </a:xfrm>
        </p:spPr>
        <p:txBody>
          <a:bodyPr rtlCol="0">
            <a:noAutofit/>
          </a:bodyPr>
          <a:lstStyle/>
          <a:p>
            <a:r>
              <a:rPr lang="zh-TW" altLang="en-US" sz="2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每天戴口罩、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進入校園手部用酒精</a:t>
            </a:r>
            <a:r>
              <a:rPr lang="zh-TW" altLang="en-US" sz="2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消毒、紅外線感應量體溫。週二下午在教室量體溫</a:t>
            </a:r>
          </a:p>
          <a:p>
            <a:pPr rtl="0"/>
            <a:r>
              <a:rPr lang="zh-TW" altLang="en-US" sz="2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在教室除了喝水、潔牙漱口和用餐之外，皆要戴口罩；上課進入教室前要先</a:t>
            </a:r>
            <a:r>
              <a:rPr lang="zh-TW" altLang="en-US" sz="200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用</a:t>
            </a:r>
            <a:r>
              <a:rPr lang="zh-TW" altLang="en-US" sz="200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肥皂洗手</a:t>
            </a:r>
            <a:r>
              <a:rPr lang="zh-TW" altLang="en-US" sz="2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。</a:t>
            </a:r>
            <a:endParaRPr lang="en-US" altLang="zh-TW" sz="2000" dirty="0" smtClean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 rtl="0"/>
            <a:r>
              <a:rPr lang="zh-TW" altLang="en-US" sz="2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專人負責打飯菜，用餐完在自己座位潔牙並消毒隔板和座位。 </a:t>
            </a:r>
            <a:endParaRPr lang="zh-TW" altLang="en-US" sz="2000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 rtl="0"/>
            <a:r>
              <a:rPr lang="zh-TW" altLang="en-US" sz="2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每週二飯後使用含氟漱口水，下午在教室量測體溫，每周三早上</a:t>
            </a:r>
            <a:r>
              <a:rPr lang="en-US" altLang="zh-TW" sz="2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8:00~8:30</a:t>
            </a:r>
            <a:r>
              <a:rPr lang="zh-TW" altLang="en-US" sz="2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學生朝會。</a:t>
            </a:r>
            <a:endParaRPr lang="en-US" altLang="zh-TW" sz="2000" dirty="0" smtClean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r>
              <a:rPr lang="zh-TW" altLang="en-US" sz="2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每周四和五</a:t>
            </a:r>
            <a:r>
              <a:rPr lang="en-US" altLang="zh-TW" sz="2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8:10~8:30</a:t>
            </a:r>
            <a:r>
              <a:rPr lang="zh-TW" altLang="en-US" sz="2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晨讀時間，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推行</a:t>
            </a:r>
            <a:r>
              <a:rPr lang="en-US" altLang="zh-TW" sz="2000" dirty="0" err="1">
                <a:latin typeface="華康方圓體W7" panose="040B0709000000000000" pitchFamily="81" charset="-120"/>
                <a:ea typeface="華康方圓體W7" panose="040B0709000000000000" pitchFamily="81" charset="-120"/>
              </a:rPr>
              <a:t>MSSR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：身教式持續安靜閱讀，</a:t>
            </a:r>
            <a:r>
              <a:rPr lang="zh-TW" altLang="en-US" sz="2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是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一個重要的閱讀習慣與態度的培養</a:t>
            </a:r>
            <a:r>
              <a:rPr lang="zh-TW" altLang="en-US" sz="2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。</a:t>
            </a:r>
            <a:endParaRPr lang="en-US" altLang="zh-TW" sz="2000" dirty="0" smtClean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r>
              <a:rPr lang="zh-TW" altLang="en-US" sz="2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備註</a:t>
            </a:r>
            <a:r>
              <a:rPr lang="en-US" altLang="zh-TW" sz="2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:</a:t>
            </a:r>
            <a:r>
              <a:rPr lang="zh-TW" altLang="en-US" sz="2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  </a:t>
            </a:r>
            <a:r>
              <a:rPr lang="en-US" altLang="zh-TW" sz="2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M(Modeled</a:t>
            </a:r>
            <a:r>
              <a:rPr lang="en-US" altLang="zh-TW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) S(Sustained) S(Silent) R(Reading)</a:t>
            </a:r>
            <a:br>
              <a:rPr lang="en-US" altLang="zh-TW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</a:br>
            <a:r>
              <a:rPr lang="zh-TW" altLang="en-US" sz="2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      身教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的</a:t>
            </a:r>
            <a:r>
              <a:rPr lang="en-US" altLang="zh-TW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(M)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：老師在</a:t>
            </a:r>
            <a:r>
              <a:rPr lang="zh-TW" altLang="en-US" sz="2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教室陪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著學生一起閱讀</a:t>
            </a:r>
            <a:b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</a:br>
            <a:r>
              <a:rPr lang="zh-TW" altLang="en-US" sz="2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      持續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的</a:t>
            </a:r>
            <a:r>
              <a:rPr lang="en-US" altLang="zh-TW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(S)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：閱讀必須每天不中斷的進行</a:t>
            </a:r>
            <a:b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</a:br>
            <a:r>
              <a:rPr lang="zh-TW" altLang="en-US" sz="2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      安靜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的</a:t>
            </a:r>
            <a:r>
              <a:rPr lang="en-US" altLang="zh-TW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(S)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：閱讀的環境安靜無聲</a:t>
            </a:r>
            <a:b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</a:br>
            <a:r>
              <a:rPr lang="zh-TW" altLang="en-US" sz="2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      閱讀</a:t>
            </a:r>
            <a:r>
              <a:rPr lang="en-US" altLang="zh-TW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(R)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：選擇自己有興趣的書籍閱讀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200" y="87868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2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 smtClean="0"/>
              <a:t>班級大小事傳達與分享</a:t>
            </a:r>
            <a:r>
              <a:rPr lang="en-US" altLang="zh-TW" sz="6600" dirty="0" smtClean="0"/>
              <a:t>2</a:t>
            </a:r>
            <a:endParaRPr lang="zh-TW" altLang="en-US" sz="660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2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每週二體育課穿著校運動服，週三體育課穿著方便運動的服裝。</a:t>
            </a:r>
            <a:endParaRPr lang="en-US" altLang="zh-TW" sz="2000" dirty="0" smtClean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 rtl="0"/>
            <a:r>
              <a:rPr lang="zh-TW" altLang="en-US" sz="2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要帶毛巾擦汗、準備乾淨的衣物換穿。 </a:t>
            </a:r>
            <a:endParaRPr lang="zh-TW" altLang="en-US" sz="2000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 rtl="0"/>
            <a:r>
              <a:rPr lang="zh-TW" altLang="en-US" sz="2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每日準備</a:t>
            </a:r>
            <a:r>
              <a:rPr lang="en-US" altLang="zh-TW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3</a:t>
            </a:r>
            <a:r>
              <a:rPr lang="zh-TW" altLang="en-US" sz="2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個以上的口罩替換。</a:t>
            </a:r>
            <a:endParaRPr lang="en-US" altLang="zh-TW" sz="2000" dirty="0" smtClean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 rtl="0"/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培養</a:t>
            </a:r>
            <a:r>
              <a:rPr lang="zh-TW" altLang="en-US" sz="2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孩子</a:t>
            </a:r>
            <a:r>
              <a:rPr lang="en-US" altLang="zh-TW" sz="2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~</a:t>
            </a:r>
            <a:r>
              <a:rPr lang="zh-TW" altLang="en-US" sz="2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做事一定要專心</a:t>
            </a:r>
            <a:endParaRPr lang="zh-TW" altLang="en-US" sz="2000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 lvl="1" rtl="0"/>
            <a:r>
              <a:rPr lang="zh-TW" altLang="en-US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負責任</a:t>
            </a:r>
            <a:r>
              <a:rPr lang="zh-TW" altLang="en-US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。</a:t>
            </a:r>
            <a:endParaRPr lang="en-US" altLang="zh-TW" dirty="0" smtClean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 lvl="1" rtl="0"/>
            <a:r>
              <a:rPr lang="zh-TW" altLang="en-US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聽從</a:t>
            </a:r>
            <a:r>
              <a:rPr lang="zh-TW" altLang="en-US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指導。</a:t>
            </a:r>
          </a:p>
          <a:p>
            <a:pPr lvl="1" rtl="0"/>
            <a:r>
              <a:rPr lang="zh-TW" altLang="en-US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守時。</a:t>
            </a:r>
          </a:p>
          <a:p>
            <a:pPr lvl="1" rtl="0"/>
            <a:r>
              <a:rPr lang="zh-TW" altLang="en-US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守秩序。</a:t>
            </a:r>
          </a:p>
          <a:p>
            <a:pPr lvl="1" rtl="0"/>
            <a:r>
              <a:rPr lang="zh-TW" altLang="en-US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自動自發。</a:t>
            </a:r>
          </a:p>
          <a:p>
            <a:pPr lvl="1" rtl="0"/>
            <a:r>
              <a:rPr lang="zh-TW" altLang="en-US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做好課前準備。</a:t>
            </a:r>
          </a:p>
        </p:txBody>
      </p:sp>
    </p:spTree>
    <p:extLst>
      <p:ext uri="{BB962C8B-B14F-4D97-AF65-F5344CB8AC3E}">
        <p14:creationId xmlns:p14="http://schemas.microsoft.com/office/powerpoint/2010/main" val="39790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zh-TW" altLang="en-US" sz="6600" dirty="0"/>
              <a:t>班級大小事</a:t>
            </a:r>
            <a:r>
              <a:rPr lang="zh-TW" altLang="en-US" sz="6600" dirty="0" smtClean="0"/>
              <a:t>傳達與分享</a:t>
            </a:r>
            <a:r>
              <a:rPr lang="en-US" altLang="zh-TW" sz="6600" dirty="0" smtClean="0"/>
              <a:t>3</a:t>
            </a:r>
            <a:endParaRPr lang="zh-TW" altLang="en-US" sz="660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zh-TW" altLang="en-US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作業安排</a:t>
            </a:r>
            <a:r>
              <a:rPr lang="en-US" altLang="zh-TW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:</a:t>
            </a:r>
            <a:r>
              <a:rPr lang="zh-TW" altLang="en-US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國語、數學、閱讀、運動、家事、讀經等等。</a:t>
            </a:r>
            <a:endParaRPr lang="en-US" altLang="zh-TW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 rtl="0"/>
            <a:r>
              <a:rPr lang="zh-TW" altLang="en-US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學生成績評量方式。</a:t>
            </a:r>
            <a:endParaRPr lang="zh-TW" altLang="en-US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 rtl="0"/>
            <a:r>
              <a:rPr lang="en-US" altLang="zh-TW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11/09</a:t>
            </a:r>
            <a:r>
              <a:rPr lang="zh-TW" altLang="en-US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舉辦班級健走活動</a:t>
            </a:r>
            <a:r>
              <a:rPr lang="en-US" altLang="zh-TW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~</a:t>
            </a:r>
            <a:r>
              <a:rPr lang="zh-TW" altLang="en-US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百吉步道健走趣，學生自備午餐，當天辦理午餐退費用來支付車資。</a:t>
            </a:r>
            <a:endParaRPr lang="zh-TW" altLang="en-US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r>
              <a:rPr lang="zh-TW" altLang="en-US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健康課</a:t>
            </a:r>
            <a:r>
              <a:rPr lang="en-US" altLang="zh-TW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:</a:t>
            </a:r>
            <a:r>
              <a:rPr lang="zh-TW" altLang="en-US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結合</a:t>
            </a:r>
            <a:r>
              <a:rPr lang="zh-TW" altLang="en-US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雙語課程亮點</a:t>
            </a:r>
            <a:r>
              <a:rPr lang="zh-TW" altLang="en-US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學校計畫，持續</a:t>
            </a:r>
            <a:r>
              <a:rPr lang="zh-TW" altLang="en-US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營造雙語沉浸環境</a:t>
            </a:r>
            <a:r>
              <a:rPr lang="zh-TW" altLang="en-US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，由</a:t>
            </a:r>
            <a:r>
              <a:rPr lang="en-US" altLang="zh-TW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Austin</a:t>
            </a:r>
            <a:r>
              <a:rPr lang="zh-TW" altLang="en-US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老師和專任</a:t>
            </a:r>
            <a:r>
              <a:rPr lang="zh-TW" altLang="en-US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英語</a:t>
            </a:r>
            <a:r>
              <a:rPr lang="zh-TW" altLang="en-US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教師協同教學</a:t>
            </a:r>
            <a:endParaRPr lang="en-US" altLang="zh-TW" dirty="0" smtClean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r>
              <a:rPr lang="zh-TW" altLang="en-US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家長</a:t>
            </a:r>
            <a:r>
              <a:rPr lang="zh-TW" altLang="en-US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協助事項</a:t>
            </a:r>
            <a:r>
              <a:rPr lang="zh-TW" altLang="en-US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。</a:t>
            </a:r>
            <a:endParaRPr lang="en-US" altLang="zh-TW" dirty="0" smtClean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r>
              <a:rPr lang="en-US" altLang="zh-TW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206</a:t>
            </a:r>
            <a:r>
              <a:rPr lang="zh-TW" altLang="en-US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班級大小事照片分享。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719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 smtClean="0"/>
              <a:t>評量方式及重點</a:t>
            </a:r>
            <a:endParaRPr lang="zh-TW" altLang="en-US" sz="6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</a:pPr>
            <a:r>
              <a:rPr lang="zh-TW" altLang="en-US" sz="2800" b="1" dirty="0">
                <a:solidFill>
                  <a:srgbClr val="00000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（一）</a:t>
            </a:r>
            <a:r>
              <a:rPr lang="zh-TW" altLang="en-US" sz="2800" b="1" dirty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評量項目</a:t>
            </a:r>
            <a:r>
              <a:rPr lang="zh-TW" altLang="en-US" sz="2800" b="1" dirty="0">
                <a:solidFill>
                  <a:srgbClr val="00000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：期中評量、期末評量、學期               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80000"/>
              <a:buNone/>
            </a:pPr>
            <a:r>
              <a:rPr lang="zh-TW" altLang="en-US" sz="2800" b="1" dirty="0">
                <a:solidFill>
                  <a:srgbClr val="00000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總成績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</a:pPr>
            <a:r>
              <a:rPr lang="zh-TW" altLang="en-US" sz="2800" b="1" dirty="0">
                <a:solidFill>
                  <a:srgbClr val="00000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（二）</a:t>
            </a:r>
            <a:r>
              <a:rPr lang="zh-TW" altLang="en-US" sz="2800" b="1" dirty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成績計算方式</a:t>
            </a:r>
            <a:r>
              <a:rPr lang="zh-TW" altLang="en-US" sz="2800" b="1" dirty="0">
                <a:solidFill>
                  <a:srgbClr val="00000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</a:pPr>
            <a:r>
              <a:rPr lang="zh-TW" altLang="en-US" sz="2800" b="1" dirty="0">
                <a:solidFill>
                  <a:srgbClr val="00000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＊期中評量、期末評量</a:t>
            </a:r>
            <a:r>
              <a:rPr lang="en-US" altLang="zh-TW" sz="2800" b="1" dirty="0">
                <a:solidFill>
                  <a:srgbClr val="00000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2800" b="1" dirty="0">
                <a:solidFill>
                  <a:srgbClr val="00000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評量佔</a:t>
            </a:r>
            <a:r>
              <a:rPr lang="en-US" altLang="zh-TW" sz="2800" b="1" dirty="0">
                <a:solidFill>
                  <a:srgbClr val="00000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50%</a:t>
            </a:r>
            <a:r>
              <a:rPr lang="zh-TW" altLang="en-US" sz="2800" b="1" dirty="0">
                <a:solidFill>
                  <a:srgbClr val="00000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，平時佔</a:t>
            </a:r>
            <a:r>
              <a:rPr lang="en-US" altLang="zh-TW" sz="2800" b="1" dirty="0">
                <a:solidFill>
                  <a:srgbClr val="00000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50%   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</a:pPr>
            <a:r>
              <a:rPr lang="zh-TW" altLang="en-US" sz="2800" b="1" dirty="0">
                <a:solidFill>
                  <a:srgbClr val="00000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＊學期總成績－－各科皆採</a:t>
            </a:r>
            <a:r>
              <a:rPr lang="zh-TW" altLang="en-US" sz="2800" b="1" dirty="0" smtClean="0">
                <a:solidFill>
                  <a:srgbClr val="00000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</a:t>
            </a:r>
            <a:endParaRPr lang="en-US" altLang="zh-TW" sz="2800" b="1" dirty="0" smtClean="0">
              <a:solidFill>
                <a:srgbClr val="00000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</a:pPr>
            <a:r>
              <a:rPr lang="zh-TW" altLang="en-US" sz="2800" b="1" dirty="0" smtClean="0">
                <a:solidFill>
                  <a:srgbClr val="00000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2800" b="1" dirty="0">
                <a:solidFill>
                  <a:srgbClr val="00000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三）</a:t>
            </a:r>
            <a:r>
              <a:rPr lang="zh-TW" altLang="en-US" sz="2800" b="1" dirty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平時成績包含</a:t>
            </a:r>
            <a:r>
              <a:rPr lang="zh-TW" altLang="en-US" sz="2800" b="1" dirty="0">
                <a:solidFill>
                  <a:srgbClr val="00000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</a:pPr>
            <a:r>
              <a:rPr lang="en-US" altLang="zh-TW" sz="2800" b="1" dirty="0">
                <a:solidFill>
                  <a:srgbClr val="00000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b="1" dirty="0">
                <a:solidFill>
                  <a:srgbClr val="00000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學習態度：用心聆聽、踴躍發表、積極學習。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</a:pPr>
            <a:r>
              <a:rPr lang="en-US" altLang="zh-TW" sz="2800" b="1" dirty="0">
                <a:solidFill>
                  <a:srgbClr val="00000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b="1" dirty="0">
                <a:solidFill>
                  <a:srgbClr val="00000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作業表現：用心習寫且按時完成、保持簿本清潔、確實訂正錯誤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</a:pPr>
            <a:r>
              <a:rPr lang="en-US" altLang="zh-TW" sz="2800" b="1" dirty="0">
                <a:solidFill>
                  <a:srgbClr val="00000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800" b="1" dirty="0">
                <a:solidFill>
                  <a:srgbClr val="00000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平時考試</a:t>
            </a:r>
            <a:r>
              <a:rPr lang="en-US" altLang="zh-TW" sz="2800" b="1" dirty="0">
                <a:solidFill>
                  <a:srgbClr val="00000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2800" b="1" dirty="0">
                <a:solidFill>
                  <a:srgbClr val="00000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聽寫、複習考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</a:pPr>
            <a:r>
              <a:rPr lang="en-US" altLang="zh-TW" sz="2800" b="1" dirty="0">
                <a:solidFill>
                  <a:srgbClr val="00000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800" b="1" dirty="0">
                <a:solidFill>
                  <a:srgbClr val="00000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日常生活表現：出缺席情況、生活常規、擔任班級職務認真負責。</a:t>
            </a:r>
            <a:r>
              <a:rPr lang="zh-TW" altLang="en-US" sz="2800" dirty="0">
                <a:solidFill>
                  <a:srgbClr val="00000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236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 smtClean="0"/>
              <a:t>家長配合事項</a:t>
            </a:r>
            <a:endParaRPr lang="zh-TW" altLang="en-US" sz="6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81000" indent="-381000">
              <a:lnSpc>
                <a:spcPct val="120000"/>
              </a:lnSpc>
              <a:buClr>
                <a:schemeClr val="bg1"/>
              </a:buClr>
              <a:buFont typeface="Wingdings" pitchFamily="2" charset="2"/>
              <a:buAutoNum type="arabicPeriod"/>
            </a:pPr>
            <a:r>
              <a:rPr lang="zh-TW" altLang="en-US" sz="2800" b="1" dirty="0">
                <a:solidFill>
                  <a:srgbClr val="00000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關心孩子課業，作業簿、聯絡簿請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務必簽名</a:t>
            </a:r>
            <a:r>
              <a:rPr lang="zh-TW" altLang="en-US" sz="2800" b="1" dirty="0">
                <a:solidFill>
                  <a:srgbClr val="00000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381000" indent="-381000">
              <a:lnSpc>
                <a:spcPct val="120000"/>
              </a:lnSpc>
              <a:buClr>
                <a:schemeClr val="bg1"/>
              </a:buClr>
              <a:buFont typeface="Wingdings" pitchFamily="2" charset="2"/>
              <a:buAutoNum type="arabicPeriod"/>
            </a:pPr>
            <a:r>
              <a:rPr lang="zh-TW" altLang="en-US" sz="2800" b="1" dirty="0">
                <a:solidFill>
                  <a:srgbClr val="00000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要求孩子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早睡早起、準時上學</a:t>
            </a:r>
            <a:r>
              <a:rPr lang="zh-TW" altLang="en-US" sz="2800" b="1" dirty="0">
                <a:solidFill>
                  <a:srgbClr val="00000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的習慣。</a:t>
            </a:r>
          </a:p>
          <a:p>
            <a:pPr marL="381000" indent="-381000">
              <a:lnSpc>
                <a:spcPct val="120000"/>
              </a:lnSpc>
              <a:buClr>
                <a:schemeClr val="bg1"/>
              </a:buClr>
              <a:buFont typeface="Wingdings" pitchFamily="2" charset="2"/>
              <a:buAutoNum type="arabicPeriod"/>
            </a:pPr>
            <a:r>
              <a:rPr lang="zh-TW" altLang="en-US" sz="2800" b="1" dirty="0">
                <a:solidFill>
                  <a:srgbClr val="00000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培養孩子良好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衛生習慣</a:t>
            </a:r>
            <a:r>
              <a:rPr lang="zh-TW" altLang="en-US" sz="2800" b="1" dirty="0">
                <a:solidFill>
                  <a:srgbClr val="00000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，及做資源回收的能力。</a:t>
            </a:r>
          </a:p>
          <a:p>
            <a:pPr marL="381000" indent="-381000">
              <a:lnSpc>
                <a:spcPct val="120000"/>
              </a:lnSpc>
              <a:buClr>
                <a:schemeClr val="bg1"/>
              </a:buClr>
              <a:buFont typeface="Wingdings" pitchFamily="2" charset="2"/>
              <a:buAutoNum type="arabicPeriod"/>
            </a:pPr>
            <a:r>
              <a:rPr lang="zh-TW" altLang="en-US" sz="2800" b="1" dirty="0">
                <a:solidFill>
                  <a:srgbClr val="00000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培養孩子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整理書包</a:t>
            </a:r>
            <a:r>
              <a:rPr lang="zh-TW" altLang="en-US" sz="2800" b="1" dirty="0">
                <a:solidFill>
                  <a:srgbClr val="00000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、準備學用品的能力。</a:t>
            </a:r>
          </a:p>
          <a:p>
            <a:pPr marL="381000" indent="-381000">
              <a:lnSpc>
                <a:spcPct val="120000"/>
              </a:lnSpc>
              <a:buClr>
                <a:schemeClr val="bg1"/>
              </a:buClr>
              <a:buFont typeface="Wingdings" pitchFamily="2" charset="2"/>
              <a:buAutoNum type="arabicPeriod"/>
            </a:pPr>
            <a:r>
              <a:rPr lang="zh-TW" altLang="en-US" sz="2800" b="1" dirty="0">
                <a:solidFill>
                  <a:srgbClr val="00000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不讓孩子帶玩具及零食到學校。</a:t>
            </a:r>
          </a:p>
          <a:p>
            <a:pPr marL="381000" indent="-381000">
              <a:lnSpc>
                <a:spcPct val="120000"/>
              </a:lnSpc>
              <a:buClr>
                <a:schemeClr val="bg1"/>
              </a:buClr>
              <a:buFont typeface="Wingdings" pitchFamily="2" charset="2"/>
              <a:buAutoNum type="arabicPeriod"/>
            </a:pPr>
            <a:r>
              <a:rPr lang="zh-TW" altLang="en-US" sz="2800" b="1" dirty="0">
                <a:solidFill>
                  <a:srgbClr val="00000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若家長之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聯絡電話</a:t>
            </a:r>
            <a:r>
              <a:rPr lang="zh-TW" altLang="en-US" sz="2800" b="1" dirty="0">
                <a:solidFill>
                  <a:srgbClr val="00000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有更動，請務必告知。</a:t>
            </a:r>
          </a:p>
          <a:p>
            <a:pPr marL="381000" indent="-381000">
              <a:lnSpc>
                <a:spcPct val="120000"/>
              </a:lnSpc>
              <a:buClr>
                <a:schemeClr val="bg1"/>
              </a:buClr>
              <a:buFont typeface="Wingdings" pitchFamily="2" charset="2"/>
              <a:buAutoNum type="arabicPeriod"/>
            </a:pPr>
            <a:r>
              <a:rPr lang="zh-TW" altLang="en-US" sz="2800" b="1" dirty="0">
                <a:solidFill>
                  <a:srgbClr val="00000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抽空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陪孩子閱讀</a:t>
            </a:r>
            <a:r>
              <a:rPr lang="zh-TW" altLang="en-US" sz="2800" b="1" dirty="0">
                <a:solidFill>
                  <a:srgbClr val="00000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，讓孩子養成閱讀的習慣。</a:t>
            </a:r>
          </a:p>
          <a:p>
            <a:pPr marL="381000" indent="-381000">
              <a:lnSpc>
                <a:spcPct val="120000"/>
              </a:lnSpc>
              <a:buClr>
                <a:schemeClr val="bg1"/>
              </a:buClr>
              <a:buFont typeface="Wingdings" pitchFamily="2" charset="2"/>
              <a:buAutoNum type="arabicPeriod"/>
            </a:pPr>
            <a:r>
              <a:rPr lang="zh-TW" altLang="en-US" sz="2800" b="1" dirty="0">
                <a:solidFill>
                  <a:srgbClr val="00000C"/>
                </a:solidFill>
                <a:ea typeface="標楷體" panose="03000509000000000000" pitchFamily="65" charset="-120"/>
              </a:rPr>
              <a:t>請於</a:t>
            </a:r>
            <a:r>
              <a:rPr lang="zh-TW" altLang="en-US" sz="2800" b="1" dirty="0">
                <a:solidFill>
                  <a:srgbClr val="FF0000"/>
                </a:solidFill>
                <a:ea typeface="標楷體" panose="03000509000000000000" pitchFamily="65" charset="-120"/>
              </a:rPr>
              <a:t>家中</a:t>
            </a:r>
            <a:r>
              <a:rPr lang="zh-TW" altLang="en-US" sz="2800" b="1" dirty="0">
                <a:solidFill>
                  <a:srgbClr val="00000C"/>
                </a:solidFill>
                <a:ea typeface="標楷體" panose="03000509000000000000" pitchFamily="65" charset="-120"/>
              </a:rPr>
              <a:t>用完早餐再上學。</a:t>
            </a:r>
            <a:endParaRPr lang="zh-TW" altLang="en-US" sz="2800" b="1" dirty="0">
              <a:solidFill>
                <a:srgbClr val="00000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259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TW" dirty="0"/>
              <a:t>206</a:t>
            </a:r>
            <a:r>
              <a:rPr lang="zh-TW" altLang="en-US" dirty="0"/>
              <a:t>班級大小事照片</a:t>
            </a:r>
            <a:r>
              <a:rPr lang="zh-TW" altLang="en-US" dirty="0" smtClean="0"/>
              <a:t>分享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dirty="0" smtClean="0"/>
              <a:t>晨光和用餐時間。</a:t>
            </a:r>
            <a:endParaRPr lang="zh-TW" altLang="en-US" dirty="0"/>
          </a:p>
          <a:p>
            <a:pPr marL="0" indent="0" rtl="0">
              <a:buNone/>
            </a:pPr>
            <a:r>
              <a:rPr lang="zh-TW" altLang="en-US" dirty="0" smtClean="0"/>
              <a:t>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876" y="2852936"/>
            <a:ext cx="4032448" cy="302433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380" y="1772816"/>
            <a:ext cx="5739953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堂家長日簡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976124_TF03460507.potx" id="{09E4FC95-9ECF-4088-9366-EC3DE0CB6E3D}" vid="{7CBD2CEB-3ACD-441D-B7FA-742766EC5EE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課堂家長日簡報</Template>
  <TotalTime>332</TotalTime>
  <Words>787</Words>
  <Application>Microsoft Office PowerPoint</Application>
  <PresentationFormat>自訂</PresentationFormat>
  <Paragraphs>86</Paragraphs>
  <Slides>12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0" baseType="lpstr">
      <vt:lpstr>Microsoft JhengHei UI</vt:lpstr>
      <vt:lpstr>華康方圓體W7</vt:lpstr>
      <vt:lpstr>新細明體</vt:lpstr>
      <vt:lpstr>標楷體</vt:lpstr>
      <vt:lpstr>Arial</vt:lpstr>
      <vt:lpstr>Century Gothic</vt:lpstr>
      <vt:lpstr>Wingdings</vt:lpstr>
      <vt:lpstr>課堂家長日簡報</vt:lpstr>
      <vt:lpstr>110學年度仁和國小       班級親師座談會       </vt:lpstr>
      <vt:lpstr>歡迎親愛的教育合夥人</vt:lpstr>
      <vt:lpstr>學校各處室業務訊息傳達</vt:lpstr>
      <vt:lpstr>班級大小事傳達與分享1</vt:lpstr>
      <vt:lpstr>班級大小事傳達與分享2</vt:lpstr>
      <vt:lpstr>班級大小事傳達與分享3</vt:lpstr>
      <vt:lpstr>評量方式及重點</vt:lpstr>
      <vt:lpstr>家長配合事項</vt:lpstr>
      <vt:lpstr>206班級大小事照片分享</vt:lpstr>
      <vt:lpstr>歡迎參與</vt:lpstr>
      <vt:lpstr>親師交流道</vt:lpstr>
      <vt:lpstr>散會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110學年度仁和國小       班級親師座談會       </dc:title>
  <dc:creator>USER</dc:creator>
  <cp:lastModifiedBy>USER</cp:lastModifiedBy>
  <cp:revision>17</cp:revision>
  <dcterms:created xsi:type="dcterms:W3CDTF">2021-09-10T06:02:04Z</dcterms:created>
  <dcterms:modified xsi:type="dcterms:W3CDTF">2021-09-11T05:14:46Z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