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3" r:id="rId1"/>
  </p:sldMasterIdLst>
  <p:sldIdLst>
    <p:sldId id="256" r:id="rId2"/>
    <p:sldId id="257" r:id="rId3"/>
    <p:sldId id="260" r:id="rId4"/>
    <p:sldId id="271" r:id="rId5"/>
    <p:sldId id="276" r:id="rId6"/>
    <p:sldId id="274" r:id="rId7"/>
    <p:sldId id="261" r:id="rId8"/>
    <p:sldId id="266" r:id="rId9"/>
    <p:sldId id="267" r:id="rId10"/>
    <p:sldId id="277" r:id="rId11"/>
    <p:sldId id="265" r:id="rId12"/>
    <p:sldId id="262" r:id="rId13"/>
    <p:sldId id="270" r:id="rId14"/>
    <p:sldId id="269" r:id="rId15"/>
    <p:sldId id="275" r:id="rId16"/>
    <p:sldId id="264" r:id="rId17"/>
    <p:sldId id="278" r:id="rId18"/>
    <p:sldId id="263" r:id="rId19"/>
    <p:sldId id="258" r:id="rId20"/>
    <p:sldId id="259" r:id="rId21"/>
    <p:sldId id="279"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0" autoAdjust="0"/>
    <p:restoredTop sz="94660"/>
  </p:normalViewPr>
  <p:slideViewPr>
    <p:cSldViewPr snapToGrid="0">
      <p:cViewPr varScale="1">
        <p:scale>
          <a:sx n="98" d="100"/>
          <a:sy n="98" d="100"/>
        </p:scale>
        <p:origin x="152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zh-TW" altLang="en-US"/>
              <a:t>按一下以編輯母片標題樣式</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endParaRPr lang="en-US" dirty="0"/>
          </a:p>
        </p:txBody>
      </p:sp>
      <p:sp>
        <p:nvSpPr>
          <p:cNvPr id="4" name="Date Placeholder 3"/>
          <p:cNvSpPr>
            <a:spLocks noGrp="1"/>
          </p:cNvSpPr>
          <p:nvPr>
            <p:ph type="dt" sz="half" idx="10"/>
          </p:nvPr>
        </p:nvSpPr>
        <p:spPr/>
        <p:txBody>
          <a:bodyPr/>
          <a:lstStyle>
            <a:lvl1pPr algn="l">
              <a:defRPr/>
            </a:lvl1pPr>
          </a:lstStyle>
          <a:p>
            <a:fld id="{900C1768-C1CF-4D56-A6A1-D394D1DFBFC5}" type="datetimeFigureOut">
              <a:rPr lang="zh-TW" altLang="en-US" smtClean="0"/>
              <a:t>2018/9/19</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45BBE7B8-766B-4377-8443-8D96FE32ACCB}" type="slidenum">
              <a:rPr lang="zh-TW" altLang="en-US" smtClean="0"/>
              <a:t>‹#›</a:t>
            </a:fld>
            <a:endParaRPr lang="zh-TW" alt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5592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900C1768-C1CF-4D56-A6A1-D394D1DFBFC5}" type="datetimeFigureOut">
              <a:rPr lang="zh-TW" altLang="en-US" smtClean="0"/>
              <a:t>2018/9/19</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45BBE7B8-766B-4377-8443-8D96FE32ACCB}" type="slidenum">
              <a:rPr lang="zh-TW" altLang="en-US" smtClean="0"/>
              <a:t>‹#›</a:t>
            </a:fld>
            <a:endParaRPr lang="zh-TW" altLang="en-US"/>
          </a:p>
        </p:txBody>
      </p:sp>
    </p:spTree>
    <p:extLst>
      <p:ext uri="{BB962C8B-B14F-4D97-AF65-F5344CB8AC3E}">
        <p14:creationId xmlns:p14="http://schemas.microsoft.com/office/powerpoint/2010/main" val="2922753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900C1768-C1CF-4D56-A6A1-D394D1DFBFC5}" type="datetimeFigureOut">
              <a:rPr lang="zh-TW" altLang="en-US" smtClean="0"/>
              <a:t>2018/9/19</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45BBE7B8-766B-4377-8443-8D96FE32ACCB}" type="slidenum">
              <a:rPr lang="zh-TW" altLang="en-US" smtClean="0"/>
              <a:t>‹#›</a:t>
            </a:fld>
            <a:endParaRPr lang="zh-TW" altLang="en-US"/>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4607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900C1768-C1CF-4D56-A6A1-D394D1DFBFC5}" type="datetimeFigureOut">
              <a:rPr lang="zh-TW" altLang="en-US" smtClean="0"/>
              <a:t>2018/9/19</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45BBE7B8-766B-4377-8443-8D96FE32ACCB}" type="slidenum">
              <a:rPr lang="zh-TW" altLang="en-US" smtClean="0"/>
              <a:t>‹#›</a:t>
            </a:fld>
            <a:endParaRPr lang="zh-TW" altLang="en-US"/>
          </a:p>
        </p:txBody>
      </p:sp>
    </p:spTree>
    <p:extLst>
      <p:ext uri="{BB962C8B-B14F-4D97-AF65-F5344CB8AC3E}">
        <p14:creationId xmlns:p14="http://schemas.microsoft.com/office/powerpoint/2010/main" val="3413362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zh-TW" altLang="en-US"/>
              <a:t>按一下以編輯母片標題樣式</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900C1768-C1CF-4D56-A6A1-D394D1DFBFC5}" type="datetimeFigureOut">
              <a:rPr lang="zh-TW" altLang="en-US" smtClean="0"/>
              <a:t>2018/9/19</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45BBE7B8-766B-4377-8443-8D96FE32ACCB}" type="slidenum">
              <a:rPr lang="zh-TW" altLang="en-US" smtClean="0"/>
              <a:t>‹#›</a:t>
            </a:fld>
            <a:endParaRPr lang="zh-TW" alt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4549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900C1768-C1CF-4D56-A6A1-D394D1DFBFC5}" type="datetimeFigureOut">
              <a:rPr lang="zh-TW" altLang="en-US" smtClean="0"/>
              <a:t>2018/9/19</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45BBE7B8-766B-4377-8443-8D96FE32ACCB}" type="slidenum">
              <a:rPr lang="zh-TW" altLang="en-US" smtClean="0"/>
              <a:t>‹#›</a:t>
            </a:fld>
            <a:endParaRPr lang="zh-TW" altLang="en-US"/>
          </a:p>
        </p:txBody>
      </p:sp>
    </p:spTree>
    <p:extLst>
      <p:ext uri="{BB962C8B-B14F-4D97-AF65-F5344CB8AC3E}">
        <p14:creationId xmlns:p14="http://schemas.microsoft.com/office/powerpoint/2010/main" val="3403573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Content Placeholder 3"/>
          <p:cNvSpPr>
            <a:spLocks noGrp="1"/>
          </p:cNvSpPr>
          <p:nvPr>
            <p:ph sz="half" idx="2"/>
          </p:nvPr>
        </p:nvSpPr>
        <p:spPr>
          <a:xfrm>
            <a:off x="768096" y="2967788"/>
            <a:ext cx="3566160" cy="3341572"/>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zh-TW" altLang="en-US"/>
              <a:t>編輯母片文字樣式</a:t>
            </a:r>
          </a:p>
        </p:txBody>
      </p:sp>
      <p:sp>
        <p:nvSpPr>
          <p:cNvPr id="6" name="Content Placeholder 5"/>
          <p:cNvSpPr>
            <a:spLocks noGrp="1"/>
          </p:cNvSpPr>
          <p:nvPr>
            <p:ph sz="quarter" idx="4"/>
          </p:nvPr>
        </p:nvSpPr>
        <p:spPr>
          <a:xfrm>
            <a:off x="4491990" y="2967788"/>
            <a:ext cx="3566160" cy="3341572"/>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900C1768-C1CF-4D56-A6A1-D394D1DFBFC5}" type="datetimeFigureOut">
              <a:rPr lang="zh-TW" altLang="en-US" smtClean="0"/>
              <a:t>2018/9/19</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45BBE7B8-766B-4377-8443-8D96FE32ACCB}" type="slidenum">
              <a:rPr lang="zh-TW" altLang="en-US" smtClean="0"/>
              <a:t>‹#›</a:t>
            </a:fld>
            <a:endParaRPr lang="zh-TW" altLang="en-US"/>
          </a:p>
        </p:txBody>
      </p:sp>
    </p:spTree>
    <p:extLst>
      <p:ext uri="{BB962C8B-B14F-4D97-AF65-F5344CB8AC3E}">
        <p14:creationId xmlns:p14="http://schemas.microsoft.com/office/powerpoint/2010/main" val="507505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900C1768-C1CF-4D56-A6A1-D394D1DFBFC5}" type="datetimeFigureOut">
              <a:rPr lang="zh-TW" altLang="en-US" smtClean="0"/>
              <a:t>2018/9/19</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45BBE7B8-766B-4377-8443-8D96FE32ACCB}" type="slidenum">
              <a:rPr lang="zh-TW" altLang="en-US" smtClean="0"/>
              <a:t>‹#›</a:t>
            </a:fld>
            <a:endParaRPr lang="zh-TW" altLang="en-US"/>
          </a:p>
        </p:txBody>
      </p:sp>
    </p:spTree>
    <p:extLst>
      <p:ext uri="{BB962C8B-B14F-4D97-AF65-F5344CB8AC3E}">
        <p14:creationId xmlns:p14="http://schemas.microsoft.com/office/powerpoint/2010/main" val="3995093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0C1768-C1CF-4D56-A6A1-D394D1DFBFC5}" type="datetimeFigureOut">
              <a:rPr lang="zh-TW" altLang="en-US" smtClean="0"/>
              <a:t>2018/9/19</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45BBE7B8-766B-4377-8443-8D96FE32ACCB}" type="slidenum">
              <a:rPr lang="zh-TW" altLang="en-US" smtClean="0"/>
              <a:t>‹#›</a:t>
            </a:fld>
            <a:endParaRPr lang="zh-TW" altLang="en-US"/>
          </a:p>
        </p:txBody>
      </p:sp>
    </p:spTree>
    <p:extLst>
      <p:ext uri="{BB962C8B-B14F-4D97-AF65-F5344CB8AC3E}">
        <p14:creationId xmlns:p14="http://schemas.microsoft.com/office/powerpoint/2010/main" val="918916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zh-TW" altLang="en-US"/>
              <a:t>按一下以編輯母片標題樣式</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Date Placeholder 4"/>
          <p:cNvSpPr>
            <a:spLocks noGrp="1"/>
          </p:cNvSpPr>
          <p:nvPr>
            <p:ph type="dt" sz="half" idx="10"/>
          </p:nvPr>
        </p:nvSpPr>
        <p:spPr/>
        <p:txBody>
          <a:bodyPr/>
          <a:lstStyle/>
          <a:p>
            <a:fld id="{900C1768-C1CF-4D56-A6A1-D394D1DFBFC5}" type="datetimeFigureOut">
              <a:rPr lang="zh-TW" altLang="en-US" smtClean="0"/>
              <a:t>2018/9/19</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45BBE7B8-766B-4377-8443-8D96FE32ACCB}" type="slidenum">
              <a:rPr lang="zh-TW" altLang="en-US" smtClean="0"/>
              <a:t>‹#›</a:t>
            </a:fld>
            <a:endParaRPr lang="zh-TW" altLang="en-US"/>
          </a:p>
        </p:txBody>
      </p:sp>
    </p:spTree>
    <p:extLst>
      <p:ext uri="{BB962C8B-B14F-4D97-AF65-F5344CB8AC3E}">
        <p14:creationId xmlns:p14="http://schemas.microsoft.com/office/powerpoint/2010/main" val="3801790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TW" altLang="en-US"/>
              <a:t>按一下圖示以新增圖片</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TW" altLang="en-US"/>
              <a:t>編輯母片文字樣式</a:t>
            </a:r>
          </a:p>
        </p:txBody>
      </p:sp>
      <p:sp>
        <p:nvSpPr>
          <p:cNvPr id="5" name="Date Placeholder 4"/>
          <p:cNvSpPr>
            <a:spLocks noGrp="1"/>
          </p:cNvSpPr>
          <p:nvPr>
            <p:ph type="dt" sz="half" idx="10"/>
          </p:nvPr>
        </p:nvSpPr>
        <p:spPr/>
        <p:txBody>
          <a:bodyPr/>
          <a:lstStyle/>
          <a:p>
            <a:fld id="{900C1768-C1CF-4D56-A6A1-D394D1DFBFC5}" type="datetimeFigureOut">
              <a:rPr lang="zh-TW" altLang="en-US" smtClean="0"/>
              <a:t>2018/9/19</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45BBE7B8-766B-4377-8443-8D96FE32ACCB}" type="slidenum">
              <a:rPr lang="zh-TW" altLang="en-US" smtClean="0"/>
              <a:t>‹#›</a:t>
            </a:fld>
            <a:endParaRPr lang="zh-TW" alt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6684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0C1768-C1CF-4D56-A6A1-D394D1DFBFC5}" type="datetimeFigureOut">
              <a:rPr lang="zh-TW" altLang="en-US" smtClean="0"/>
              <a:t>2018/9/19</a:t>
            </a:fld>
            <a:endParaRPr lang="zh-TW" alt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zh-TW" alt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5BBE7B8-766B-4377-8443-8D96FE32ACCB}" type="slidenum">
              <a:rPr lang="zh-TW" altLang="en-US" smtClean="0"/>
              <a:t>‹#›</a:t>
            </a:fld>
            <a:endParaRPr lang="zh-TW" altLang="en-US"/>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3884164"/>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safe.moe.edu.tw/"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BD07855-AE75-4549-BCA6-2FFB1A2F25A2}"/>
              </a:ext>
            </a:extLst>
          </p:cNvPr>
          <p:cNvSpPr>
            <a:spLocks noGrp="1"/>
          </p:cNvSpPr>
          <p:nvPr>
            <p:ph type="ctrTitle"/>
          </p:nvPr>
        </p:nvSpPr>
        <p:spPr/>
        <p:txBody>
          <a:bodyPr/>
          <a:lstStyle/>
          <a:p>
            <a:r>
              <a:rPr lang="zh-TW" altLang="en-US" dirty="0"/>
              <a:t>五八親師座談會</a:t>
            </a:r>
          </a:p>
        </p:txBody>
      </p:sp>
      <p:sp>
        <p:nvSpPr>
          <p:cNvPr id="3" name="副標題 2">
            <a:extLst>
              <a:ext uri="{FF2B5EF4-FFF2-40B4-BE49-F238E27FC236}">
                <a16:creationId xmlns:a16="http://schemas.microsoft.com/office/drawing/2014/main" id="{5DB191FF-C3CD-489E-BAE7-03C3C0C84E8E}"/>
              </a:ext>
            </a:extLst>
          </p:cNvPr>
          <p:cNvSpPr>
            <a:spLocks noGrp="1"/>
          </p:cNvSpPr>
          <p:nvPr>
            <p:ph type="subTitle" idx="1"/>
          </p:nvPr>
        </p:nvSpPr>
        <p:spPr/>
        <p:txBody>
          <a:bodyPr/>
          <a:lstStyle/>
          <a:p>
            <a:r>
              <a:rPr lang="zh-TW" altLang="en-US" dirty="0"/>
              <a:t>歡迎參觀孩子們的暑假作業作品</a:t>
            </a:r>
          </a:p>
        </p:txBody>
      </p:sp>
    </p:spTree>
    <p:extLst>
      <p:ext uri="{BB962C8B-B14F-4D97-AF65-F5344CB8AC3E}">
        <p14:creationId xmlns:p14="http://schemas.microsoft.com/office/powerpoint/2010/main" val="18254317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作息時間規劃</a:t>
            </a: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1910162017"/>
              </p:ext>
            </p:extLst>
          </p:nvPr>
        </p:nvGraphicFramePr>
        <p:xfrm>
          <a:off x="768350" y="2286000"/>
          <a:ext cx="7289802" cy="4450080"/>
        </p:xfrm>
        <a:graphic>
          <a:graphicData uri="http://schemas.openxmlformats.org/drawingml/2006/table">
            <a:tbl>
              <a:tblPr firstRow="1" bandRow="1">
                <a:tableStyleId>{5C22544A-7EE6-4342-B048-85BDC9FD1C3A}</a:tableStyleId>
              </a:tblPr>
              <a:tblGrid>
                <a:gridCol w="1214967">
                  <a:extLst>
                    <a:ext uri="{9D8B030D-6E8A-4147-A177-3AD203B41FA5}">
                      <a16:colId xmlns:a16="http://schemas.microsoft.com/office/drawing/2014/main" val="992708384"/>
                    </a:ext>
                  </a:extLst>
                </a:gridCol>
                <a:gridCol w="1214967">
                  <a:extLst>
                    <a:ext uri="{9D8B030D-6E8A-4147-A177-3AD203B41FA5}">
                      <a16:colId xmlns:a16="http://schemas.microsoft.com/office/drawing/2014/main" val="1132332428"/>
                    </a:ext>
                  </a:extLst>
                </a:gridCol>
                <a:gridCol w="1214967">
                  <a:extLst>
                    <a:ext uri="{9D8B030D-6E8A-4147-A177-3AD203B41FA5}">
                      <a16:colId xmlns:a16="http://schemas.microsoft.com/office/drawing/2014/main" val="4093715967"/>
                    </a:ext>
                  </a:extLst>
                </a:gridCol>
                <a:gridCol w="1214967">
                  <a:extLst>
                    <a:ext uri="{9D8B030D-6E8A-4147-A177-3AD203B41FA5}">
                      <a16:colId xmlns:a16="http://schemas.microsoft.com/office/drawing/2014/main" val="2858199304"/>
                    </a:ext>
                  </a:extLst>
                </a:gridCol>
                <a:gridCol w="1214967">
                  <a:extLst>
                    <a:ext uri="{9D8B030D-6E8A-4147-A177-3AD203B41FA5}">
                      <a16:colId xmlns:a16="http://schemas.microsoft.com/office/drawing/2014/main" val="89197435"/>
                    </a:ext>
                  </a:extLst>
                </a:gridCol>
                <a:gridCol w="1214967">
                  <a:extLst>
                    <a:ext uri="{9D8B030D-6E8A-4147-A177-3AD203B41FA5}">
                      <a16:colId xmlns:a16="http://schemas.microsoft.com/office/drawing/2014/main" val="1670133503"/>
                    </a:ext>
                  </a:extLst>
                </a:gridCol>
              </a:tblGrid>
              <a:tr h="370840">
                <a:tc>
                  <a:txBody>
                    <a:bodyPr/>
                    <a:lstStyle/>
                    <a:p>
                      <a:pPr algn="ctr"/>
                      <a:endParaRPr lang="zh-TW" altLang="en-US" dirty="0"/>
                    </a:p>
                  </a:txBody>
                  <a:tcPr marL="84520" marR="84520"/>
                </a:tc>
                <a:tc>
                  <a:txBody>
                    <a:bodyPr/>
                    <a:lstStyle/>
                    <a:p>
                      <a:pPr algn="ctr"/>
                      <a:r>
                        <a:rPr lang="zh-TW" altLang="en-US" dirty="0"/>
                        <a:t>一</a:t>
                      </a:r>
                    </a:p>
                  </a:txBody>
                  <a:tcPr marL="84520" marR="84520"/>
                </a:tc>
                <a:tc>
                  <a:txBody>
                    <a:bodyPr/>
                    <a:lstStyle/>
                    <a:p>
                      <a:pPr algn="ctr"/>
                      <a:r>
                        <a:rPr lang="zh-TW" altLang="en-US" dirty="0"/>
                        <a:t>二</a:t>
                      </a:r>
                    </a:p>
                  </a:txBody>
                  <a:tcPr marL="84520" marR="84520"/>
                </a:tc>
                <a:tc>
                  <a:txBody>
                    <a:bodyPr/>
                    <a:lstStyle/>
                    <a:p>
                      <a:pPr algn="ctr"/>
                      <a:r>
                        <a:rPr lang="zh-TW" altLang="en-US" dirty="0"/>
                        <a:t>三</a:t>
                      </a:r>
                    </a:p>
                  </a:txBody>
                  <a:tcPr marL="84520" marR="84520"/>
                </a:tc>
                <a:tc>
                  <a:txBody>
                    <a:bodyPr/>
                    <a:lstStyle/>
                    <a:p>
                      <a:pPr algn="ctr"/>
                      <a:r>
                        <a:rPr lang="zh-TW" altLang="en-US" dirty="0"/>
                        <a:t>四</a:t>
                      </a:r>
                    </a:p>
                  </a:txBody>
                  <a:tcPr marL="84520" marR="84520"/>
                </a:tc>
                <a:tc>
                  <a:txBody>
                    <a:bodyPr/>
                    <a:lstStyle/>
                    <a:p>
                      <a:pPr algn="ctr"/>
                      <a:r>
                        <a:rPr lang="zh-TW" altLang="en-US" dirty="0"/>
                        <a:t>五</a:t>
                      </a:r>
                    </a:p>
                  </a:txBody>
                  <a:tcPr marL="84520" marR="84520"/>
                </a:tc>
                <a:extLst>
                  <a:ext uri="{0D108BD9-81ED-4DB2-BD59-A6C34878D82A}">
                    <a16:rowId xmlns:a16="http://schemas.microsoft.com/office/drawing/2014/main" val="2049056135"/>
                  </a:ext>
                </a:extLst>
              </a:tr>
              <a:tr h="370840">
                <a:tc>
                  <a:txBody>
                    <a:bodyPr/>
                    <a:lstStyle/>
                    <a:p>
                      <a:pPr algn="ctr"/>
                      <a:r>
                        <a:rPr lang="zh-TW" altLang="en-US" dirty="0"/>
                        <a:t>晨間活動</a:t>
                      </a:r>
                    </a:p>
                  </a:txBody>
                  <a:tcPr marL="84520" marR="84520"/>
                </a:tc>
                <a:tc>
                  <a:txBody>
                    <a:bodyPr/>
                    <a:lstStyle/>
                    <a:p>
                      <a:pPr algn="ctr"/>
                      <a:r>
                        <a:rPr lang="zh-TW" altLang="en-US" dirty="0"/>
                        <a:t>朝會</a:t>
                      </a:r>
                    </a:p>
                  </a:txBody>
                  <a:tcPr marL="84520" marR="84520"/>
                </a:tc>
                <a:tc>
                  <a:txBody>
                    <a:bodyPr/>
                    <a:lstStyle/>
                    <a:p>
                      <a:pPr algn="ctr"/>
                      <a:r>
                        <a:rPr lang="zh-TW" altLang="en-US" dirty="0"/>
                        <a:t>閱讀</a:t>
                      </a:r>
                      <a:r>
                        <a:rPr lang="en-US" altLang="zh-TW" dirty="0"/>
                        <a:t>/</a:t>
                      </a:r>
                      <a:r>
                        <a:rPr lang="zh-TW" altLang="en-US" dirty="0"/>
                        <a:t>數學</a:t>
                      </a:r>
                    </a:p>
                  </a:txBody>
                  <a:tcPr marL="84520" marR="84520"/>
                </a:tc>
                <a:tc>
                  <a:txBody>
                    <a:bodyPr/>
                    <a:lstStyle/>
                    <a:p>
                      <a:pPr algn="ctr"/>
                      <a:r>
                        <a:rPr lang="zh-TW" altLang="en-US" dirty="0"/>
                        <a:t>背論語</a:t>
                      </a:r>
                      <a:endParaRPr lang="en-US" altLang="zh-TW" dirty="0"/>
                    </a:p>
                  </a:txBody>
                  <a:tcPr marL="84520" marR="84520"/>
                </a:tc>
                <a:tc>
                  <a:txBody>
                    <a:bodyPr/>
                    <a:lstStyle/>
                    <a:p>
                      <a:pPr algn="ctr"/>
                      <a:r>
                        <a:rPr lang="zh-TW" altLang="en-US" dirty="0"/>
                        <a:t>閱讀</a:t>
                      </a:r>
                      <a:r>
                        <a:rPr lang="en-US" altLang="zh-TW" dirty="0"/>
                        <a:t>/</a:t>
                      </a:r>
                      <a:r>
                        <a:rPr lang="zh-TW" altLang="en-US" dirty="0"/>
                        <a:t>數學</a:t>
                      </a:r>
                    </a:p>
                  </a:txBody>
                  <a:tcPr marL="84520" marR="84520"/>
                </a:tc>
                <a:tc>
                  <a:txBody>
                    <a:bodyPr/>
                    <a:lstStyle/>
                    <a:p>
                      <a:pPr algn="ctr"/>
                      <a:r>
                        <a:rPr lang="zh-TW" altLang="en-US" dirty="0"/>
                        <a:t>閱讀</a:t>
                      </a:r>
                      <a:r>
                        <a:rPr lang="en-US" altLang="zh-TW" dirty="0"/>
                        <a:t>/</a:t>
                      </a:r>
                      <a:r>
                        <a:rPr lang="zh-TW" altLang="en-US" dirty="0"/>
                        <a:t>數學</a:t>
                      </a:r>
                    </a:p>
                  </a:txBody>
                  <a:tcPr marL="84520" marR="84520"/>
                </a:tc>
                <a:extLst>
                  <a:ext uri="{0D108BD9-81ED-4DB2-BD59-A6C34878D82A}">
                    <a16:rowId xmlns:a16="http://schemas.microsoft.com/office/drawing/2014/main" val="3393310476"/>
                  </a:ext>
                </a:extLst>
              </a:tr>
              <a:tr h="370840">
                <a:tc gridSpan="6">
                  <a:txBody>
                    <a:bodyPr/>
                    <a:lstStyle/>
                    <a:p>
                      <a:pPr algn="ctr"/>
                      <a:r>
                        <a:rPr lang="zh-TW" altLang="en-US" dirty="0"/>
                        <a:t>打掃</a:t>
                      </a:r>
                    </a:p>
                  </a:txBody>
                  <a:tcPr marL="84520" marR="84520"/>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extLst>
                  <a:ext uri="{0D108BD9-81ED-4DB2-BD59-A6C34878D82A}">
                    <a16:rowId xmlns:a16="http://schemas.microsoft.com/office/drawing/2014/main" val="732702066"/>
                  </a:ext>
                </a:extLst>
              </a:tr>
              <a:tr h="370840">
                <a:tc>
                  <a:txBody>
                    <a:bodyPr/>
                    <a:lstStyle/>
                    <a:p>
                      <a:pPr algn="ctr"/>
                      <a:r>
                        <a:rPr lang="zh-TW" altLang="en-US" dirty="0"/>
                        <a:t>第一節</a:t>
                      </a:r>
                    </a:p>
                  </a:txBody>
                  <a:tcPr marL="84520" marR="84520"/>
                </a:tc>
                <a:tc>
                  <a:txBody>
                    <a:bodyPr/>
                    <a:lstStyle/>
                    <a:p>
                      <a:pPr algn="ctr"/>
                      <a:r>
                        <a:rPr lang="zh-TW" altLang="en-US" b="1" dirty="0"/>
                        <a:t>綜合</a:t>
                      </a:r>
                    </a:p>
                  </a:txBody>
                  <a:tcPr marL="84520" marR="84520"/>
                </a:tc>
                <a:tc>
                  <a:txBody>
                    <a:bodyPr/>
                    <a:lstStyle/>
                    <a:p>
                      <a:pPr algn="ctr"/>
                      <a:r>
                        <a:rPr lang="zh-TW" altLang="en-US" dirty="0"/>
                        <a:t>社會</a:t>
                      </a:r>
                    </a:p>
                  </a:txBody>
                  <a:tcPr marL="84520" marR="84520"/>
                </a:tc>
                <a:tc>
                  <a:txBody>
                    <a:bodyPr/>
                    <a:lstStyle/>
                    <a:p>
                      <a:pPr algn="ctr"/>
                      <a:r>
                        <a:rPr lang="zh-TW" altLang="en-US" b="1" dirty="0"/>
                        <a:t>國語</a:t>
                      </a:r>
                    </a:p>
                  </a:txBody>
                  <a:tcPr marL="84520" marR="84520"/>
                </a:tc>
                <a:tc>
                  <a:txBody>
                    <a:bodyPr/>
                    <a:lstStyle/>
                    <a:p>
                      <a:pPr algn="ctr"/>
                      <a:r>
                        <a:rPr lang="zh-TW" altLang="en-US" b="1" dirty="0"/>
                        <a:t>國語</a:t>
                      </a:r>
                    </a:p>
                  </a:txBody>
                  <a:tcPr marL="84520" marR="84520"/>
                </a:tc>
                <a:tc>
                  <a:txBody>
                    <a:bodyPr/>
                    <a:lstStyle/>
                    <a:p>
                      <a:pPr algn="ctr"/>
                      <a:r>
                        <a:rPr lang="zh-TW" altLang="en-US" dirty="0"/>
                        <a:t>體育</a:t>
                      </a:r>
                    </a:p>
                  </a:txBody>
                  <a:tcPr marL="84520" marR="84520"/>
                </a:tc>
                <a:extLst>
                  <a:ext uri="{0D108BD9-81ED-4DB2-BD59-A6C34878D82A}">
                    <a16:rowId xmlns:a16="http://schemas.microsoft.com/office/drawing/2014/main" val="570355931"/>
                  </a:ext>
                </a:extLst>
              </a:tr>
              <a:tr h="370840">
                <a:tc>
                  <a:txBody>
                    <a:bodyPr/>
                    <a:lstStyle/>
                    <a:p>
                      <a:pPr algn="ctr"/>
                      <a:r>
                        <a:rPr lang="zh-TW" altLang="en-US" dirty="0"/>
                        <a:t>第二節</a:t>
                      </a:r>
                    </a:p>
                  </a:txBody>
                  <a:tcPr marL="84520" marR="84520"/>
                </a:tc>
                <a:tc>
                  <a:txBody>
                    <a:bodyPr/>
                    <a:lstStyle/>
                    <a:p>
                      <a:pPr algn="ctr"/>
                      <a:r>
                        <a:rPr lang="zh-TW" altLang="en-US" b="1" dirty="0"/>
                        <a:t>數學</a:t>
                      </a:r>
                    </a:p>
                  </a:txBody>
                  <a:tcPr marL="84520" marR="84520"/>
                </a:tc>
                <a:tc>
                  <a:txBody>
                    <a:bodyPr/>
                    <a:lstStyle/>
                    <a:p>
                      <a:pPr algn="ctr"/>
                      <a:r>
                        <a:rPr lang="zh-TW" altLang="en-US" dirty="0"/>
                        <a:t>自然</a:t>
                      </a:r>
                    </a:p>
                  </a:txBody>
                  <a:tcPr marL="84520" marR="84520"/>
                </a:tc>
                <a:tc>
                  <a:txBody>
                    <a:bodyPr/>
                    <a:lstStyle/>
                    <a:p>
                      <a:pPr algn="ctr"/>
                      <a:r>
                        <a:rPr lang="zh-TW" altLang="en-US" b="1" dirty="0"/>
                        <a:t>數學</a:t>
                      </a:r>
                    </a:p>
                  </a:txBody>
                  <a:tcPr marL="84520" marR="84520"/>
                </a:tc>
                <a:tc>
                  <a:txBody>
                    <a:bodyPr/>
                    <a:lstStyle/>
                    <a:p>
                      <a:pPr algn="ctr"/>
                      <a:r>
                        <a:rPr lang="zh-TW" altLang="en-US" b="1" dirty="0"/>
                        <a:t>數學</a:t>
                      </a:r>
                    </a:p>
                  </a:txBody>
                  <a:tcPr marL="84520" marR="84520"/>
                </a:tc>
                <a:tc>
                  <a:txBody>
                    <a:bodyPr/>
                    <a:lstStyle/>
                    <a:p>
                      <a:pPr algn="ctr"/>
                      <a:r>
                        <a:rPr lang="zh-TW" altLang="en-US" dirty="0"/>
                        <a:t>音樂</a:t>
                      </a:r>
                    </a:p>
                  </a:txBody>
                  <a:tcPr marL="84520" marR="84520"/>
                </a:tc>
                <a:extLst>
                  <a:ext uri="{0D108BD9-81ED-4DB2-BD59-A6C34878D82A}">
                    <a16:rowId xmlns:a16="http://schemas.microsoft.com/office/drawing/2014/main" val="1605428203"/>
                  </a:ext>
                </a:extLst>
              </a:tr>
              <a:tr h="370840">
                <a:tc>
                  <a:txBody>
                    <a:bodyPr/>
                    <a:lstStyle/>
                    <a:p>
                      <a:pPr algn="ctr"/>
                      <a:r>
                        <a:rPr lang="zh-TW" altLang="en-US" dirty="0"/>
                        <a:t>第三節</a:t>
                      </a:r>
                    </a:p>
                  </a:txBody>
                  <a:tcPr marL="84520" marR="84520"/>
                </a:tc>
                <a:tc>
                  <a:txBody>
                    <a:bodyPr/>
                    <a:lstStyle/>
                    <a:p>
                      <a:pPr algn="ctr"/>
                      <a:r>
                        <a:rPr lang="zh-TW" altLang="en-US" dirty="0"/>
                        <a:t>美勞</a:t>
                      </a:r>
                    </a:p>
                  </a:txBody>
                  <a:tcPr marL="84520" marR="84520"/>
                </a:tc>
                <a:tc>
                  <a:txBody>
                    <a:bodyPr/>
                    <a:lstStyle/>
                    <a:p>
                      <a:pPr algn="ctr"/>
                      <a:r>
                        <a:rPr lang="zh-TW" altLang="en-US" dirty="0"/>
                        <a:t>健康</a:t>
                      </a:r>
                    </a:p>
                  </a:txBody>
                  <a:tcPr marL="84520" marR="84520"/>
                </a:tc>
                <a:tc>
                  <a:txBody>
                    <a:bodyPr/>
                    <a:lstStyle/>
                    <a:p>
                      <a:pPr algn="ctr"/>
                      <a:r>
                        <a:rPr lang="zh-TW" altLang="en-US" dirty="0"/>
                        <a:t>體育*</a:t>
                      </a:r>
                    </a:p>
                  </a:txBody>
                  <a:tcPr marL="84520" marR="84520"/>
                </a:tc>
                <a:tc>
                  <a:txBody>
                    <a:bodyPr/>
                    <a:lstStyle/>
                    <a:p>
                      <a:pPr algn="ctr"/>
                      <a:r>
                        <a:rPr lang="zh-TW" altLang="en-US" dirty="0"/>
                        <a:t>自然</a:t>
                      </a:r>
                    </a:p>
                  </a:txBody>
                  <a:tcPr marL="84520" marR="84520"/>
                </a:tc>
                <a:tc>
                  <a:txBody>
                    <a:bodyPr/>
                    <a:lstStyle/>
                    <a:p>
                      <a:pPr algn="ctr"/>
                      <a:r>
                        <a:rPr lang="zh-TW" altLang="en-US" b="1" dirty="0"/>
                        <a:t>國語</a:t>
                      </a:r>
                    </a:p>
                  </a:txBody>
                  <a:tcPr marL="84520" marR="84520"/>
                </a:tc>
                <a:extLst>
                  <a:ext uri="{0D108BD9-81ED-4DB2-BD59-A6C34878D82A}">
                    <a16:rowId xmlns:a16="http://schemas.microsoft.com/office/drawing/2014/main" val="2092838152"/>
                  </a:ext>
                </a:extLst>
              </a:tr>
              <a:tr h="370840">
                <a:tc>
                  <a:txBody>
                    <a:bodyPr/>
                    <a:lstStyle/>
                    <a:p>
                      <a:pPr algn="ctr"/>
                      <a:r>
                        <a:rPr lang="zh-TW" altLang="en-US" dirty="0"/>
                        <a:t>第四節</a:t>
                      </a:r>
                    </a:p>
                  </a:txBody>
                  <a:tcPr marL="84520" marR="84520"/>
                </a:tc>
                <a:tc>
                  <a:txBody>
                    <a:bodyPr/>
                    <a:lstStyle/>
                    <a:p>
                      <a:pPr algn="ctr"/>
                      <a:r>
                        <a:rPr lang="zh-TW" altLang="en-US" dirty="0"/>
                        <a:t>美勞</a:t>
                      </a:r>
                    </a:p>
                  </a:txBody>
                  <a:tcPr marL="84520" marR="84520"/>
                </a:tc>
                <a:tc>
                  <a:txBody>
                    <a:bodyPr/>
                    <a:lstStyle/>
                    <a:p>
                      <a:pPr algn="ctr"/>
                      <a:r>
                        <a:rPr lang="zh-TW" altLang="en-US" b="1" dirty="0"/>
                        <a:t>數學</a:t>
                      </a:r>
                    </a:p>
                  </a:txBody>
                  <a:tcPr marL="84520" marR="84520"/>
                </a:tc>
                <a:tc>
                  <a:txBody>
                    <a:bodyPr/>
                    <a:lstStyle/>
                    <a:p>
                      <a:pPr algn="ctr"/>
                      <a:r>
                        <a:rPr lang="zh-TW" altLang="en-US" dirty="0"/>
                        <a:t>英文*</a:t>
                      </a:r>
                    </a:p>
                  </a:txBody>
                  <a:tcPr marL="84520" marR="84520"/>
                </a:tc>
                <a:tc>
                  <a:txBody>
                    <a:bodyPr/>
                    <a:lstStyle/>
                    <a:p>
                      <a:pPr algn="ctr"/>
                      <a:r>
                        <a:rPr lang="zh-TW" altLang="en-US" dirty="0"/>
                        <a:t>自然</a:t>
                      </a:r>
                    </a:p>
                  </a:txBody>
                  <a:tcPr marL="84520" marR="84520"/>
                </a:tc>
                <a:tc>
                  <a:txBody>
                    <a:bodyPr/>
                    <a:lstStyle/>
                    <a:p>
                      <a:pPr algn="ctr"/>
                      <a:r>
                        <a:rPr lang="zh-TW" altLang="en-US" b="1"/>
                        <a:t>鄉土</a:t>
                      </a:r>
                    </a:p>
                  </a:txBody>
                  <a:tcPr marL="84520" marR="84520"/>
                </a:tc>
                <a:extLst>
                  <a:ext uri="{0D108BD9-81ED-4DB2-BD59-A6C34878D82A}">
                    <a16:rowId xmlns:a16="http://schemas.microsoft.com/office/drawing/2014/main" val="80363560"/>
                  </a:ext>
                </a:extLst>
              </a:tr>
              <a:tr h="370840">
                <a:tc>
                  <a:txBody>
                    <a:bodyPr/>
                    <a:lstStyle/>
                    <a:p>
                      <a:pPr algn="ctr"/>
                      <a:r>
                        <a:rPr lang="zh-TW" altLang="en-US" dirty="0"/>
                        <a:t>午餐 午休</a:t>
                      </a:r>
                    </a:p>
                  </a:txBody>
                  <a:tcPr marL="84520" marR="84520"/>
                </a:tc>
                <a:tc>
                  <a:txBody>
                    <a:bodyPr/>
                    <a:lstStyle/>
                    <a:p>
                      <a:pPr algn="ctr"/>
                      <a:endParaRPr lang="zh-TW" altLang="en-US" dirty="0"/>
                    </a:p>
                  </a:txBody>
                  <a:tcPr marL="84520" marR="84520"/>
                </a:tc>
                <a:tc>
                  <a:txBody>
                    <a:bodyPr/>
                    <a:lstStyle/>
                    <a:p>
                      <a:pPr algn="ctr"/>
                      <a:endParaRPr lang="zh-TW" altLang="en-US" dirty="0"/>
                    </a:p>
                  </a:txBody>
                  <a:tcPr marL="84520" marR="84520"/>
                </a:tc>
                <a:tc rowSpan="5">
                  <a:txBody>
                    <a:bodyPr/>
                    <a:lstStyle/>
                    <a:p>
                      <a:pPr algn="ctr"/>
                      <a:endParaRPr lang="zh-TW" altLang="en-US" dirty="0"/>
                    </a:p>
                  </a:txBody>
                  <a:tcPr marL="84520" marR="84520">
                    <a:lnBlToTr w="12700" cap="flat" cmpd="sng" algn="ctr">
                      <a:solidFill>
                        <a:schemeClr val="tx1"/>
                      </a:solidFill>
                      <a:prstDash val="solid"/>
                      <a:round/>
                      <a:headEnd type="none" w="med" len="med"/>
                      <a:tailEnd type="none" w="med" len="med"/>
                    </a:lnBlToTr>
                  </a:tcPr>
                </a:tc>
                <a:tc>
                  <a:txBody>
                    <a:bodyPr/>
                    <a:lstStyle/>
                    <a:p>
                      <a:pPr algn="ctr"/>
                      <a:endParaRPr lang="zh-TW" altLang="en-US" dirty="0"/>
                    </a:p>
                  </a:txBody>
                  <a:tcPr marL="84520" marR="84520"/>
                </a:tc>
                <a:tc>
                  <a:txBody>
                    <a:bodyPr/>
                    <a:lstStyle/>
                    <a:p>
                      <a:pPr algn="ctr"/>
                      <a:endParaRPr lang="zh-TW" altLang="en-US" dirty="0"/>
                    </a:p>
                  </a:txBody>
                  <a:tcPr marL="84520" marR="84520"/>
                </a:tc>
                <a:extLst>
                  <a:ext uri="{0D108BD9-81ED-4DB2-BD59-A6C34878D82A}">
                    <a16:rowId xmlns:a16="http://schemas.microsoft.com/office/drawing/2014/main" val="1241297129"/>
                  </a:ext>
                </a:extLst>
              </a:tr>
              <a:tr h="370840">
                <a:tc>
                  <a:txBody>
                    <a:bodyPr/>
                    <a:lstStyle/>
                    <a:p>
                      <a:pPr algn="ctr"/>
                      <a:r>
                        <a:rPr lang="zh-TW" altLang="en-US" dirty="0"/>
                        <a:t>第五節</a:t>
                      </a:r>
                    </a:p>
                  </a:txBody>
                  <a:tcPr marL="84520" marR="84520"/>
                </a:tc>
                <a:tc>
                  <a:txBody>
                    <a:bodyPr/>
                    <a:lstStyle/>
                    <a:p>
                      <a:pPr algn="ctr"/>
                      <a:r>
                        <a:rPr lang="zh-TW" altLang="en-US" dirty="0"/>
                        <a:t>電腦</a:t>
                      </a:r>
                    </a:p>
                  </a:txBody>
                  <a:tcPr marL="84520" marR="84520"/>
                </a:tc>
                <a:tc>
                  <a:txBody>
                    <a:bodyPr/>
                    <a:lstStyle/>
                    <a:p>
                      <a:pPr algn="ctr"/>
                      <a:r>
                        <a:rPr lang="zh-TW" altLang="en-US" b="1" dirty="0"/>
                        <a:t>閱讀</a:t>
                      </a:r>
                      <a:r>
                        <a:rPr lang="en-US" altLang="zh-TW" b="1" dirty="0"/>
                        <a:t>/</a:t>
                      </a:r>
                      <a:r>
                        <a:rPr lang="zh-TW" altLang="en-US" b="1" dirty="0"/>
                        <a:t>書法</a:t>
                      </a:r>
                    </a:p>
                  </a:txBody>
                  <a:tcPr marL="84520" marR="84520"/>
                </a:tc>
                <a:tc vMerge="1">
                  <a:txBody>
                    <a:bodyPr/>
                    <a:lstStyle/>
                    <a:p>
                      <a:endParaRPr lang="zh-TW" altLang="en-US" dirty="0"/>
                    </a:p>
                  </a:txBody>
                  <a:tcPr/>
                </a:tc>
                <a:tc>
                  <a:txBody>
                    <a:bodyPr/>
                    <a:lstStyle/>
                    <a:p>
                      <a:pPr algn="ctr"/>
                      <a:r>
                        <a:rPr lang="zh-TW" altLang="en-US" b="1" dirty="0"/>
                        <a:t>彈性</a:t>
                      </a:r>
                    </a:p>
                  </a:txBody>
                  <a:tcPr marL="84520" marR="84520"/>
                </a:tc>
                <a:tc>
                  <a:txBody>
                    <a:bodyPr/>
                    <a:lstStyle/>
                    <a:p>
                      <a:pPr algn="ctr"/>
                      <a:r>
                        <a:rPr lang="zh-TW" altLang="en-US" b="1" dirty="0"/>
                        <a:t>數學</a:t>
                      </a:r>
                    </a:p>
                  </a:txBody>
                  <a:tcPr marL="84520" marR="84520"/>
                </a:tc>
                <a:extLst>
                  <a:ext uri="{0D108BD9-81ED-4DB2-BD59-A6C34878D82A}">
                    <a16:rowId xmlns:a16="http://schemas.microsoft.com/office/drawing/2014/main" val="784327495"/>
                  </a:ext>
                </a:extLst>
              </a:tr>
              <a:tr h="370840">
                <a:tc>
                  <a:txBody>
                    <a:bodyPr/>
                    <a:lstStyle/>
                    <a:p>
                      <a:pPr algn="ctr"/>
                      <a:r>
                        <a:rPr lang="zh-TW" altLang="en-US" dirty="0"/>
                        <a:t>第六節</a:t>
                      </a:r>
                    </a:p>
                  </a:txBody>
                  <a:tcPr marL="84520" marR="84520"/>
                </a:tc>
                <a:tc>
                  <a:txBody>
                    <a:bodyPr/>
                    <a:lstStyle/>
                    <a:p>
                      <a:pPr algn="ctr"/>
                      <a:r>
                        <a:rPr lang="zh-TW" altLang="en-US" b="1" dirty="0"/>
                        <a:t>國語</a:t>
                      </a:r>
                    </a:p>
                  </a:txBody>
                  <a:tcPr marL="84520" marR="84520"/>
                </a:tc>
                <a:tc>
                  <a:txBody>
                    <a:bodyPr/>
                    <a:lstStyle/>
                    <a:p>
                      <a:pPr algn="ctr"/>
                      <a:r>
                        <a:rPr lang="zh-TW" altLang="en-US" b="1" dirty="0"/>
                        <a:t>國語</a:t>
                      </a:r>
                    </a:p>
                  </a:txBody>
                  <a:tcPr marL="84520" marR="84520"/>
                </a:tc>
                <a:tc vMerge="1">
                  <a:txBody>
                    <a:bodyPr/>
                    <a:lstStyle/>
                    <a:p>
                      <a:endParaRPr lang="zh-TW" altLang="en-US" dirty="0"/>
                    </a:p>
                  </a:txBody>
                  <a:tcPr/>
                </a:tc>
                <a:tc>
                  <a:txBody>
                    <a:bodyPr/>
                    <a:lstStyle/>
                    <a:p>
                      <a:pPr algn="ctr"/>
                      <a:r>
                        <a:rPr lang="zh-TW" altLang="en-US" dirty="0"/>
                        <a:t>社會</a:t>
                      </a:r>
                    </a:p>
                  </a:txBody>
                  <a:tcPr marL="84520" marR="84520"/>
                </a:tc>
                <a:tc>
                  <a:txBody>
                    <a:bodyPr/>
                    <a:lstStyle/>
                    <a:p>
                      <a:pPr algn="ctr"/>
                      <a:r>
                        <a:rPr lang="zh-TW" altLang="en-US" dirty="0"/>
                        <a:t>英文</a:t>
                      </a:r>
                    </a:p>
                  </a:txBody>
                  <a:tcPr marL="84520" marR="84520"/>
                </a:tc>
                <a:extLst>
                  <a:ext uri="{0D108BD9-81ED-4DB2-BD59-A6C34878D82A}">
                    <a16:rowId xmlns:a16="http://schemas.microsoft.com/office/drawing/2014/main" val="2656476481"/>
                  </a:ext>
                </a:extLst>
              </a:tr>
              <a:tr h="370840">
                <a:tc>
                  <a:txBody>
                    <a:bodyPr/>
                    <a:lstStyle/>
                    <a:p>
                      <a:pPr algn="ctr"/>
                      <a:r>
                        <a:rPr lang="zh-TW" altLang="en-US" dirty="0"/>
                        <a:t>打掃</a:t>
                      </a:r>
                    </a:p>
                  </a:txBody>
                  <a:tcPr marL="84520" marR="84520"/>
                </a:tc>
                <a:tc>
                  <a:txBody>
                    <a:bodyPr/>
                    <a:lstStyle/>
                    <a:p>
                      <a:pPr algn="ctr"/>
                      <a:endParaRPr lang="zh-TW" altLang="en-US" b="1" dirty="0"/>
                    </a:p>
                  </a:txBody>
                  <a:tcPr marL="84520" marR="84520"/>
                </a:tc>
                <a:tc>
                  <a:txBody>
                    <a:bodyPr/>
                    <a:lstStyle/>
                    <a:p>
                      <a:pPr algn="ctr"/>
                      <a:endParaRPr lang="zh-TW" altLang="en-US" b="1" dirty="0"/>
                    </a:p>
                  </a:txBody>
                  <a:tcPr marL="84520" marR="84520"/>
                </a:tc>
                <a:tc vMerge="1">
                  <a:txBody>
                    <a:bodyPr/>
                    <a:lstStyle/>
                    <a:p>
                      <a:endParaRPr lang="zh-TW" altLang="en-US" dirty="0"/>
                    </a:p>
                  </a:txBody>
                  <a:tcPr/>
                </a:tc>
                <a:tc>
                  <a:txBody>
                    <a:bodyPr/>
                    <a:lstStyle/>
                    <a:p>
                      <a:pPr algn="ctr"/>
                      <a:endParaRPr lang="zh-TW" altLang="en-US" dirty="0"/>
                    </a:p>
                  </a:txBody>
                  <a:tcPr marL="84520" marR="84520"/>
                </a:tc>
                <a:tc>
                  <a:txBody>
                    <a:bodyPr/>
                    <a:lstStyle/>
                    <a:p>
                      <a:pPr algn="ctr"/>
                      <a:endParaRPr lang="zh-TW" altLang="en-US" dirty="0"/>
                    </a:p>
                  </a:txBody>
                  <a:tcPr marL="84520" marR="84520"/>
                </a:tc>
                <a:extLst>
                  <a:ext uri="{0D108BD9-81ED-4DB2-BD59-A6C34878D82A}">
                    <a16:rowId xmlns:a16="http://schemas.microsoft.com/office/drawing/2014/main" val="2642901652"/>
                  </a:ext>
                </a:extLst>
              </a:tr>
              <a:tr h="370840">
                <a:tc>
                  <a:txBody>
                    <a:bodyPr/>
                    <a:lstStyle/>
                    <a:p>
                      <a:pPr algn="ctr"/>
                      <a:r>
                        <a:rPr lang="zh-TW" altLang="en-US" dirty="0"/>
                        <a:t>第七節</a:t>
                      </a:r>
                    </a:p>
                  </a:txBody>
                  <a:tcPr marL="84520" marR="84520"/>
                </a:tc>
                <a:tc>
                  <a:txBody>
                    <a:bodyPr/>
                    <a:lstStyle/>
                    <a:p>
                      <a:pPr algn="ctr"/>
                      <a:r>
                        <a:rPr lang="zh-TW" altLang="en-US" b="1" dirty="0"/>
                        <a:t>國語</a:t>
                      </a:r>
                    </a:p>
                  </a:txBody>
                  <a:tcPr marL="84520" marR="84520"/>
                </a:tc>
                <a:tc>
                  <a:txBody>
                    <a:bodyPr/>
                    <a:lstStyle/>
                    <a:p>
                      <a:pPr algn="ctr"/>
                      <a:r>
                        <a:rPr lang="zh-TW" altLang="en-US" b="1" dirty="0"/>
                        <a:t>國語</a:t>
                      </a:r>
                    </a:p>
                  </a:txBody>
                  <a:tcPr marL="84520" marR="84520"/>
                </a:tc>
                <a:tc vMerge="1">
                  <a:txBody>
                    <a:bodyPr/>
                    <a:lstStyle/>
                    <a:p>
                      <a:endParaRPr lang="zh-TW" altLang="en-US" dirty="0"/>
                    </a:p>
                  </a:txBody>
                  <a:tcPr/>
                </a:tc>
                <a:tc>
                  <a:txBody>
                    <a:bodyPr/>
                    <a:lstStyle/>
                    <a:p>
                      <a:pPr algn="ctr"/>
                      <a:r>
                        <a:rPr lang="zh-TW" altLang="en-US" dirty="0"/>
                        <a:t>社會</a:t>
                      </a:r>
                    </a:p>
                  </a:txBody>
                  <a:tcPr marL="84520" marR="84520"/>
                </a:tc>
                <a:tc>
                  <a:txBody>
                    <a:bodyPr/>
                    <a:lstStyle/>
                    <a:p>
                      <a:pPr algn="ctr"/>
                      <a:r>
                        <a:rPr lang="zh-TW" altLang="en-US" b="1" dirty="0"/>
                        <a:t>綜合</a:t>
                      </a:r>
                      <a:r>
                        <a:rPr lang="en-US" altLang="zh-TW" b="1" dirty="0"/>
                        <a:t>(</a:t>
                      </a:r>
                      <a:r>
                        <a:rPr lang="zh-TW" altLang="en-US" b="1" dirty="0"/>
                        <a:t>班會</a:t>
                      </a:r>
                      <a:r>
                        <a:rPr lang="en-US" altLang="zh-TW" b="1" dirty="0"/>
                        <a:t>)</a:t>
                      </a:r>
                      <a:endParaRPr lang="zh-TW" altLang="en-US" b="1" dirty="0"/>
                    </a:p>
                  </a:txBody>
                  <a:tcPr marL="84520" marR="84520"/>
                </a:tc>
                <a:extLst>
                  <a:ext uri="{0D108BD9-81ED-4DB2-BD59-A6C34878D82A}">
                    <a16:rowId xmlns:a16="http://schemas.microsoft.com/office/drawing/2014/main" val="998490369"/>
                  </a:ext>
                </a:extLst>
              </a:tr>
            </a:tbl>
          </a:graphicData>
        </a:graphic>
      </p:graphicFrame>
    </p:spTree>
    <p:extLst>
      <p:ext uri="{BB962C8B-B14F-4D97-AF65-F5344CB8AC3E}">
        <p14:creationId xmlns:p14="http://schemas.microsoft.com/office/powerpoint/2010/main" val="3645417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CA51EFE-09AF-4691-9FB1-5507E662EBBC}"/>
              </a:ext>
            </a:extLst>
          </p:cNvPr>
          <p:cNvSpPr>
            <a:spLocks noGrp="1"/>
          </p:cNvSpPr>
          <p:nvPr>
            <p:ph type="title"/>
          </p:nvPr>
        </p:nvSpPr>
        <p:spPr/>
        <p:txBody>
          <a:bodyPr/>
          <a:lstStyle/>
          <a:p>
            <a:r>
              <a:rPr lang="zh-TW" altLang="en-US" dirty="0"/>
              <a:t>幹部與獎懲</a:t>
            </a:r>
          </a:p>
        </p:txBody>
      </p:sp>
      <p:sp>
        <p:nvSpPr>
          <p:cNvPr id="3" name="內容版面配置區 2">
            <a:extLst>
              <a:ext uri="{FF2B5EF4-FFF2-40B4-BE49-F238E27FC236}">
                <a16:creationId xmlns:a16="http://schemas.microsoft.com/office/drawing/2014/main" id="{6071EACE-33EB-49BA-9C5A-862D88F75B76}"/>
              </a:ext>
            </a:extLst>
          </p:cNvPr>
          <p:cNvSpPr>
            <a:spLocks noGrp="1"/>
          </p:cNvSpPr>
          <p:nvPr>
            <p:ph idx="1"/>
          </p:nvPr>
        </p:nvSpPr>
        <p:spPr/>
        <p:txBody>
          <a:bodyPr>
            <a:normAutofit/>
          </a:bodyPr>
          <a:lstStyle/>
          <a:p>
            <a:r>
              <a:rPr lang="zh-TW" altLang="en-US" sz="2400" dirty="0"/>
              <a:t>班級幹部：強調「一家都是長」的概念，全班平均分攤班及事務。</a:t>
            </a:r>
            <a:endParaRPr lang="en-US" altLang="zh-TW" sz="2400" dirty="0"/>
          </a:p>
          <a:p>
            <a:r>
              <a:rPr lang="zh-TW" altLang="en-US" sz="2400" dirty="0"/>
              <a:t>榮譽制度：</a:t>
            </a:r>
            <a:endParaRPr lang="en-US" altLang="zh-TW" sz="2400" dirty="0"/>
          </a:p>
          <a:p>
            <a:pPr marL="914400" lvl="1" indent="-457200">
              <a:buFont typeface="+mj-lt"/>
              <a:buAutoNum type="arabicPeriod"/>
            </a:pPr>
            <a:r>
              <a:rPr lang="zh-TW" altLang="en-US" sz="1800" dirty="0"/>
              <a:t>個人榮譽</a:t>
            </a:r>
            <a:r>
              <a:rPr lang="en-US" altLang="zh-TW" sz="1800" dirty="0"/>
              <a:t>—</a:t>
            </a:r>
            <a:r>
              <a:rPr lang="zh-TW" altLang="en-US" sz="1800" dirty="0"/>
              <a:t>依據個人作業或學習表現做獎懲。</a:t>
            </a:r>
            <a:endParaRPr lang="en-US" altLang="zh-TW" sz="1800" dirty="0"/>
          </a:p>
          <a:p>
            <a:pPr marL="914400" lvl="1" indent="-457200">
              <a:buFont typeface="+mj-lt"/>
              <a:buAutoNum type="arabicPeriod"/>
            </a:pPr>
            <a:r>
              <a:rPr lang="zh-TW" altLang="en-US" sz="1800" dirty="0"/>
              <a:t>小組榮譽</a:t>
            </a:r>
            <a:r>
              <a:rPr lang="en-US" altLang="zh-TW" sz="1800" dirty="0"/>
              <a:t>—</a:t>
            </a:r>
            <a:r>
              <a:rPr lang="zh-TW" altLang="en-US" sz="1800" dirty="0"/>
              <a:t>依據小組合作學習的狀況獎懲</a:t>
            </a:r>
            <a:r>
              <a:rPr lang="zh-TW" altLang="en-US" sz="3200" dirty="0"/>
              <a:t>。</a:t>
            </a:r>
            <a:endParaRPr lang="en-US" altLang="zh-TW" sz="3200" dirty="0"/>
          </a:p>
          <a:p>
            <a:pPr marL="914400" lvl="1" indent="-457200">
              <a:buFont typeface="+mj-lt"/>
              <a:buAutoNum type="arabicPeriod"/>
            </a:pPr>
            <a:r>
              <a:rPr lang="zh-TW" altLang="en-US" sz="1800" dirty="0"/>
              <a:t>班級榮譽</a:t>
            </a:r>
            <a:r>
              <a:rPr lang="en-US" altLang="zh-TW" sz="1800" dirty="0"/>
              <a:t>—</a:t>
            </a:r>
            <a:r>
              <a:rPr lang="zh-TW" altLang="en-US" sz="1800" dirty="0"/>
              <a:t>依據班級整體表現給予獎懲。</a:t>
            </a:r>
            <a:endParaRPr lang="en-US" altLang="zh-TW" sz="1800" dirty="0"/>
          </a:p>
          <a:p>
            <a:r>
              <a:rPr lang="zh-TW" altLang="en-US" sz="2400" dirty="0"/>
              <a:t>獎懲內容：</a:t>
            </a:r>
            <a:endParaRPr lang="en-US" altLang="zh-TW" sz="2400" dirty="0"/>
          </a:p>
          <a:p>
            <a:pPr lvl="1"/>
            <a:r>
              <a:rPr lang="zh-TW" altLang="en-US" sz="1800" dirty="0"/>
              <a:t>獎</a:t>
            </a:r>
            <a:r>
              <a:rPr lang="en-US" altLang="zh-TW" sz="1800" dirty="0"/>
              <a:t>—</a:t>
            </a:r>
            <a:r>
              <a:rPr lang="zh-TW" altLang="en-US" sz="1800" dirty="0"/>
              <a:t>加分</a:t>
            </a:r>
            <a:r>
              <a:rPr lang="en-US" altLang="zh-TW" sz="1800" dirty="0"/>
              <a:t>/</a:t>
            </a:r>
            <a:r>
              <a:rPr lang="zh-TW" altLang="en-US" sz="1800" dirty="0"/>
              <a:t>選歌曲</a:t>
            </a:r>
            <a:r>
              <a:rPr lang="en-US" altLang="zh-TW" sz="1800" dirty="0"/>
              <a:t>/</a:t>
            </a:r>
            <a:r>
              <a:rPr lang="zh-TW" altLang="en-US" sz="1800" dirty="0"/>
              <a:t>作業減量抽獎</a:t>
            </a:r>
            <a:r>
              <a:rPr lang="en-US" altLang="zh-TW" sz="1800" dirty="0"/>
              <a:t>/</a:t>
            </a:r>
            <a:r>
              <a:rPr lang="zh-TW" altLang="en-US" sz="1800" dirty="0"/>
              <a:t>段考後老師請飲料。</a:t>
            </a:r>
            <a:endParaRPr lang="en-US" altLang="zh-TW" sz="1800" dirty="0"/>
          </a:p>
          <a:p>
            <a:pPr lvl="1"/>
            <a:r>
              <a:rPr lang="zh-TW" altLang="en-US" sz="1800" dirty="0"/>
              <a:t>罰</a:t>
            </a:r>
            <a:r>
              <a:rPr lang="en-US" altLang="zh-TW" sz="1800" dirty="0"/>
              <a:t>—</a:t>
            </a:r>
            <a:r>
              <a:rPr lang="zh-TW" altLang="en-US" sz="1800" dirty="0"/>
              <a:t>扣分</a:t>
            </a:r>
            <a:r>
              <a:rPr lang="en-US" altLang="zh-TW" sz="1800" dirty="0"/>
              <a:t>/</a:t>
            </a:r>
            <a:r>
              <a:rPr lang="zh-TW" altLang="en-US" sz="1800" dirty="0"/>
              <a:t>愛班服務</a:t>
            </a:r>
            <a:r>
              <a:rPr lang="en-US" altLang="zh-TW" sz="1800" dirty="0"/>
              <a:t>/</a:t>
            </a:r>
            <a:r>
              <a:rPr lang="zh-TW" altLang="en-US" sz="1800" dirty="0"/>
              <a:t>提醒專注</a:t>
            </a:r>
            <a:r>
              <a:rPr lang="en-US" altLang="zh-TW" sz="1800" dirty="0"/>
              <a:t>/</a:t>
            </a:r>
            <a:r>
              <a:rPr lang="zh-TW" altLang="en-US" sz="1800" dirty="0"/>
              <a:t>作業酌增</a:t>
            </a:r>
            <a:r>
              <a:rPr lang="en-US" altLang="zh-TW" sz="1800" dirty="0"/>
              <a:t>/</a:t>
            </a:r>
            <a:r>
              <a:rPr lang="zh-TW" altLang="en-US" sz="1800" dirty="0"/>
              <a:t>失去原來的獎賞。</a:t>
            </a:r>
          </a:p>
        </p:txBody>
      </p:sp>
    </p:spTree>
    <p:extLst>
      <p:ext uri="{BB962C8B-B14F-4D97-AF65-F5344CB8AC3E}">
        <p14:creationId xmlns:p14="http://schemas.microsoft.com/office/powerpoint/2010/main" val="1419667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EE5880A-FD3F-4A2B-94AC-D9466C60BE8D}"/>
              </a:ext>
            </a:extLst>
          </p:cNvPr>
          <p:cNvSpPr>
            <a:spLocks noGrp="1"/>
          </p:cNvSpPr>
          <p:nvPr>
            <p:ph type="title"/>
          </p:nvPr>
        </p:nvSpPr>
        <p:spPr/>
        <p:txBody>
          <a:bodyPr/>
          <a:lstStyle/>
          <a:p>
            <a:r>
              <a:rPr lang="zh-TW" altLang="en-US" dirty="0"/>
              <a:t>課程及作業規定</a:t>
            </a:r>
          </a:p>
        </p:txBody>
      </p:sp>
      <p:sp>
        <p:nvSpPr>
          <p:cNvPr id="3" name="內容版面配置區 2">
            <a:extLst>
              <a:ext uri="{FF2B5EF4-FFF2-40B4-BE49-F238E27FC236}">
                <a16:creationId xmlns:a16="http://schemas.microsoft.com/office/drawing/2014/main" id="{967CD345-B620-4BC6-8672-DDEFB55E57B3}"/>
              </a:ext>
            </a:extLst>
          </p:cNvPr>
          <p:cNvSpPr>
            <a:spLocks noGrp="1"/>
          </p:cNvSpPr>
          <p:nvPr>
            <p:ph idx="1"/>
          </p:nvPr>
        </p:nvSpPr>
        <p:spPr>
          <a:xfrm>
            <a:off x="628650" y="2084832"/>
            <a:ext cx="7886700" cy="4092131"/>
          </a:xfrm>
        </p:spPr>
        <p:txBody>
          <a:bodyPr>
            <a:normAutofit/>
          </a:bodyPr>
          <a:lstStyle/>
          <a:p>
            <a:r>
              <a:rPr lang="zh-TW" altLang="en-US" sz="2400" dirty="0"/>
              <a:t>國語科：</a:t>
            </a:r>
            <a:endParaRPr lang="en-US" altLang="zh-TW" sz="2400" dirty="0"/>
          </a:p>
          <a:p>
            <a:pPr marL="914400" lvl="1" indent="-457200">
              <a:buFont typeface="+mj-lt"/>
              <a:buAutoNum type="arabicPeriod"/>
            </a:pPr>
            <a:r>
              <a:rPr lang="zh-TW" altLang="en-US" sz="1800" dirty="0"/>
              <a:t>預習、課文概覽、生字圈詞、文章深究、國語習作等。</a:t>
            </a:r>
            <a:endParaRPr lang="en-US" altLang="zh-TW" sz="1800" dirty="0"/>
          </a:p>
          <a:p>
            <a:pPr marL="914400" lvl="1" indent="-457200">
              <a:buFont typeface="+mj-lt"/>
              <a:buAutoNum type="arabicPeriod"/>
            </a:pPr>
            <a:r>
              <a:rPr lang="zh-TW" altLang="zh-TW" sz="1800" dirty="0"/>
              <a:t>深耕語文，</a:t>
            </a:r>
            <a:r>
              <a:rPr lang="zh-TW" altLang="en-US" sz="1800" b="1" dirty="0"/>
              <a:t>五年級</a:t>
            </a:r>
            <a:r>
              <a:rPr lang="zh-TW" altLang="zh-TW" sz="1800" b="1" dirty="0"/>
              <a:t>推動讀經教育：論語</a:t>
            </a:r>
            <a:endParaRPr lang="en-US" altLang="zh-TW" sz="1800" b="1" dirty="0"/>
          </a:p>
          <a:p>
            <a:pPr marL="914400" lvl="1" indent="-457200">
              <a:buFont typeface="+mj-lt"/>
              <a:buAutoNum type="arabicPeriod"/>
            </a:pPr>
            <a:r>
              <a:rPr lang="zh-TW" altLang="en-US" sz="1800" dirty="0"/>
              <a:t>作文：</a:t>
            </a:r>
            <a:endParaRPr lang="en-US" altLang="zh-TW" sz="1800" dirty="0"/>
          </a:p>
          <a:p>
            <a:pPr lvl="2"/>
            <a:r>
              <a:rPr lang="zh-TW" altLang="en-US" sz="1800" dirty="0"/>
              <a:t>作文要好，首先要先重閱讀，不然肚子空空的沒有東西可寫，所以我們班的閱讀計畫和推動共讀的書目是打算跟學校的共讀書單一起進行。</a:t>
            </a:r>
            <a:endParaRPr lang="en-US" altLang="zh-TW" sz="1800" dirty="0"/>
          </a:p>
          <a:p>
            <a:pPr lvl="2"/>
            <a:r>
              <a:rPr lang="zh-TW" altLang="en-US" sz="1800" dirty="0"/>
              <a:t>下周開始，</a:t>
            </a:r>
            <a:r>
              <a:rPr lang="zh-TW" altLang="en-US" sz="1800" b="1" dirty="0"/>
              <a:t>每週抄一句名言佳句或是當週背誦的論語</a:t>
            </a:r>
            <a:r>
              <a:rPr lang="zh-TW" altLang="en-US" sz="1800" dirty="0"/>
              <a:t>在聯絡簿上。</a:t>
            </a:r>
            <a:endParaRPr lang="en-US" altLang="zh-TW" sz="1800" dirty="0"/>
          </a:p>
          <a:p>
            <a:pPr marL="914400" lvl="1" indent="-457200">
              <a:buFont typeface="+mj-lt"/>
              <a:buAutoNum type="arabicPeriod" startAt="3"/>
            </a:pPr>
            <a:r>
              <a:rPr lang="zh-TW" altLang="en-US" sz="1800" dirty="0"/>
              <a:t>因為有些孩子作文不佳是因為不知如何寫及不知如何算是優秀作文，因此會推動讀報教育，讓孩子多看優秀作品，往後有優秀作品也可投稿。如何寫的部分會從審題、開頭、文章結構、文體分析有一套的教材循序漸進。</a:t>
            </a:r>
            <a:endParaRPr lang="en-US" altLang="zh-TW" sz="1800" dirty="0"/>
          </a:p>
          <a:p>
            <a:r>
              <a:rPr lang="zh-TW" altLang="en-US" sz="2400" dirty="0"/>
              <a:t>作業內容：預習單、生字、圈詞、</a:t>
            </a:r>
            <a:r>
              <a:rPr lang="zh-TW" altLang="en-US" sz="2400" b="1" dirty="0"/>
              <a:t>課本筆記</a:t>
            </a:r>
            <a:r>
              <a:rPr lang="zh-TW" altLang="en-US" sz="2400" dirty="0"/>
              <a:t>、國習、作文。</a:t>
            </a:r>
            <a:endParaRPr lang="en-US" altLang="zh-TW" sz="2400" i="1" dirty="0"/>
          </a:p>
        </p:txBody>
      </p:sp>
    </p:spTree>
    <p:extLst>
      <p:ext uri="{BB962C8B-B14F-4D97-AF65-F5344CB8AC3E}">
        <p14:creationId xmlns:p14="http://schemas.microsoft.com/office/powerpoint/2010/main" val="22698857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473402E-4FAB-4B27-AA78-BFC7C2EEEDFC}"/>
              </a:ext>
            </a:extLst>
          </p:cNvPr>
          <p:cNvSpPr>
            <a:spLocks noGrp="1"/>
          </p:cNvSpPr>
          <p:nvPr>
            <p:ph type="title"/>
          </p:nvPr>
        </p:nvSpPr>
        <p:spPr/>
        <p:txBody>
          <a:bodyPr/>
          <a:lstStyle/>
          <a:p>
            <a:r>
              <a:rPr lang="zh-TW" altLang="en-US" dirty="0"/>
              <a:t>課程及作業規定</a:t>
            </a:r>
          </a:p>
        </p:txBody>
      </p:sp>
      <p:sp>
        <p:nvSpPr>
          <p:cNvPr id="3" name="內容版面配置區 2">
            <a:extLst>
              <a:ext uri="{FF2B5EF4-FFF2-40B4-BE49-F238E27FC236}">
                <a16:creationId xmlns:a16="http://schemas.microsoft.com/office/drawing/2014/main" id="{564BF63F-2517-43B6-823F-71EA60D7FC92}"/>
              </a:ext>
            </a:extLst>
          </p:cNvPr>
          <p:cNvSpPr>
            <a:spLocks noGrp="1"/>
          </p:cNvSpPr>
          <p:nvPr>
            <p:ph idx="1"/>
          </p:nvPr>
        </p:nvSpPr>
        <p:spPr/>
        <p:txBody>
          <a:bodyPr>
            <a:normAutofit/>
          </a:bodyPr>
          <a:lstStyle/>
          <a:p>
            <a:r>
              <a:rPr lang="zh-TW" altLang="en-US" sz="2800" dirty="0"/>
              <a:t>數學科：</a:t>
            </a:r>
            <a:endParaRPr lang="en-US" altLang="zh-TW" sz="2800" dirty="0"/>
          </a:p>
          <a:p>
            <a:pPr marL="914400" lvl="1" indent="-457200">
              <a:buFont typeface="+mj-lt"/>
              <a:buAutoNum type="arabicPeriod"/>
            </a:pPr>
            <a:r>
              <a:rPr lang="zh-TW" altLang="en-US" sz="2000" dirty="0"/>
              <a:t>強調觀念理解</a:t>
            </a:r>
            <a:endParaRPr lang="en-US" altLang="zh-TW" sz="2000" dirty="0"/>
          </a:p>
          <a:p>
            <a:pPr marL="914400" lvl="1" indent="-457200">
              <a:buFont typeface="+mj-lt"/>
              <a:buAutoNum type="arabicPeriod"/>
            </a:pPr>
            <a:r>
              <a:rPr lang="zh-TW" altLang="en-US" sz="2000" dirty="0"/>
              <a:t>回家多練習</a:t>
            </a:r>
            <a:r>
              <a:rPr lang="en-US" altLang="zh-TW" sz="2000" dirty="0"/>
              <a:t>—</a:t>
            </a:r>
            <a:r>
              <a:rPr lang="zh-TW" altLang="en-US" sz="2000" dirty="0"/>
              <a:t>數進</a:t>
            </a:r>
            <a:r>
              <a:rPr lang="en-US" altLang="zh-TW" sz="2000" dirty="0"/>
              <a:t>(</a:t>
            </a:r>
            <a:r>
              <a:rPr lang="zh-TW" altLang="en-US" sz="2000" dirty="0"/>
              <a:t>應用題</a:t>
            </a:r>
            <a:r>
              <a:rPr lang="en-US" altLang="zh-TW" sz="2000" dirty="0"/>
              <a:t>)</a:t>
            </a:r>
          </a:p>
          <a:p>
            <a:pPr marL="914400" lvl="1" indent="-457200">
              <a:buFont typeface="+mj-lt"/>
              <a:buAutoNum type="arabicPeriod"/>
            </a:pPr>
            <a:r>
              <a:rPr lang="zh-TW" altLang="en-US" sz="2000" dirty="0"/>
              <a:t>強調計算速度</a:t>
            </a:r>
            <a:r>
              <a:rPr lang="en-US" altLang="zh-TW" sz="2000" dirty="0"/>
              <a:t>—</a:t>
            </a:r>
            <a:r>
              <a:rPr lang="zh-TW" altLang="en-US" sz="2000" dirty="0"/>
              <a:t>數學作業簿</a:t>
            </a:r>
            <a:r>
              <a:rPr lang="en-US" altLang="zh-TW" sz="2000" dirty="0"/>
              <a:t>(</a:t>
            </a:r>
            <a:r>
              <a:rPr lang="zh-TW" altLang="en-US" sz="2000" dirty="0"/>
              <a:t>課本習作類題及老師補充題</a:t>
            </a:r>
            <a:r>
              <a:rPr lang="en-US" altLang="zh-TW" sz="2000" dirty="0"/>
              <a:t>)</a:t>
            </a:r>
          </a:p>
          <a:p>
            <a:pPr marL="914400" lvl="1" indent="-457200">
              <a:buFont typeface="+mj-lt"/>
              <a:buAutoNum type="arabicPeriod"/>
            </a:pPr>
            <a:r>
              <a:rPr lang="zh-TW" altLang="en-US" sz="2000" dirty="0"/>
              <a:t>圖解幫助理解</a:t>
            </a:r>
            <a:endParaRPr lang="en-US" altLang="zh-TW" sz="2000" dirty="0"/>
          </a:p>
          <a:p>
            <a:pPr marL="457200" indent="-457200">
              <a:buFont typeface="+mj-lt"/>
              <a:buAutoNum type="arabicPeriod"/>
            </a:pPr>
            <a:r>
              <a:rPr lang="zh-TW" altLang="en-US" sz="2800" dirty="0"/>
              <a:t>作業內容：數習、數課習題、數進、數作。</a:t>
            </a:r>
            <a:endParaRPr lang="en-US" altLang="zh-TW" sz="2800" dirty="0"/>
          </a:p>
          <a:p>
            <a:endParaRPr lang="en-US" altLang="zh-TW" sz="2800" dirty="0"/>
          </a:p>
          <a:p>
            <a:endParaRPr lang="zh-TW" altLang="en-US" sz="2800" dirty="0"/>
          </a:p>
        </p:txBody>
      </p:sp>
    </p:spTree>
    <p:extLst>
      <p:ext uri="{BB962C8B-B14F-4D97-AF65-F5344CB8AC3E}">
        <p14:creationId xmlns:p14="http://schemas.microsoft.com/office/powerpoint/2010/main" val="428981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05768A2-2549-4706-9A59-BA24677FDD85}"/>
              </a:ext>
            </a:extLst>
          </p:cNvPr>
          <p:cNvSpPr>
            <a:spLocks noGrp="1"/>
          </p:cNvSpPr>
          <p:nvPr>
            <p:ph type="title"/>
          </p:nvPr>
        </p:nvSpPr>
        <p:spPr/>
        <p:txBody>
          <a:bodyPr/>
          <a:lstStyle/>
          <a:p>
            <a:r>
              <a:rPr lang="zh-TW" altLang="en-US" dirty="0"/>
              <a:t>作業說明</a:t>
            </a:r>
          </a:p>
        </p:txBody>
      </p:sp>
      <p:sp>
        <p:nvSpPr>
          <p:cNvPr id="3" name="內容版面配置區 2">
            <a:extLst>
              <a:ext uri="{FF2B5EF4-FFF2-40B4-BE49-F238E27FC236}">
                <a16:creationId xmlns:a16="http://schemas.microsoft.com/office/drawing/2014/main" id="{5DFA86FE-87B6-4FD8-AACD-CC1E650EE7C2}"/>
              </a:ext>
            </a:extLst>
          </p:cNvPr>
          <p:cNvSpPr>
            <a:spLocks noGrp="1"/>
          </p:cNvSpPr>
          <p:nvPr>
            <p:ph idx="1"/>
          </p:nvPr>
        </p:nvSpPr>
        <p:spPr/>
        <p:txBody>
          <a:bodyPr>
            <a:normAutofit/>
          </a:bodyPr>
          <a:lstStyle/>
          <a:p>
            <a:r>
              <a:rPr lang="zh-TW" altLang="en-US" sz="2800" dirty="0"/>
              <a:t>作業批改：盡量於收回作業當日批改完並發回，並要求孩子於課堂或課餘時間確實訂正，訂正後會於錯誤處標示「已訂正」或「</a:t>
            </a:r>
            <a:r>
              <a:rPr lang="en-US" altLang="zh-TW" sz="2800" dirty="0"/>
              <a:t>OK</a:t>
            </a:r>
            <a:r>
              <a:rPr lang="zh-TW" altLang="en-US" sz="2800" dirty="0"/>
              <a:t>」。</a:t>
            </a:r>
            <a:endParaRPr lang="en-US" altLang="zh-TW" sz="2800" dirty="0"/>
          </a:p>
          <a:p>
            <a:r>
              <a:rPr lang="zh-TW" altLang="en-US" sz="2800" dirty="0"/>
              <a:t>晨光時間：原則上為數學練習、語文閱讀或搭配各科老師的訂正等活動。</a:t>
            </a:r>
          </a:p>
          <a:p>
            <a:endParaRPr lang="zh-TW" altLang="en-US" sz="2800" dirty="0"/>
          </a:p>
        </p:txBody>
      </p:sp>
    </p:spTree>
    <p:extLst>
      <p:ext uri="{BB962C8B-B14F-4D97-AF65-F5344CB8AC3E}">
        <p14:creationId xmlns:p14="http://schemas.microsoft.com/office/powerpoint/2010/main" val="3454733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各科打分數方式</a:t>
            </a: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1289804276"/>
              </p:ext>
            </p:extLst>
          </p:nvPr>
        </p:nvGraphicFramePr>
        <p:xfrm>
          <a:off x="768350" y="2286000"/>
          <a:ext cx="7289800" cy="4022725"/>
        </p:xfrm>
        <a:graphic>
          <a:graphicData uri="http://schemas.openxmlformats.org/drawingml/2006/table">
            <a:tbl>
              <a:tblPr firstRow="1" bandRow="1">
                <a:tableStyleId>{5C22544A-7EE6-4342-B048-85BDC9FD1C3A}</a:tableStyleId>
              </a:tblPr>
              <a:tblGrid>
                <a:gridCol w="1457961">
                  <a:extLst>
                    <a:ext uri="{9D8B030D-6E8A-4147-A177-3AD203B41FA5}">
                      <a16:colId xmlns:a16="http://schemas.microsoft.com/office/drawing/2014/main" val="593256801"/>
                    </a:ext>
                  </a:extLst>
                </a:gridCol>
                <a:gridCol w="1457961">
                  <a:extLst>
                    <a:ext uri="{9D8B030D-6E8A-4147-A177-3AD203B41FA5}">
                      <a16:colId xmlns:a16="http://schemas.microsoft.com/office/drawing/2014/main" val="260008383"/>
                    </a:ext>
                  </a:extLst>
                </a:gridCol>
                <a:gridCol w="1457961">
                  <a:extLst>
                    <a:ext uri="{9D8B030D-6E8A-4147-A177-3AD203B41FA5}">
                      <a16:colId xmlns:a16="http://schemas.microsoft.com/office/drawing/2014/main" val="4227721348"/>
                    </a:ext>
                  </a:extLst>
                </a:gridCol>
                <a:gridCol w="1457961">
                  <a:extLst>
                    <a:ext uri="{9D8B030D-6E8A-4147-A177-3AD203B41FA5}">
                      <a16:colId xmlns:a16="http://schemas.microsoft.com/office/drawing/2014/main" val="1094140916"/>
                    </a:ext>
                  </a:extLst>
                </a:gridCol>
                <a:gridCol w="1457961">
                  <a:extLst>
                    <a:ext uri="{9D8B030D-6E8A-4147-A177-3AD203B41FA5}">
                      <a16:colId xmlns:a16="http://schemas.microsoft.com/office/drawing/2014/main" val="1024355125"/>
                    </a:ext>
                  </a:extLst>
                </a:gridCol>
              </a:tblGrid>
              <a:tr h="370840">
                <a:tc>
                  <a:txBody>
                    <a:bodyPr/>
                    <a:lstStyle/>
                    <a:p>
                      <a:endParaRPr lang="zh-TW" altLang="en-US" sz="2400" dirty="0"/>
                    </a:p>
                  </a:txBody>
                  <a:tcPr marL="84520" marR="84520"/>
                </a:tc>
                <a:tc>
                  <a:txBody>
                    <a:bodyPr/>
                    <a:lstStyle/>
                    <a:p>
                      <a:r>
                        <a:rPr lang="zh-TW" altLang="en-US" sz="2400" dirty="0"/>
                        <a:t>國語</a:t>
                      </a:r>
                    </a:p>
                  </a:txBody>
                  <a:tcPr marL="84520" marR="84520"/>
                </a:tc>
                <a:tc>
                  <a:txBody>
                    <a:bodyPr/>
                    <a:lstStyle/>
                    <a:p>
                      <a:r>
                        <a:rPr lang="zh-TW" altLang="en-US" sz="2400" dirty="0"/>
                        <a:t>數學</a:t>
                      </a:r>
                    </a:p>
                  </a:txBody>
                  <a:tcPr marL="84520" marR="84520"/>
                </a:tc>
                <a:tc>
                  <a:txBody>
                    <a:bodyPr/>
                    <a:lstStyle/>
                    <a:p>
                      <a:r>
                        <a:rPr lang="zh-TW" altLang="en-US" sz="2400" dirty="0"/>
                        <a:t>鄉土</a:t>
                      </a:r>
                    </a:p>
                  </a:txBody>
                  <a:tcPr marL="84520" marR="84520"/>
                </a:tc>
                <a:tc>
                  <a:txBody>
                    <a:bodyPr/>
                    <a:lstStyle/>
                    <a:p>
                      <a:r>
                        <a:rPr lang="zh-TW" altLang="en-US" sz="2400" dirty="0"/>
                        <a:t>綜合</a:t>
                      </a:r>
                    </a:p>
                  </a:txBody>
                  <a:tcPr marL="84520" marR="84520"/>
                </a:tc>
                <a:extLst>
                  <a:ext uri="{0D108BD9-81ED-4DB2-BD59-A6C34878D82A}">
                    <a16:rowId xmlns:a16="http://schemas.microsoft.com/office/drawing/2014/main" val="604497160"/>
                  </a:ext>
                </a:extLst>
              </a:tr>
              <a:tr h="370840">
                <a:tc>
                  <a:txBody>
                    <a:bodyPr/>
                    <a:lstStyle/>
                    <a:p>
                      <a:r>
                        <a:rPr lang="zh-TW" altLang="en-US" sz="2400" dirty="0"/>
                        <a:t>作業</a:t>
                      </a:r>
                    </a:p>
                  </a:txBody>
                  <a:tcPr marL="84520" marR="84520"/>
                </a:tc>
                <a:tc>
                  <a:txBody>
                    <a:bodyPr/>
                    <a:lstStyle/>
                    <a:p>
                      <a:r>
                        <a:rPr lang="en-US" altLang="zh-TW" sz="2400" dirty="0"/>
                        <a:t>20%</a:t>
                      </a:r>
                      <a:endParaRPr lang="zh-TW" altLang="en-US" sz="2400" dirty="0"/>
                    </a:p>
                  </a:txBody>
                  <a:tcPr marL="84520" marR="84520"/>
                </a:tc>
                <a:tc>
                  <a:txBody>
                    <a:bodyPr/>
                    <a:lstStyle/>
                    <a:p>
                      <a:r>
                        <a:rPr lang="en-US" altLang="zh-TW" sz="2400" dirty="0"/>
                        <a:t>20%</a:t>
                      </a:r>
                      <a:endParaRPr lang="zh-TW" altLang="en-US" sz="2400" dirty="0"/>
                    </a:p>
                  </a:txBody>
                  <a:tcPr marL="84520" marR="84520"/>
                </a:tc>
                <a:tc>
                  <a:txBody>
                    <a:bodyPr/>
                    <a:lstStyle/>
                    <a:p>
                      <a:r>
                        <a:rPr lang="en-US" altLang="zh-TW" sz="2400" dirty="0"/>
                        <a:t>-</a:t>
                      </a:r>
                      <a:endParaRPr lang="zh-TW" altLang="en-US" sz="2400" dirty="0"/>
                    </a:p>
                  </a:txBody>
                  <a:tcPr marL="84520" marR="84520"/>
                </a:tc>
                <a:tc>
                  <a:txBody>
                    <a:bodyPr/>
                    <a:lstStyle/>
                    <a:p>
                      <a:r>
                        <a:rPr lang="en-US" altLang="zh-TW" sz="2400" dirty="0"/>
                        <a:t>-</a:t>
                      </a:r>
                      <a:endParaRPr lang="zh-TW" altLang="en-US" sz="2400" dirty="0"/>
                    </a:p>
                  </a:txBody>
                  <a:tcPr marL="84520" marR="84520"/>
                </a:tc>
                <a:extLst>
                  <a:ext uri="{0D108BD9-81ED-4DB2-BD59-A6C34878D82A}">
                    <a16:rowId xmlns:a16="http://schemas.microsoft.com/office/drawing/2014/main" val="3301843849"/>
                  </a:ext>
                </a:extLst>
              </a:tr>
              <a:tr h="370840">
                <a:tc>
                  <a:txBody>
                    <a:bodyPr/>
                    <a:lstStyle/>
                    <a:p>
                      <a:r>
                        <a:rPr lang="zh-TW" altLang="en-US" sz="2400" dirty="0"/>
                        <a:t>平時考試</a:t>
                      </a:r>
                    </a:p>
                  </a:txBody>
                  <a:tcPr marL="84520" marR="84520"/>
                </a:tc>
                <a:tc>
                  <a:txBody>
                    <a:bodyPr/>
                    <a:lstStyle/>
                    <a:p>
                      <a:r>
                        <a:rPr lang="en-US" altLang="zh-TW" sz="2400" dirty="0"/>
                        <a:t>20%</a:t>
                      </a:r>
                      <a:endParaRPr lang="zh-TW" altLang="en-US" sz="2400" dirty="0"/>
                    </a:p>
                  </a:txBody>
                  <a:tcPr marL="84520" marR="84520"/>
                </a:tc>
                <a:tc>
                  <a:txBody>
                    <a:bodyPr/>
                    <a:lstStyle/>
                    <a:p>
                      <a:r>
                        <a:rPr lang="en-US" altLang="zh-TW" sz="2400" dirty="0"/>
                        <a:t>20%</a:t>
                      </a:r>
                      <a:endParaRPr lang="zh-TW" altLang="en-US" sz="2400" dirty="0"/>
                    </a:p>
                  </a:txBody>
                  <a:tcPr marL="84520" marR="84520"/>
                </a:tc>
                <a:tc>
                  <a:txBody>
                    <a:bodyPr/>
                    <a:lstStyle/>
                    <a:p>
                      <a:r>
                        <a:rPr lang="en-US" altLang="zh-TW" sz="2400" dirty="0"/>
                        <a:t>-</a:t>
                      </a:r>
                      <a:endParaRPr lang="zh-TW" altLang="en-US" sz="2400" dirty="0"/>
                    </a:p>
                  </a:txBody>
                  <a:tcPr marL="84520" marR="84520"/>
                </a:tc>
                <a:tc>
                  <a:txBody>
                    <a:bodyPr/>
                    <a:lstStyle/>
                    <a:p>
                      <a:r>
                        <a:rPr lang="en-US" altLang="zh-TW" sz="2400" dirty="0"/>
                        <a:t>-</a:t>
                      </a:r>
                      <a:endParaRPr lang="zh-TW" altLang="en-US" sz="2400" dirty="0"/>
                    </a:p>
                  </a:txBody>
                  <a:tcPr marL="84520" marR="84520"/>
                </a:tc>
                <a:extLst>
                  <a:ext uri="{0D108BD9-81ED-4DB2-BD59-A6C34878D82A}">
                    <a16:rowId xmlns:a16="http://schemas.microsoft.com/office/drawing/2014/main" val="522720244"/>
                  </a:ext>
                </a:extLst>
              </a:tr>
              <a:tr h="370840">
                <a:tc>
                  <a:txBody>
                    <a:bodyPr/>
                    <a:lstStyle/>
                    <a:p>
                      <a:r>
                        <a:rPr lang="zh-TW" altLang="en-US" sz="2400" dirty="0"/>
                        <a:t>學習態度</a:t>
                      </a:r>
                    </a:p>
                  </a:txBody>
                  <a:tcPr marL="84520" marR="84520"/>
                </a:tc>
                <a:tc>
                  <a:txBody>
                    <a:bodyPr/>
                    <a:lstStyle/>
                    <a:p>
                      <a:r>
                        <a:rPr lang="en-US" altLang="zh-TW" sz="2400" dirty="0"/>
                        <a:t>10%</a:t>
                      </a:r>
                      <a:endParaRPr lang="zh-TW" altLang="en-US" sz="2400" dirty="0"/>
                    </a:p>
                  </a:txBody>
                  <a:tcPr marL="84520" marR="84520"/>
                </a:tc>
                <a:tc>
                  <a:txBody>
                    <a:bodyPr/>
                    <a:lstStyle/>
                    <a:p>
                      <a:r>
                        <a:rPr lang="en-US" altLang="zh-TW" sz="2400" dirty="0"/>
                        <a:t>10%</a:t>
                      </a:r>
                      <a:endParaRPr lang="zh-TW" altLang="en-US" sz="2400" dirty="0"/>
                    </a:p>
                  </a:txBody>
                  <a:tcPr marL="84520" marR="84520"/>
                </a:tc>
                <a:tc>
                  <a:txBody>
                    <a:bodyPr/>
                    <a:lstStyle/>
                    <a:p>
                      <a:r>
                        <a:rPr lang="en-US" altLang="zh-TW" sz="2400" dirty="0"/>
                        <a:t>50%</a:t>
                      </a:r>
                      <a:endParaRPr lang="zh-TW" altLang="en-US" sz="2400" dirty="0"/>
                    </a:p>
                  </a:txBody>
                  <a:tcPr marL="84520" marR="84520"/>
                </a:tc>
                <a:tc>
                  <a:txBody>
                    <a:bodyPr/>
                    <a:lstStyle/>
                    <a:p>
                      <a:r>
                        <a:rPr lang="en-US" altLang="zh-TW" sz="2400" dirty="0"/>
                        <a:t>50%</a:t>
                      </a:r>
                      <a:endParaRPr lang="zh-TW" altLang="en-US" sz="2400" dirty="0"/>
                    </a:p>
                  </a:txBody>
                  <a:tcPr marL="84520" marR="84520"/>
                </a:tc>
                <a:extLst>
                  <a:ext uri="{0D108BD9-81ED-4DB2-BD59-A6C34878D82A}">
                    <a16:rowId xmlns:a16="http://schemas.microsoft.com/office/drawing/2014/main" val="1755442225"/>
                  </a:ext>
                </a:extLst>
              </a:tr>
              <a:tr h="370840">
                <a:tc>
                  <a:txBody>
                    <a:bodyPr/>
                    <a:lstStyle/>
                    <a:p>
                      <a:r>
                        <a:rPr lang="zh-TW" altLang="en-US" sz="2400" dirty="0"/>
                        <a:t>定期考試</a:t>
                      </a:r>
                    </a:p>
                  </a:txBody>
                  <a:tcPr marL="84520" marR="84520"/>
                </a:tc>
                <a:tc>
                  <a:txBody>
                    <a:bodyPr/>
                    <a:lstStyle/>
                    <a:p>
                      <a:r>
                        <a:rPr lang="en-US" altLang="zh-TW" sz="2400" dirty="0"/>
                        <a:t>50%</a:t>
                      </a:r>
                      <a:endParaRPr lang="zh-TW" altLang="en-US" sz="2400" dirty="0"/>
                    </a:p>
                  </a:txBody>
                  <a:tcPr marL="84520" marR="84520"/>
                </a:tc>
                <a:tc>
                  <a:txBody>
                    <a:bodyPr/>
                    <a:lstStyle/>
                    <a:p>
                      <a:r>
                        <a:rPr lang="en-US" altLang="zh-TW" sz="2400" dirty="0"/>
                        <a:t>50%</a:t>
                      </a:r>
                      <a:endParaRPr lang="zh-TW" altLang="en-US" sz="2400" dirty="0"/>
                    </a:p>
                  </a:txBody>
                  <a:tcPr marL="84520" marR="84520"/>
                </a:tc>
                <a:tc>
                  <a:txBody>
                    <a:bodyPr/>
                    <a:lstStyle/>
                    <a:p>
                      <a:r>
                        <a:rPr lang="en-US" altLang="zh-TW" sz="2400" dirty="0"/>
                        <a:t>50%</a:t>
                      </a:r>
                      <a:endParaRPr lang="zh-TW" altLang="en-US" sz="2400" dirty="0"/>
                    </a:p>
                  </a:txBody>
                  <a:tcPr marL="84520" marR="84520"/>
                </a:tc>
                <a:tc>
                  <a:txBody>
                    <a:bodyPr/>
                    <a:lstStyle/>
                    <a:p>
                      <a:r>
                        <a:rPr lang="en-US" altLang="zh-TW" sz="2400" dirty="0"/>
                        <a:t>50%</a:t>
                      </a:r>
                    </a:p>
                  </a:txBody>
                  <a:tcPr marL="84520" marR="84520"/>
                </a:tc>
                <a:extLst>
                  <a:ext uri="{0D108BD9-81ED-4DB2-BD59-A6C34878D82A}">
                    <a16:rowId xmlns:a16="http://schemas.microsoft.com/office/drawing/2014/main" val="1332866563"/>
                  </a:ext>
                </a:extLst>
              </a:tr>
              <a:tr h="370840">
                <a:tc>
                  <a:txBody>
                    <a:bodyPr/>
                    <a:lstStyle/>
                    <a:p>
                      <a:r>
                        <a:rPr lang="zh-TW" altLang="en-US" sz="2400" dirty="0"/>
                        <a:t>備註</a:t>
                      </a:r>
                    </a:p>
                  </a:txBody>
                  <a:tcPr marL="84520" marR="84520"/>
                </a:tc>
                <a:tc>
                  <a:txBody>
                    <a:bodyPr/>
                    <a:lstStyle/>
                    <a:p>
                      <a:endParaRPr lang="zh-TW" altLang="en-US" sz="2400" dirty="0"/>
                    </a:p>
                  </a:txBody>
                  <a:tcPr marL="84520" marR="84520"/>
                </a:tc>
                <a:tc>
                  <a:txBody>
                    <a:bodyPr/>
                    <a:lstStyle/>
                    <a:p>
                      <a:endParaRPr lang="zh-TW" altLang="en-US" sz="2400"/>
                    </a:p>
                  </a:txBody>
                  <a:tcPr marL="84520" marR="84520"/>
                </a:tc>
                <a:tc>
                  <a:txBody>
                    <a:bodyPr/>
                    <a:lstStyle/>
                    <a:p>
                      <a:r>
                        <a:rPr lang="zh-TW" altLang="en-US" sz="2400" dirty="0"/>
                        <a:t>定期考試內容重在口說</a:t>
                      </a:r>
                    </a:p>
                  </a:txBody>
                  <a:tcPr marL="84520" marR="84520"/>
                </a:tc>
                <a:tc>
                  <a:txBody>
                    <a:bodyPr/>
                    <a:lstStyle/>
                    <a:p>
                      <a:r>
                        <a:rPr lang="zh-TW" altLang="en-US" sz="2400" dirty="0"/>
                        <a:t>定期考試內容為活動式評量</a:t>
                      </a:r>
                    </a:p>
                  </a:txBody>
                  <a:tcPr marL="84520" marR="84520"/>
                </a:tc>
                <a:extLst>
                  <a:ext uri="{0D108BD9-81ED-4DB2-BD59-A6C34878D82A}">
                    <a16:rowId xmlns:a16="http://schemas.microsoft.com/office/drawing/2014/main" val="1457164653"/>
                  </a:ext>
                </a:extLst>
              </a:tr>
            </a:tbl>
          </a:graphicData>
        </a:graphic>
      </p:graphicFrame>
    </p:spTree>
    <p:extLst>
      <p:ext uri="{BB962C8B-B14F-4D97-AF65-F5344CB8AC3E}">
        <p14:creationId xmlns:p14="http://schemas.microsoft.com/office/powerpoint/2010/main" val="8260370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4BB0C07-671C-4669-9356-4468E32FD4F7}"/>
              </a:ext>
            </a:extLst>
          </p:cNvPr>
          <p:cNvSpPr>
            <a:spLocks noGrp="1"/>
          </p:cNvSpPr>
          <p:nvPr>
            <p:ph type="title"/>
          </p:nvPr>
        </p:nvSpPr>
        <p:spPr/>
        <p:txBody>
          <a:bodyPr/>
          <a:lstStyle/>
          <a:p>
            <a:r>
              <a:rPr lang="zh-TW" altLang="en-US" dirty="0"/>
              <a:t>班級事務討論</a:t>
            </a:r>
          </a:p>
        </p:txBody>
      </p:sp>
      <p:sp>
        <p:nvSpPr>
          <p:cNvPr id="3" name="內容版面配置區 2">
            <a:extLst>
              <a:ext uri="{FF2B5EF4-FFF2-40B4-BE49-F238E27FC236}">
                <a16:creationId xmlns:a16="http://schemas.microsoft.com/office/drawing/2014/main" id="{65474D6C-B52E-47DB-A287-0051E0FA0143}"/>
              </a:ext>
            </a:extLst>
          </p:cNvPr>
          <p:cNvSpPr>
            <a:spLocks noGrp="1"/>
          </p:cNvSpPr>
          <p:nvPr>
            <p:ph idx="1"/>
          </p:nvPr>
        </p:nvSpPr>
        <p:spPr/>
        <p:txBody>
          <a:bodyPr>
            <a:normAutofit/>
          </a:bodyPr>
          <a:lstStyle/>
          <a:p>
            <a:pPr marL="457200" indent="-457200">
              <a:buFont typeface="+mj-lt"/>
              <a:buAutoNum type="arabicPeriod"/>
            </a:pPr>
            <a:r>
              <a:rPr lang="zh-TW" altLang="zh-TW" dirty="0"/>
              <a:t>運動會班級團競與當日人力支援。</a:t>
            </a:r>
          </a:p>
          <a:p>
            <a:pPr marL="800100" lvl="1" indent="-342900">
              <a:buFont typeface="Wingdings" panose="05000000000000000000" pitchFamily="2" charset="2"/>
              <a:buChar char="l"/>
            </a:pPr>
            <a:r>
              <a:rPr lang="zh-TW" altLang="en-US" dirty="0"/>
              <a:t>運動飲料</a:t>
            </a:r>
            <a:endParaRPr lang="en-US" altLang="zh-TW" dirty="0"/>
          </a:p>
          <a:p>
            <a:pPr marL="800100" lvl="1" indent="-342900">
              <a:buFont typeface="Wingdings" panose="05000000000000000000" pitchFamily="2" charset="2"/>
              <a:buChar char="l"/>
            </a:pPr>
            <a:r>
              <a:rPr lang="zh-TW" altLang="en-US" dirty="0"/>
              <a:t>加油團</a:t>
            </a:r>
            <a:endParaRPr lang="en-US" altLang="zh-TW" dirty="0"/>
          </a:p>
          <a:p>
            <a:pPr marL="457200" indent="-457200">
              <a:buFont typeface="+mj-lt"/>
              <a:buAutoNum type="arabicPeriod"/>
            </a:pPr>
            <a:r>
              <a:rPr lang="en-US" altLang="zh-TW" dirty="0"/>
              <a:t>500</a:t>
            </a:r>
            <a:r>
              <a:rPr lang="zh-TW" altLang="en-US" dirty="0"/>
              <a:t>元費用管理及使用</a:t>
            </a:r>
            <a:r>
              <a:rPr lang="en-US" altLang="zh-TW" dirty="0"/>
              <a:t>(</a:t>
            </a:r>
            <a:r>
              <a:rPr lang="zh-TW" altLang="en-US" dirty="0"/>
              <a:t>數進、班服。國語隨堂演練</a:t>
            </a:r>
            <a:r>
              <a:rPr lang="en-US" altLang="zh-TW" dirty="0"/>
              <a:t>?)</a:t>
            </a:r>
            <a:r>
              <a:rPr lang="zh-TW" altLang="en-US" dirty="0"/>
              <a:t>。</a:t>
            </a:r>
            <a:endParaRPr lang="en-US" altLang="zh-TW" dirty="0"/>
          </a:p>
          <a:p>
            <a:pPr marL="457200" indent="-457200">
              <a:buFont typeface="+mj-lt"/>
              <a:buAutoNum type="arabicPeriod"/>
            </a:pPr>
            <a:r>
              <a:rPr lang="zh-TW" altLang="en-US" dirty="0"/>
              <a:t>是否製作班級家長通訊錄？</a:t>
            </a:r>
            <a:endParaRPr lang="en-US" altLang="zh-TW" dirty="0"/>
          </a:p>
          <a:p>
            <a:pPr marL="457200" indent="-457200">
              <a:buFont typeface="+mj-lt"/>
              <a:buAutoNum type="arabicPeriod"/>
            </a:pPr>
            <a:r>
              <a:rPr lang="zh-TW" altLang="en-US" dirty="0"/>
              <a:t>麻煩家長配合事項：</a:t>
            </a:r>
            <a:endParaRPr lang="en-US" altLang="zh-TW" dirty="0"/>
          </a:p>
        </p:txBody>
      </p:sp>
    </p:spTree>
    <p:extLst>
      <p:ext uri="{BB962C8B-B14F-4D97-AF65-F5344CB8AC3E}">
        <p14:creationId xmlns:p14="http://schemas.microsoft.com/office/powerpoint/2010/main" val="23638222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endParaRPr lang="zh-TW" altLang="en-US"/>
          </a:p>
        </p:txBody>
      </p:sp>
      <p:pic>
        <p:nvPicPr>
          <p:cNvPr id="2050" name="Picture 2" descr="æ»å1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25840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a:extLst>
              <a:ext uri="{FF2B5EF4-FFF2-40B4-BE49-F238E27FC236}">
                <a16:creationId xmlns:a16="http://schemas.microsoft.com/office/drawing/2014/main" id="{9727736B-7D50-4A34-B683-A3986A73328E}"/>
              </a:ext>
            </a:extLst>
          </p:cNvPr>
          <p:cNvSpPr>
            <a:spLocks noGrp="1"/>
          </p:cNvSpPr>
          <p:nvPr>
            <p:ph type="title"/>
          </p:nvPr>
        </p:nvSpPr>
        <p:spPr/>
        <p:txBody>
          <a:bodyPr/>
          <a:lstStyle/>
          <a:p>
            <a:r>
              <a:rPr lang="zh-TW" altLang="en-US" dirty="0"/>
              <a:t>親師溝通時間</a:t>
            </a:r>
          </a:p>
        </p:txBody>
      </p:sp>
      <p:sp>
        <p:nvSpPr>
          <p:cNvPr id="5" name="文字版面配置區 4">
            <a:extLst>
              <a:ext uri="{FF2B5EF4-FFF2-40B4-BE49-F238E27FC236}">
                <a16:creationId xmlns:a16="http://schemas.microsoft.com/office/drawing/2014/main" id="{E39279B1-0B65-468F-AE61-175E2495C614}"/>
              </a:ext>
            </a:extLst>
          </p:cNvPr>
          <p:cNvSpPr>
            <a:spLocks noGrp="1"/>
          </p:cNvSpPr>
          <p:nvPr>
            <p:ph type="body" idx="1"/>
          </p:nvPr>
        </p:nvSpPr>
        <p:spPr/>
        <p:txBody>
          <a:bodyPr/>
          <a:lstStyle/>
          <a:p>
            <a:endParaRPr lang="zh-TW" altLang="en-US"/>
          </a:p>
        </p:txBody>
      </p:sp>
    </p:spTree>
    <p:extLst>
      <p:ext uri="{BB962C8B-B14F-4D97-AF65-F5344CB8AC3E}">
        <p14:creationId xmlns:p14="http://schemas.microsoft.com/office/powerpoint/2010/main" val="24911625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5A5D21B-AEBE-47B8-915B-38FC7C49FAC4}"/>
              </a:ext>
            </a:extLst>
          </p:cNvPr>
          <p:cNvSpPr>
            <a:spLocks noGrp="1"/>
          </p:cNvSpPr>
          <p:nvPr>
            <p:ph type="title"/>
          </p:nvPr>
        </p:nvSpPr>
        <p:spPr/>
        <p:txBody>
          <a:bodyPr/>
          <a:lstStyle/>
          <a:p>
            <a:r>
              <a:rPr lang="zh-TW" altLang="en-US" dirty="0"/>
              <a:t>親師聯絡管道</a:t>
            </a:r>
          </a:p>
        </p:txBody>
      </p:sp>
      <p:sp>
        <p:nvSpPr>
          <p:cNvPr id="3" name="內容版面配置區 2">
            <a:extLst>
              <a:ext uri="{FF2B5EF4-FFF2-40B4-BE49-F238E27FC236}">
                <a16:creationId xmlns:a16="http://schemas.microsoft.com/office/drawing/2014/main" id="{288BC99C-FF4C-4066-8A97-98DCEC0C44DF}"/>
              </a:ext>
            </a:extLst>
          </p:cNvPr>
          <p:cNvSpPr>
            <a:spLocks noGrp="1"/>
          </p:cNvSpPr>
          <p:nvPr>
            <p:ph idx="1"/>
          </p:nvPr>
        </p:nvSpPr>
        <p:spPr/>
        <p:txBody>
          <a:bodyPr>
            <a:normAutofit/>
          </a:bodyPr>
          <a:lstStyle/>
          <a:p>
            <a:r>
              <a:rPr lang="en-US" altLang="zh-TW" sz="2800" dirty="0"/>
              <a:t>508</a:t>
            </a:r>
            <a:r>
              <a:rPr lang="zh-TW" altLang="en-US" sz="2800" dirty="0"/>
              <a:t>資訊公告：班級網頁、聯絡簿、班訊。</a:t>
            </a:r>
            <a:endParaRPr lang="en-US" altLang="zh-TW" sz="2800" dirty="0"/>
          </a:p>
          <a:p>
            <a:r>
              <a:rPr lang="zh-TW" altLang="en-US" sz="2800" dirty="0"/>
              <a:t>聯絡老師：</a:t>
            </a:r>
            <a:endParaRPr lang="en-US" altLang="zh-TW" sz="2800" dirty="0"/>
          </a:p>
          <a:p>
            <a:pPr lvl="1"/>
            <a:r>
              <a:rPr lang="zh-TW" altLang="en-US" sz="2000" dirty="0"/>
              <a:t>手機：最晚於９ＰＭ前聯繫，於此時以後，還煩請以簡訊通知，次日早上老師一定能閱讀及回，謝謝。</a:t>
            </a:r>
            <a:endParaRPr lang="en-US" altLang="zh-TW" sz="2000" dirty="0"/>
          </a:p>
          <a:p>
            <a:pPr lvl="1"/>
            <a:r>
              <a:rPr lang="en-US" altLang="zh-TW" sz="2000" dirty="0"/>
              <a:t>Line</a:t>
            </a:r>
            <a:r>
              <a:rPr lang="zh-TW" altLang="en-US" sz="2000" dirty="0"/>
              <a:t>有無需要群組？若要組，需要有幫手。</a:t>
            </a:r>
            <a:endParaRPr lang="en-US" altLang="zh-TW" sz="2000" dirty="0"/>
          </a:p>
        </p:txBody>
      </p:sp>
    </p:spTree>
    <p:extLst>
      <p:ext uri="{BB962C8B-B14F-4D97-AF65-F5344CB8AC3E}">
        <p14:creationId xmlns:p14="http://schemas.microsoft.com/office/powerpoint/2010/main" val="3544022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865946B-9A68-42B4-81A4-1687EFD783CB}"/>
              </a:ext>
            </a:extLst>
          </p:cNvPr>
          <p:cNvSpPr>
            <a:spLocks noGrp="1"/>
          </p:cNvSpPr>
          <p:nvPr>
            <p:ph type="title"/>
          </p:nvPr>
        </p:nvSpPr>
        <p:spPr/>
        <p:txBody>
          <a:bodyPr/>
          <a:lstStyle/>
          <a:p>
            <a:r>
              <a:rPr lang="zh-TW" altLang="en-US" dirty="0"/>
              <a:t>親師座談會流程</a:t>
            </a:r>
          </a:p>
        </p:txBody>
      </p:sp>
      <p:sp>
        <p:nvSpPr>
          <p:cNvPr id="3" name="內容版面配置區 2">
            <a:extLst>
              <a:ext uri="{FF2B5EF4-FFF2-40B4-BE49-F238E27FC236}">
                <a16:creationId xmlns:a16="http://schemas.microsoft.com/office/drawing/2014/main" id="{C6C58FFC-F7CD-4C01-AD43-0CA8BF6573A4}"/>
              </a:ext>
            </a:extLst>
          </p:cNvPr>
          <p:cNvSpPr>
            <a:spLocks noGrp="1"/>
          </p:cNvSpPr>
          <p:nvPr>
            <p:ph idx="1"/>
          </p:nvPr>
        </p:nvSpPr>
        <p:spPr/>
        <p:txBody>
          <a:bodyPr>
            <a:normAutofit/>
          </a:bodyPr>
          <a:lstStyle/>
          <a:p>
            <a:pPr marL="514350" indent="-514350">
              <a:buFont typeface="+mj-ea"/>
              <a:buAutoNum type="ea1ChtPeriod"/>
            </a:pPr>
            <a:r>
              <a:rPr lang="zh-TW" altLang="en-US" sz="3200" dirty="0"/>
              <a:t>組織班親會，</a:t>
            </a:r>
            <a:r>
              <a:rPr lang="zh-TW" altLang="zh-TW" sz="3200" dirty="0"/>
              <a:t>任務編組協助班級經營。</a:t>
            </a:r>
            <a:endParaRPr lang="en-US" altLang="zh-TW" sz="3200" dirty="0"/>
          </a:p>
          <a:p>
            <a:pPr marL="514350" indent="-514350">
              <a:buFont typeface="+mj-ea"/>
              <a:buAutoNum type="ea1ChtPeriod"/>
            </a:pPr>
            <a:r>
              <a:rPr lang="zh-TW" altLang="zh-TW" sz="3200" dirty="0"/>
              <a:t>溝通教師教學理念及班級經營策略。</a:t>
            </a:r>
          </a:p>
          <a:p>
            <a:pPr marL="514350" lvl="0" indent="-514350">
              <a:buFont typeface="+mj-ea"/>
              <a:buAutoNum type="ea1ChtPeriod"/>
            </a:pPr>
            <a:r>
              <a:rPr lang="zh-TW" altLang="zh-TW" sz="3200" dirty="0"/>
              <a:t>介紹學校網頁與班級網頁，宣導教育部全民資安素養網。</a:t>
            </a:r>
          </a:p>
          <a:p>
            <a:pPr marL="514350" lvl="0" indent="-514350">
              <a:buFont typeface="+mj-ea"/>
              <a:buAutoNum type="ea1ChtPeriod"/>
            </a:pPr>
            <a:r>
              <a:rPr lang="zh-TW" altLang="en-US" sz="3200" dirty="0"/>
              <a:t>班級事務討論</a:t>
            </a:r>
            <a:r>
              <a:rPr lang="zh-TW" altLang="zh-TW" sz="3200" dirty="0"/>
              <a:t>。</a:t>
            </a:r>
          </a:p>
        </p:txBody>
      </p:sp>
    </p:spTree>
    <p:extLst>
      <p:ext uri="{BB962C8B-B14F-4D97-AF65-F5344CB8AC3E}">
        <p14:creationId xmlns:p14="http://schemas.microsoft.com/office/powerpoint/2010/main" val="1456193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16D9345-7D16-4BAD-A1E8-F80526AB0BA0}"/>
              </a:ext>
            </a:extLst>
          </p:cNvPr>
          <p:cNvSpPr>
            <a:spLocks noGrp="1"/>
          </p:cNvSpPr>
          <p:nvPr>
            <p:ph type="title"/>
          </p:nvPr>
        </p:nvSpPr>
        <p:spPr/>
        <p:txBody>
          <a:bodyPr/>
          <a:lstStyle/>
          <a:p>
            <a:r>
              <a:rPr lang="en-US" altLang="zh-TW" dirty="0"/>
              <a:t>Q&amp;A</a:t>
            </a:r>
            <a:r>
              <a:rPr lang="zh-TW" altLang="en-US" dirty="0"/>
              <a:t>時間</a:t>
            </a:r>
          </a:p>
        </p:txBody>
      </p:sp>
      <p:sp>
        <p:nvSpPr>
          <p:cNvPr id="3" name="內容版面配置區 2">
            <a:extLst>
              <a:ext uri="{FF2B5EF4-FFF2-40B4-BE49-F238E27FC236}">
                <a16:creationId xmlns:a16="http://schemas.microsoft.com/office/drawing/2014/main" id="{D4C20A45-8DFA-450A-AA06-5F1BA9E946BB}"/>
              </a:ext>
            </a:extLst>
          </p:cNvPr>
          <p:cNvSpPr>
            <a:spLocks noGrp="1"/>
          </p:cNvSpPr>
          <p:nvPr>
            <p:ph type="body" idx="1"/>
          </p:nvPr>
        </p:nvSpPr>
        <p:spPr/>
        <p:txBody>
          <a:bodyPr/>
          <a:lstStyle/>
          <a:p>
            <a:r>
              <a:rPr lang="zh-TW" altLang="en-US" dirty="0"/>
              <a:t>彼此自我介紹，可向老師詢問問題。</a:t>
            </a:r>
          </a:p>
        </p:txBody>
      </p:sp>
    </p:spTree>
    <p:extLst>
      <p:ext uri="{BB962C8B-B14F-4D97-AF65-F5344CB8AC3E}">
        <p14:creationId xmlns:p14="http://schemas.microsoft.com/office/powerpoint/2010/main" val="24373841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dirty="0"/>
          </a:p>
        </p:txBody>
      </p:sp>
      <p:sp>
        <p:nvSpPr>
          <p:cNvPr id="3" name="文字版面配置區 2"/>
          <p:cNvSpPr>
            <a:spLocks noGrp="1"/>
          </p:cNvSpPr>
          <p:nvPr>
            <p:ph type="body" idx="1"/>
          </p:nvPr>
        </p:nvSpPr>
        <p:spPr/>
        <p:txBody>
          <a:bodyPr/>
          <a:lstStyle/>
          <a:p>
            <a:endParaRPr lang="zh-TW" altLang="en-US"/>
          </a:p>
        </p:txBody>
      </p:sp>
      <p:pic>
        <p:nvPicPr>
          <p:cNvPr id="6" name="圖片 5"/>
          <p:cNvPicPr>
            <a:picLocks noChangeAspect="1"/>
          </p:cNvPicPr>
          <p:nvPr/>
        </p:nvPicPr>
        <p:blipFill>
          <a:blip r:embed="rId2"/>
          <a:stretch>
            <a:fillRect/>
          </a:stretch>
        </p:blipFill>
        <p:spPr>
          <a:xfrm>
            <a:off x="0" y="0"/>
            <a:ext cx="9144000" cy="6858000"/>
          </a:xfrm>
          <a:prstGeom prst="rect">
            <a:avLst/>
          </a:prstGeom>
        </p:spPr>
      </p:pic>
    </p:spTree>
    <p:extLst>
      <p:ext uri="{BB962C8B-B14F-4D97-AF65-F5344CB8AC3E}">
        <p14:creationId xmlns:p14="http://schemas.microsoft.com/office/powerpoint/2010/main" val="1182059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AEE38CE-7365-489E-AF70-278AA37E0AD4}"/>
              </a:ext>
            </a:extLst>
          </p:cNvPr>
          <p:cNvSpPr>
            <a:spLocks noGrp="1"/>
          </p:cNvSpPr>
          <p:nvPr>
            <p:ph type="title"/>
          </p:nvPr>
        </p:nvSpPr>
        <p:spPr/>
        <p:txBody>
          <a:bodyPr/>
          <a:lstStyle/>
          <a:p>
            <a:r>
              <a:rPr lang="zh-TW" altLang="en-US" dirty="0"/>
              <a:t>重要事項報告</a:t>
            </a:r>
          </a:p>
        </p:txBody>
      </p:sp>
      <p:sp>
        <p:nvSpPr>
          <p:cNvPr id="3" name="內容版面配置區 2">
            <a:extLst>
              <a:ext uri="{FF2B5EF4-FFF2-40B4-BE49-F238E27FC236}">
                <a16:creationId xmlns:a16="http://schemas.microsoft.com/office/drawing/2014/main" id="{4432531C-EFA5-483B-9EB3-B9A66CCCDA2D}"/>
              </a:ext>
            </a:extLst>
          </p:cNvPr>
          <p:cNvSpPr>
            <a:spLocks noGrp="1"/>
          </p:cNvSpPr>
          <p:nvPr>
            <p:ph idx="1"/>
          </p:nvPr>
        </p:nvSpPr>
        <p:spPr/>
        <p:txBody>
          <a:bodyPr>
            <a:normAutofit lnSpcReduction="10000"/>
          </a:bodyPr>
          <a:lstStyle/>
          <a:p>
            <a:r>
              <a:rPr lang="zh-TW" altLang="zh-TW" dirty="0"/>
              <a:t>本學期重要活動</a:t>
            </a:r>
            <a:endParaRPr lang="zh-TW" altLang="zh-TW" sz="1800" dirty="0"/>
          </a:p>
          <a:p>
            <a:pPr marL="971550" lvl="1" indent="-514350">
              <a:buFont typeface="+mj-ea"/>
              <a:buAutoNum type="ea1ChtPeriod"/>
            </a:pPr>
            <a:r>
              <a:rPr lang="en-US" altLang="zh-TW" sz="2800" dirty="0"/>
              <a:t>9/22(</a:t>
            </a:r>
            <a:r>
              <a:rPr lang="zh-TW" altLang="zh-TW" sz="2800" dirty="0"/>
              <a:t>三</a:t>
            </a:r>
            <a:r>
              <a:rPr lang="en-US" altLang="zh-TW" sz="2800" dirty="0"/>
              <a:t>)</a:t>
            </a:r>
            <a:r>
              <a:rPr lang="zh-TW" altLang="zh-TW" sz="2800" dirty="0"/>
              <a:t>中秋節放假一天</a:t>
            </a:r>
            <a:endParaRPr lang="en-US" altLang="zh-TW" sz="2800" dirty="0"/>
          </a:p>
          <a:p>
            <a:pPr marL="971550" lvl="1" indent="-514350">
              <a:buFont typeface="+mj-ea"/>
              <a:buAutoNum type="ea1ChtPeriod"/>
            </a:pPr>
            <a:r>
              <a:rPr lang="en-US" altLang="zh-TW" sz="2800" dirty="0"/>
              <a:t>10/10(</a:t>
            </a:r>
            <a:r>
              <a:rPr lang="zh-TW" altLang="en-US" sz="2800" dirty="0"/>
              <a:t>三</a:t>
            </a:r>
            <a:r>
              <a:rPr lang="en-US" altLang="zh-TW" sz="2800" dirty="0"/>
              <a:t>)</a:t>
            </a:r>
            <a:r>
              <a:rPr lang="zh-TW" altLang="en-US" sz="2800" dirty="0"/>
              <a:t>國慶日放假</a:t>
            </a:r>
            <a:endParaRPr lang="zh-TW" altLang="zh-TW" sz="2800" dirty="0"/>
          </a:p>
          <a:p>
            <a:pPr marL="971550" lvl="1" indent="-514350">
              <a:buFont typeface="+mj-ea"/>
              <a:buAutoNum type="ea1ChtPeriod"/>
            </a:pPr>
            <a:r>
              <a:rPr lang="en-US" altLang="zh-TW" sz="2800" dirty="0"/>
              <a:t>10/13(</a:t>
            </a:r>
            <a:r>
              <a:rPr lang="zh-TW" altLang="en-US" sz="2800" dirty="0"/>
              <a:t>六</a:t>
            </a:r>
            <a:r>
              <a:rPr lang="en-US" altLang="zh-TW" sz="2800" dirty="0"/>
              <a:t>)</a:t>
            </a:r>
            <a:r>
              <a:rPr lang="zh-TW" altLang="en-US" sz="2800" dirty="0"/>
              <a:t>全校運動會  </a:t>
            </a:r>
            <a:r>
              <a:rPr lang="en-US" altLang="zh-TW" sz="2800" dirty="0"/>
              <a:t>(10/15</a:t>
            </a:r>
            <a:r>
              <a:rPr lang="zh-TW" altLang="en-US" sz="2800" dirty="0"/>
              <a:t>補假</a:t>
            </a:r>
            <a:r>
              <a:rPr lang="en-US" altLang="zh-TW" sz="2800" dirty="0"/>
              <a:t>)</a:t>
            </a:r>
          </a:p>
          <a:p>
            <a:pPr marL="971550" lvl="1" indent="-514350">
              <a:buFont typeface="+mj-ea"/>
              <a:buAutoNum type="ea1ChtPeriod"/>
            </a:pPr>
            <a:r>
              <a:rPr lang="zh-TW" altLang="zh-TW" sz="2800" dirty="0"/>
              <a:t>定期評量</a:t>
            </a:r>
            <a:r>
              <a:rPr lang="zh-TW" altLang="en-US" sz="2800" dirty="0"/>
              <a:t>：</a:t>
            </a:r>
            <a:endParaRPr lang="en-US" altLang="zh-TW" sz="2800" dirty="0"/>
          </a:p>
          <a:p>
            <a:pPr marL="1371600" lvl="2" indent="-457200">
              <a:buFont typeface="Wingdings" panose="05000000000000000000" pitchFamily="2" charset="2"/>
              <a:buAutoNum type="circleNumWdWhitePlain"/>
            </a:pPr>
            <a:r>
              <a:rPr lang="zh-TW" altLang="en-US" sz="2400" dirty="0"/>
              <a:t>期中評量</a:t>
            </a:r>
            <a:r>
              <a:rPr lang="en-US" altLang="zh-TW" sz="2400" dirty="0"/>
              <a:t>107/11/6-7</a:t>
            </a:r>
            <a:r>
              <a:rPr lang="zh-TW" altLang="zh-TW" sz="2400" dirty="0"/>
              <a:t>（</a:t>
            </a:r>
            <a:r>
              <a:rPr lang="zh-TW" altLang="en-US" sz="2400" dirty="0"/>
              <a:t>範圍：</a:t>
            </a:r>
            <a:r>
              <a:rPr lang="zh-TW" altLang="zh-TW" sz="2400" dirty="0"/>
              <a:t>國</a:t>
            </a:r>
            <a:r>
              <a:rPr lang="en-US" altLang="zh-TW" sz="2400" dirty="0"/>
              <a:t>1</a:t>
            </a:r>
            <a:r>
              <a:rPr lang="zh-TW" altLang="zh-TW" sz="2400" dirty="0"/>
              <a:t>～</a:t>
            </a:r>
            <a:r>
              <a:rPr lang="en-US" altLang="zh-TW" sz="2400" dirty="0"/>
              <a:t>7</a:t>
            </a:r>
            <a:r>
              <a:rPr lang="zh-TW" altLang="zh-TW" sz="2400" dirty="0"/>
              <a:t>；數</a:t>
            </a:r>
            <a:r>
              <a:rPr lang="en-US" altLang="zh-TW" sz="2400" dirty="0"/>
              <a:t>1</a:t>
            </a:r>
            <a:r>
              <a:rPr lang="zh-TW" altLang="zh-TW" sz="2400" dirty="0"/>
              <a:t>～</a:t>
            </a:r>
            <a:r>
              <a:rPr lang="en-US" altLang="zh-TW" sz="2400" dirty="0"/>
              <a:t>5</a:t>
            </a:r>
            <a:r>
              <a:rPr lang="zh-TW" altLang="zh-TW" sz="2400" dirty="0"/>
              <a:t>）</a:t>
            </a:r>
            <a:endParaRPr lang="zh-TW" altLang="zh-TW" sz="1400" dirty="0"/>
          </a:p>
          <a:p>
            <a:pPr marL="1371600" lvl="2" indent="-457200">
              <a:buFont typeface="Wingdings" panose="05000000000000000000" pitchFamily="2" charset="2"/>
              <a:buAutoNum type="circleNumWdWhitePlain"/>
            </a:pPr>
            <a:r>
              <a:rPr lang="zh-TW" altLang="en-US" sz="2400" dirty="0"/>
              <a:t>期末評量</a:t>
            </a:r>
            <a:r>
              <a:rPr lang="en-US" altLang="zh-TW" sz="2400" dirty="0"/>
              <a:t>108/1/10-11</a:t>
            </a:r>
            <a:r>
              <a:rPr lang="zh-TW" altLang="zh-TW" sz="2400" dirty="0"/>
              <a:t>（</a:t>
            </a:r>
            <a:r>
              <a:rPr lang="zh-TW" altLang="en-US" sz="2400" dirty="0"/>
              <a:t>範圍：</a:t>
            </a:r>
            <a:r>
              <a:rPr lang="zh-TW" altLang="zh-TW" sz="2400" dirty="0"/>
              <a:t>國</a:t>
            </a:r>
            <a:r>
              <a:rPr lang="en-US" altLang="zh-TW" sz="2400" dirty="0"/>
              <a:t>8</a:t>
            </a:r>
            <a:r>
              <a:rPr lang="zh-TW" altLang="zh-TW" sz="2400" dirty="0"/>
              <a:t>～</a:t>
            </a:r>
            <a:r>
              <a:rPr lang="en-US" altLang="zh-TW" sz="2400" dirty="0"/>
              <a:t>14</a:t>
            </a:r>
            <a:r>
              <a:rPr lang="zh-TW" altLang="zh-TW" sz="2400" dirty="0"/>
              <a:t>；數</a:t>
            </a:r>
            <a:r>
              <a:rPr lang="en-US" altLang="zh-TW" sz="2400" dirty="0"/>
              <a:t>6</a:t>
            </a:r>
            <a:r>
              <a:rPr lang="zh-TW" altLang="zh-TW" sz="2400" dirty="0"/>
              <a:t>～</a:t>
            </a:r>
            <a:r>
              <a:rPr lang="en-US" altLang="zh-TW" sz="2400" dirty="0"/>
              <a:t>10</a:t>
            </a:r>
            <a:r>
              <a:rPr lang="zh-TW" altLang="zh-TW" sz="2400" dirty="0"/>
              <a:t>）</a:t>
            </a:r>
            <a:endParaRPr lang="zh-TW" altLang="zh-TW" sz="1400" dirty="0"/>
          </a:p>
          <a:p>
            <a:pPr marL="971550" lvl="1" indent="-514350">
              <a:buFont typeface="+mj-ea"/>
              <a:buAutoNum type="ea1ChtPeriod"/>
            </a:pPr>
            <a:r>
              <a:rPr lang="en-US" altLang="zh-TW" sz="2800" dirty="0"/>
              <a:t>1/21(</a:t>
            </a:r>
            <a:r>
              <a:rPr lang="zh-TW" altLang="zh-TW" sz="2800" dirty="0"/>
              <a:t>五</a:t>
            </a:r>
            <a:r>
              <a:rPr lang="en-US" altLang="zh-TW" sz="2800" dirty="0"/>
              <a:t>)</a:t>
            </a:r>
            <a:r>
              <a:rPr lang="zh-TW" altLang="zh-TW" sz="2800" dirty="0"/>
              <a:t>寒假開始</a:t>
            </a:r>
            <a:endParaRPr lang="zh-TW" altLang="zh-TW" sz="1600" dirty="0"/>
          </a:p>
          <a:p>
            <a:endParaRPr lang="zh-TW" altLang="en-US" dirty="0"/>
          </a:p>
        </p:txBody>
      </p:sp>
    </p:spTree>
    <p:extLst>
      <p:ext uri="{BB962C8B-B14F-4D97-AF65-F5344CB8AC3E}">
        <p14:creationId xmlns:p14="http://schemas.microsoft.com/office/powerpoint/2010/main" val="4034794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各處室重要</a:t>
            </a:r>
            <a:r>
              <a:rPr lang="zh-TW" altLang="zh-TW" dirty="0"/>
              <a:t>宣導</a:t>
            </a:r>
            <a:r>
              <a:rPr lang="zh-TW" altLang="en-US" dirty="0"/>
              <a:t>事項</a:t>
            </a:r>
          </a:p>
        </p:txBody>
      </p:sp>
      <p:sp>
        <p:nvSpPr>
          <p:cNvPr id="3" name="內容版面配置區 2"/>
          <p:cNvSpPr>
            <a:spLocks noGrp="1"/>
          </p:cNvSpPr>
          <p:nvPr>
            <p:ph idx="1"/>
          </p:nvPr>
        </p:nvSpPr>
        <p:spPr/>
        <p:txBody>
          <a:bodyPr>
            <a:normAutofit/>
          </a:bodyPr>
          <a:lstStyle/>
          <a:p>
            <a:pPr marL="514350" indent="-514350">
              <a:buFont typeface="+mj-ea"/>
              <a:buAutoNum type="ea1ChtPeriod"/>
            </a:pPr>
            <a:r>
              <a:rPr lang="zh-TW" altLang="zh-TW" dirty="0"/>
              <a:t>為維護校園安全，</a:t>
            </a:r>
            <a:r>
              <a:rPr lang="zh-TW" altLang="zh-TW" b="1" dirty="0"/>
              <a:t>放學後，不開放</a:t>
            </a:r>
            <a:r>
              <a:rPr lang="zh-TW" altLang="zh-TW" dirty="0"/>
              <a:t>小朋友回教室拿功課。</a:t>
            </a:r>
          </a:p>
          <a:p>
            <a:pPr marL="514350" indent="-514350">
              <a:buFont typeface="+mj-ea"/>
              <a:buAutoNum type="ea1ChtPeriod"/>
            </a:pPr>
            <a:r>
              <a:rPr lang="zh-TW" altLang="zh-TW" dirty="0"/>
              <a:t>徵求校園</a:t>
            </a:r>
            <a:r>
              <a:rPr lang="zh-TW" altLang="zh-TW" b="1" dirty="0"/>
              <a:t>綠美化與水電修繕志工</a:t>
            </a:r>
            <a:r>
              <a:rPr lang="zh-TW" altLang="zh-TW" dirty="0"/>
              <a:t>。</a:t>
            </a:r>
            <a:endParaRPr lang="en-US" altLang="zh-TW" dirty="0"/>
          </a:p>
          <a:p>
            <a:pPr marL="514350" lvl="0" indent="-514350">
              <a:buFont typeface="+mj-ea"/>
              <a:buAutoNum type="ea1ChtPeriod"/>
            </a:pPr>
            <a:r>
              <a:rPr lang="zh-TW" altLang="zh-TW" dirty="0"/>
              <a:t>請注意學童</a:t>
            </a:r>
            <a:r>
              <a:rPr lang="zh-TW" altLang="zh-TW" b="1" dirty="0"/>
              <a:t>課外時間上網狀況</a:t>
            </a:r>
            <a:r>
              <a:rPr lang="zh-TW" altLang="zh-TW" dirty="0"/>
              <a:t>，勿沉迷於</a:t>
            </a:r>
            <a:r>
              <a:rPr lang="zh-TW" altLang="zh-TW" b="1" dirty="0"/>
              <a:t>手機</a:t>
            </a:r>
            <a:r>
              <a:rPr lang="zh-TW" altLang="zh-TW" dirty="0"/>
              <a:t>或</a:t>
            </a:r>
            <a:r>
              <a:rPr lang="zh-TW" altLang="zh-TW" b="1" dirty="0"/>
              <a:t>電腦</a:t>
            </a:r>
            <a:r>
              <a:rPr lang="zh-TW" altLang="zh-TW" dirty="0"/>
              <a:t>遊戲，加強對資訊倫理與資安素養的認知，防範網路霸凌。</a:t>
            </a:r>
            <a:r>
              <a:rPr lang="zh-TW" altLang="zh-TW" sz="1300" dirty="0"/>
              <a:t>參考網站：教育部全民資安素養網（</a:t>
            </a:r>
            <a:r>
              <a:rPr lang="en-US" altLang="zh-TW" sz="1300" u="sng" dirty="0">
                <a:hlinkClick r:id="rId2"/>
              </a:rPr>
              <a:t>https://isafe.moe.edu.tw/</a:t>
            </a:r>
            <a:r>
              <a:rPr lang="zh-TW" altLang="zh-TW" sz="1300" dirty="0"/>
              <a:t>）。</a:t>
            </a:r>
          </a:p>
          <a:p>
            <a:pPr marL="514350" indent="-514350">
              <a:buFont typeface="+mj-ea"/>
              <a:buAutoNum type="ea1ChtPeriod"/>
            </a:pPr>
            <a:r>
              <a:rPr lang="zh-TW" altLang="zh-TW" dirty="0"/>
              <a:t>轉知教育部為保護兒少學童免受不良網站內容影響，建立「</a:t>
            </a:r>
            <a:r>
              <a:rPr lang="zh-TW" altLang="zh-TW" b="1" dirty="0"/>
              <a:t>網路守護天使系統</a:t>
            </a:r>
            <a:r>
              <a:rPr lang="zh-TW" altLang="zh-TW" dirty="0"/>
              <a:t>」功能及操作說明資訊</a:t>
            </a:r>
            <a:r>
              <a:rPr lang="zh-TW" altLang="en-US" dirty="0"/>
              <a:t>。</a:t>
            </a:r>
            <a:r>
              <a:rPr lang="zh-TW" altLang="zh-TW" sz="1500" dirty="0"/>
              <a:t>參考網址</a:t>
            </a:r>
            <a:r>
              <a:rPr lang="en-US" altLang="zh-TW" sz="1500" dirty="0"/>
              <a:t>:https://nga.moe.edu.tw/</a:t>
            </a:r>
            <a:endParaRPr lang="zh-TW" altLang="en-US" sz="1500" dirty="0"/>
          </a:p>
          <a:p>
            <a:pPr marL="0" indent="0">
              <a:buNone/>
            </a:pPr>
            <a:endParaRPr lang="zh-TW" altLang="zh-TW" dirty="0"/>
          </a:p>
          <a:p>
            <a:pPr marL="0" indent="0">
              <a:buNone/>
            </a:pPr>
            <a:endParaRPr lang="zh-TW" altLang="en-US" b="1" dirty="0"/>
          </a:p>
        </p:txBody>
      </p:sp>
    </p:spTree>
    <p:extLst>
      <p:ext uri="{BB962C8B-B14F-4D97-AF65-F5344CB8AC3E}">
        <p14:creationId xmlns:p14="http://schemas.microsoft.com/office/powerpoint/2010/main" val="1568624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endParaRPr lang="zh-TW" altLang="en-US"/>
          </a:p>
        </p:txBody>
      </p:sp>
      <p:pic>
        <p:nvPicPr>
          <p:cNvPr id="1026" name="Picture 2" descr="æ»å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25"/>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0323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組織班親會</a:t>
            </a:r>
          </a:p>
        </p:txBody>
      </p:sp>
      <p:sp>
        <p:nvSpPr>
          <p:cNvPr id="3" name="內容版面配置區 2"/>
          <p:cNvSpPr>
            <a:spLocks noGrp="1"/>
          </p:cNvSpPr>
          <p:nvPr>
            <p:ph idx="1"/>
          </p:nvPr>
        </p:nvSpPr>
        <p:spPr>
          <a:xfrm>
            <a:off x="768096" y="1742303"/>
            <a:ext cx="7290055" cy="4567057"/>
          </a:xfrm>
        </p:spPr>
        <p:txBody>
          <a:bodyPr>
            <a:normAutofit/>
          </a:bodyPr>
          <a:lstStyle/>
          <a:p>
            <a:pPr marL="457200" indent="-457200">
              <a:buFont typeface="+mj-lt"/>
              <a:buAutoNum type="arabicPeriod"/>
            </a:pPr>
            <a:r>
              <a:rPr lang="zh-TW" altLang="en-US" sz="2400" b="1" dirty="0"/>
              <a:t>推選</a:t>
            </a:r>
            <a:r>
              <a:rPr lang="en-US" altLang="zh-TW" sz="2400" b="1" dirty="0"/>
              <a:t>508</a:t>
            </a:r>
            <a:r>
              <a:rPr lang="zh-TW" altLang="en-US" sz="2400" b="1" dirty="0"/>
              <a:t>家長會班級代表。</a:t>
            </a:r>
            <a:endParaRPr lang="en-US" altLang="zh-TW" sz="2400" b="1" dirty="0"/>
          </a:p>
          <a:p>
            <a:pPr marL="457200" indent="-457200">
              <a:buFont typeface="+mj-lt"/>
              <a:buAutoNum type="arabicPeriod"/>
            </a:pPr>
            <a:r>
              <a:rPr lang="zh-TW" altLang="en-US" sz="2400" b="1" dirty="0"/>
              <a:t>組成班親會。</a:t>
            </a:r>
          </a:p>
        </p:txBody>
      </p:sp>
      <p:graphicFrame>
        <p:nvGraphicFramePr>
          <p:cNvPr id="4" name="表格 3"/>
          <p:cNvGraphicFramePr>
            <a:graphicFrameLocks noGrp="1"/>
          </p:cNvGraphicFramePr>
          <p:nvPr>
            <p:extLst>
              <p:ext uri="{D42A27DB-BD31-4B8C-83A1-F6EECF244321}">
                <p14:modId xmlns:p14="http://schemas.microsoft.com/office/powerpoint/2010/main" val="294861882"/>
              </p:ext>
            </p:extLst>
          </p:nvPr>
        </p:nvGraphicFramePr>
        <p:xfrm>
          <a:off x="768095" y="2669746"/>
          <a:ext cx="7893994" cy="3973981"/>
        </p:xfrm>
        <a:graphic>
          <a:graphicData uri="http://schemas.openxmlformats.org/drawingml/2006/table">
            <a:tbl>
              <a:tblPr firstRow="1" bandRow="1">
                <a:tableStyleId>{5940675A-B579-460E-94D1-54222C63F5DA}</a:tableStyleId>
              </a:tblPr>
              <a:tblGrid>
                <a:gridCol w="1314927">
                  <a:extLst>
                    <a:ext uri="{9D8B030D-6E8A-4147-A177-3AD203B41FA5}">
                      <a16:colId xmlns:a16="http://schemas.microsoft.com/office/drawing/2014/main" val="1168712100"/>
                    </a:ext>
                  </a:extLst>
                </a:gridCol>
                <a:gridCol w="917665">
                  <a:extLst>
                    <a:ext uri="{9D8B030D-6E8A-4147-A177-3AD203B41FA5}">
                      <a16:colId xmlns:a16="http://schemas.microsoft.com/office/drawing/2014/main" val="1009853307"/>
                    </a:ext>
                  </a:extLst>
                </a:gridCol>
                <a:gridCol w="943567">
                  <a:extLst>
                    <a:ext uri="{9D8B030D-6E8A-4147-A177-3AD203B41FA5}">
                      <a16:colId xmlns:a16="http://schemas.microsoft.com/office/drawing/2014/main" val="3472952864"/>
                    </a:ext>
                  </a:extLst>
                </a:gridCol>
                <a:gridCol w="943567">
                  <a:extLst>
                    <a:ext uri="{9D8B030D-6E8A-4147-A177-3AD203B41FA5}">
                      <a16:colId xmlns:a16="http://schemas.microsoft.com/office/drawing/2014/main" val="1557258143"/>
                    </a:ext>
                  </a:extLst>
                </a:gridCol>
                <a:gridCol w="943567">
                  <a:extLst>
                    <a:ext uri="{9D8B030D-6E8A-4147-A177-3AD203B41FA5}">
                      <a16:colId xmlns:a16="http://schemas.microsoft.com/office/drawing/2014/main" val="2712102783"/>
                    </a:ext>
                  </a:extLst>
                </a:gridCol>
                <a:gridCol w="943567">
                  <a:extLst>
                    <a:ext uri="{9D8B030D-6E8A-4147-A177-3AD203B41FA5}">
                      <a16:colId xmlns:a16="http://schemas.microsoft.com/office/drawing/2014/main" val="3123867744"/>
                    </a:ext>
                  </a:extLst>
                </a:gridCol>
                <a:gridCol w="943567">
                  <a:extLst>
                    <a:ext uri="{9D8B030D-6E8A-4147-A177-3AD203B41FA5}">
                      <a16:colId xmlns:a16="http://schemas.microsoft.com/office/drawing/2014/main" val="3358555138"/>
                    </a:ext>
                  </a:extLst>
                </a:gridCol>
                <a:gridCol w="943567">
                  <a:extLst>
                    <a:ext uri="{9D8B030D-6E8A-4147-A177-3AD203B41FA5}">
                      <a16:colId xmlns:a16="http://schemas.microsoft.com/office/drawing/2014/main" val="1563709585"/>
                    </a:ext>
                  </a:extLst>
                </a:gridCol>
              </a:tblGrid>
              <a:tr h="431800">
                <a:tc>
                  <a:txBody>
                    <a:bodyPr/>
                    <a:lstStyle/>
                    <a:p>
                      <a:endParaRPr lang="zh-TW" altLang="en-US" dirty="0"/>
                    </a:p>
                  </a:txBody>
                  <a:tcPr/>
                </a:tc>
                <a:tc>
                  <a:txBody>
                    <a:bodyPr/>
                    <a:lstStyle/>
                    <a:p>
                      <a:r>
                        <a:rPr lang="zh-TW" altLang="en-US" dirty="0"/>
                        <a:t>組長</a:t>
                      </a:r>
                    </a:p>
                  </a:txBody>
                  <a:tcPr/>
                </a:tc>
                <a:tc gridSpan="6">
                  <a:txBody>
                    <a:bodyPr/>
                    <a:lstStyle/>
                    <a:p>
                      <a:r>
                        <a:rPr lang="zh-TW" altLang="en-US" dirty="0"/>
                        <a:t>組員</a:t>
                      </a:r>
                    </a:p>
                  </a:txBody>
                  <a:tcPr/>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extLst>
                  <a:ext uri="{0D108BD9-81ED-4DB2-BD59-A6C34878D82A}">
                    <a16:rowId xmlns:a16="http://schemas.microsoft.com/office/drawing/2014/main" val="3709017670"/>
                  </a:ext>
                </a:extLst>
              </a:tr>
              <a:tr h="469557">
                <a:tc>
                  <a:txBody>
                    <a:bodyPr/>
                    <a:lstStyle/>
                    <a:p>
                      <a:r>
                        <a:rPr lang="zh-TW" altLang="en-US" dirty="0"/>
                        <a:t>總召集人</a:t>
                      </a:r>
                    </a:p>
                  </a:txBody>
                  <a:tcPr/>
                </a:tc>
                <a:tc>
                  <a:txBody>
                    <a:bodyPr/>
                    <a:lstStyle/>
                    <a:p>
                      <a:endParaRPr lang="zh-TW" altLang="en-US" dirty="0"/>
                    </a:p>
                  </a:txBody>
                  <a:tcPr/>
                </a:tc>
                <a:tc gridSpan="6">
                  <a:txBody>
                    <a:bodyPr/>
                    <a:lstStyle/>
                    <a:p>
                      <a:endParaRPr lang="zh-TW" altLang="en-US" dirty="0"/>
                    </a:p>
                  </a:txBody>
                  <a:tcPr>
                    <a:lnBlToTr w="12700" cap="flat" cmpd="sng" algn="ctr">
                      <a:solidFill>
                        <a:schemeClr val="tx1"/>
                      </a:solidFill>
                      <a:prstDash val="solid"/>
                      <a:round/>
                      <a:headEnd type="none" w="med" len="med"/>
                      <a:tailEnd type="none" w="med" len="med"/>
                    </a:lnBlToTr>
                  </a:tcPr>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5936895"/>
                  </a:ext>
                </a:extLst>
              </a:tr>
              <a:tr h="768156">
                <a:tc>
                  <a:txBody>
                    <a:bodyPr/>
                    <a:lstStyle/>
                    <a:p>
                      <a:r>
                        <a:rPr lang="zh-TW" altLang="en-US" dirty="0"/>
                        <a:t>總務組</a:t>
                      </a:r>
                    </a:p>
                  </a:txBody>
                  <a:tcPr/>
                </a:tc>
                <a:tc>
                  <a:txBody>
                    <a:bodyPr/>
                    <a:lstStyle/>
                    <a:p>
                      <a:endParaRPr lang="zh-TW" altLang="en-US" dirty="0"/>
                    </a:p>
                  </a:txBody>
                  <a:tcPr/>
                </a:tc>
                <a:tc>
                  <a:txBody>
                    <a:bodyPr/>
                    <a:lstStyle/>
                    <a:p>
                      <a:endParaRPr lang="zh-TW" altLang="en-US" dirty="0"/>
                    </a:p>
                  </a:txBody>
                  <a:tcPr/>
                </a:tc>
                <a:tc>
                  <a:txBody>
                    <a:bodyPr/>
                    <a:lstStyle/>
                    <a:p>
                      <a:endParaRPr lang="zh-TW" altLang="en-US" dirty="0"/>
                    </a:p>
                  </a:txBody>
                  <a:tcPr/>
                </a:tc>
                <a:tc>
                  <a:txBody>
                    <a:bodyPr/>
                    <a:lstStyle/>
                    <a:p>
                      <a:endParaRPr lang="zh-TW" altLang="en-US" dirty="0"/>
                    </a:p>
                  </a:txBody>
                  <a:tcPr/>
                </a:tc>
                <a:tc>
                  <a:txBody>
                    <a:bodyPr/>
                    <a:lstStyle/>
                    <a:p>
                      <a:endParaRPr lang="zh-TW" altLang="en-US" dirty="0"/>
                    </a:p>
                  </a:txBody>
                  <a:tcPr/>
                </a:tc>
                <a:tc>
                  <a:txBody>
                    <a:bodyPr/>
                    <a:lstStyle/>
                    <a:p>
                      <a:endParaRPr lang="zh-TW" altLang="en-US" dirty="0"/>
                    </a:p>
                  </a:txBody>
                  <a:tcPr/>
                </a:tc>
                <a:tc>
                  <a:txBody>
                    <a:bodyPr/>
                    <a:lstStyle/>
                    <a:p>
                      <a:endParaRPr lang="zh-TW" altLang="en-US" dirty="0"/>
                    </a:p>
                  </a:txBody>
                  <a:tcPr/>
                </a:tc>
                <a:extLst>
                  <a:ext uri="{0D108BD9-81ED-4DB2-BD59-A6C34878D82A}">
                    <a16:rowId xmlns:a16="http://schemas.microsoft.com/office/drawing/2014/main" val="3681937267"/>
                  </a:ext>
                </a:extLst>
              </a:tr>
              <a:tr h="768156">
                <a:tc>
                  <a:txBody>
                    <a:bodyPr/>
                    <a:lstStyle/>
                    <a:p>
                      <a:r>
                        <a:rPr lang="zh-TW" altLang="en-US" dirty="0"/>
                        <a:t>活動組</a:t>
                      </a:r>
                    </a:p>
                  </a:txBody>
                  <a:tcPr/>
                </a:tc>
                <a:tc>
                  <a:txBody>
                    <a:bodyPr/>
                    <a:lstStyle/>
                    <a:p>
                      <a:endParaRPr lang="zh-TW" altLang="en-US"/>
                    </a:p>
                  </a:txBody>
                  <a:tcPr/>
                </a:tc>
                <a:tc>
                  <a:txBody>
                    <a:bodyPr/>
                    <a:lstStyle/>
                    <a:p>
                      <a:endParaRPr lang="zh-TW" altLang="en-US" dirty="0"/>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dirty="0"/>
                    </a:p>
                  </a:txBody>
                  <a:tcPr/>
                </a:tc>
                <a:tc>
                  <a:txBody>
                    <a:bodyPr/>
                    <a:lstStyle/>
                    <a:p>
                      <a:endParaRPr lang="zh-TW" altLang="en-US" dirty="0"/>
                    </a:p>
                  </a:txBody>
                  <a:tcPr/>
                </a:tc>
                <a:extLst>
                  <a:ext uri="{0D108BD9-81ED-4DB2-BD59-A6C34878D82A}">
                    <a16:rowId xmlns:a16="http://schemas.microsoft.com/office/drawing/2014/main" val="10670183"/>
                  </a:ext>
                </a:extLst>
              </a:tr>
              <a:tr h="768156">
                <a:tc>
                  <a:txBody>
                    <a:bodyPr/>
                    <a:lstStyle/>
                    <a:p>
                      <a:r>
                        <a:rPr lang="zh-TW" altLang="en-US" dirty="0"/>
                        <a:t>服務組</a:t>
                      </a:r>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tc>
                  <a:txBody>
                    <a:bodyPr/>
                    <a:lstStyle/>
                    <a:p>
                      <a:endParaRPr lang="zh-TW" altLang="en-US" dirty="0"/>
                    </a:p>
                  </a:txBody>
                  <a:tcPr/>
                </a:tc>
                <a:tc>
                  <a:txBody>
                    <a:bodyPr/>
                    <a:lstStyle/>
                    <a:p>
                      <a:endParaRPr lang="zh-TW" altLang="en-US" dirty="0"/>
                    </a:p>
                  </a:txBody>
                  <a:tcPr/>
                </a:tc>
                <a:extLst>
                  <a:ext uri="{0D108BD9-81ED-4DB2-BD59-A6C34878D82A}">
                    <a16:rowId xmlns:a16="http://schemas.microsoft.com/office/drawing/2014/main" val="735165232"/>
                  </a:ext>
                </a:extLst>
              </a:tr>
              <a:tr h="768156">
                <a:tc>
                  <a:txBody>
                    <a:bodyPr/>
                    <a:lstStyle/>
                    <a:p>
                      <a:r>
                        <a:rPr lang="zh-TW" altLang="en-US" dirty="0"/>
                        <a:t>文書組</a:t>
                      </a:r>
                    </a:p>
                  </a:txBody>
                  <a:tcPr/>
                </a:tc>
                <a:tc>
                  <a:txBody>
                    <a:bodyPr/>
                    <a:lstStyle/>
                    <a:p>
                      <a:endParaRPr lang="zh-TW" altLang="en-US"/>
                    </a:p>
                  </a:txBody>
                  <a:tcPr/>
                </a:tc>
                <a:tc>
                  <a:txBody>
                    <a:bodyPr/>
                    <a:lstStyle/>
                    <a:p>
                      <a:endParaRPr lang="zh-TW" altLang="en-US" dirty="0"/>
                    </a:p>
                  </a:txBody>
                  <a:tcPr/>
                </a:tc>
                <a:tc>
                  <a:txBody>
                    <a:bodyPr/>
                    <a:lstStyle/>
                    <a:p>
                      <a:endParaRPr lang="zh-TW" altLang="en-US" dirty="0"/>
                    </a:p>
                  </a:txBody>
                  <a:tcPr/>
                </a:tc>
                <a:tc>
                  <a:txBody>
                    <a:bodyPr/>
                    <a:lstStyle/>
                    <a:p>
                      <a:endParaRPr lang="zh-TW" altLang="en-US" dirty="0"/>
                    </a:p>
                  </a:txBody>
                  <a:tcPr/>
                </a:tc>
                <a:tc>
                  <a:txBody>
                    <a:bodyPr/>
                    <a:lstStyle/>
                    <a:p>
                      <a:endParaRPr lang="zh-TW" altLang="en-US" dirty="0"/>
                    </a:p>
                  </a:txBody>
                  <a:tcPr/>
                </a:tc>
                <a:tc>
                  <a:txBody>
                    <a:bodyPr/>
                    <a:lstStyle/>
                    <a:p>
                      <a:endParaRPr lang="zh-TW" altLang="en-US" dirty="0"/>
                    </a:p>
                  </a:txBody>
                  <a:tcPr/>
                </a:tc>
                <a:tc>
                  <a:txBody>
                    <a:bodyPr/>
                    <a:lstStyle/>
                    <a:p>
                      <a:endParaRPr lang="zh-TW" altLang="en-US" dirty="0"/>
                    </a:p>
                  </a:txBody>
                  <a:tcPr/>
                </a:tc>
                <a:extLst>
                  <a:ext uri="{0D108BD9-81ED-4DB2-BD59-A6C34878D82A}">
                    <a16:rowId xmlns:a16="http://schemas.microsoft.com/office/drawing/2014/main" val="2770145213"/>
                  </a:ext>
                </a:extLst>
              </a:tr>
            </a:tbl>
          </a:graphicData>
        </a:graphic>
      </p:graphicFrame>
    </p:spTree>
    <p:extLst>
      <p:ext uri="{BB962C8B-B14F-4D97-AF65-F5344CB8AC3E}">
        <p14:creationId xmlns:p14="http://schemas.microsoft.com/office/powerpoint/2010/main" val="1243017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4FBD745-6EEB-43F5-9051-BAAA4C481628}"/>
              </a:ext>
            </a:extLst>
          </p:cNvPr>
          <p:cNvSpPr>
            <a:spLocks noGrp="1"/>
          </p:cNvSpPr>
          <p:nvPr>
            <p:ph type="title"/>
          </p:nvPr>
        </p:nvSpPr>
        <p:spPr/>
        <p:txBody>
          <a:bodyPr/>
          <a:lstStyle/>
          <a:p>
            <a:r>
              <a:rPr lang="zh-TW" altLang="en-US" dirty="0"/>
              <a:t>班級經營</a:t>
            </a:r>
          </a:p>
        </p:txBody>
      </p:sp>
      <p:sp>
        <p:nvSpPr>
          <p:cNvPr id="3" name="內容版面配置區 2">
            <a:extLst>
              <a:ext uri="{FF2B5EF4-FFF2-40B4-BE49-F238E27FC236}">
                <a16:creationId xmlns:a16="http://schemas.microsoft.com/office/drawing/2014/main" id="{E0055C92-D24B-4188-827A-3E8480DE47A7}"/>
              </a:ext>
            </a:extLst>
          </p:cNvPr>
          <p:cNvSpPr>
            <a:spLocks noGrp="1"/>
          </p:cNvSpPr>
          <p:nvPr>
            <p:ph idx="1"/>
          </p:nvPr>
        </p:nvSpPr>
        <p:spPr/>
        <p:txBody>
          <a:bodyPr>
            <a:noAutofit/>
          </a:bodyPr>
          <a:lstStyle/>
          <a:p>
            <a:r>
              <a:rPr lang="zh-TW" altLang="en-US" sz="3200" dirty="0"/>
              <a:t>常規</a:t>
            </a:r>
            <a:endParaRPr lang="en-US" altLang="zh-TW" sz="3200" dirty="0"/>
          </a:p>
          <a:p>
            <a:pPr lvl="1"/>
            <a:r>
              <a:rPr lang="zh-TW" altLang="en-US" sz="2400" dirty="0"/>
              <a:t>採取</a:t>
            </a:r>
            <a:r>
              <a:rPr lang="zh-TW" altLang="en-US" sz="2400" b="1" dirty="0"/>
              <a:t>活動式的生活公約</a:t>
            </a:r>
            <a:r>
              <a:rPr lang="zh-TW" altLang="en-US" sz="2400" dirty="0"/>
              <a:t>，也就是每週或每二週更新一次常規內容，舉例來說：剛開學時，師生可以訂定「離開座位要將椅子靠攏」的規定，並配合增強措施來使學生遵守，等到學生養成良好的習慣後，再訂定新的常規，逐步使學生達到要求。這種方式雖然需要耗費較多討論、訂定的時間，而且學生也沒辦法一次達到所有要求，但在實施上卻是比較容易達到目的。</a:t>
            </a:r>
            <a:endParaRPr lang="en-US" altLang="zh-TW" sz="2400" dirty="0"/>
          </a:p>
        </p:txBody>
      </p:sp>
    </p:spTree>
    <p:extLst>
      <p:ext uri="{BB962C8B-B14F-4D97-AF65-F5344CB8AC3E}">
        <p14:creationId xmlns:p14="http://schemas.microsoft.com/office/powerpoint/2010/main" val="18478749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F5AC64D-095A-4AAC-94A8-4EE7CE6CEAB2}"/>
              </a:ext>
            </a:extLst>
          </p:cNvPr>
          <p:cNvSpPr>
            <a:spLocks noGrp="1"/>
          </p:cNvSpPr>
          <p:nvPr>
            <p:ph type="title"/>
          </p:nvPr>
        </p:nvSpPr>
        <p:spPr/>
        <p:txBody>
          <a:bodyPr/>
          <a:lstStyle/>
          <a:p>
            <a:r>
              <a:rPr lang="zh-TW" altLang="en-US" dirty="0"/>
              <a:t>老師版本的班規</a:t>
            </a:r>
            <a:r>
              <a:rPr lang="en-US" altLang="zh-TW" dirty="0"/>
              <a:t>(</a:t>
            </a:r>
            <a:r>
              <a:rPr lang="zh-TW" altLang="en-US" dirty="0"/>
              <a:t>暫時</a:t>
            </a:r>
            <a:r>
              <a:rPr lang="en-US" altLang="zh-TW" dirty="0"/>
              <a:t>)</a:t>
            </a:r>
            <a:endParaRPr lang="zh-TW" altLang="en-US" dirty="0"/>
          </a:p>
        </p:txBody>
      </p:sp>
      <p:sp>
        <p:nvSpPr>
          <p:cNvPr id="3" name="內容版面配置區 2">
            <a:extLst>
              <a:ext uri="{FF2B5EF4-FFF2-40B4-BE49-F238E27FC236}">
                <a16:creationId xmlns:a16="http://schemas.microsoft.com/office/drawing/2014/main" id="{FBEF1299-36EF-4199-A984-6D04A42DA451}"/>
              </a:ext>
            </a:extLst>
          </p:cNvPr>
          <p:cNvSpPr>
            <a:spLocks noGrp="1"/>
          </p:cNvSpPr>
          <p:nvPr>
            <p:ph idx="1"/>
          </p:nvPr>
        </p:nvSpPr>
        <p:spPr/>
        <p:txBody>
          <a:bodyPr>
            <a:normAutofit/>
          </a:bodyPr>
          <a:lstStyle/>
          <a:p>
            <a:pPr marL="0" indent="0">
              <a:buNone/>
            </a:pPr>
            <a:r>
              <a:rPr lang="zh-TW" altLang="en-US" b="1" dirty="0"/>
              <a:t>一、尊敬師長</a:t>
            </a:r>
            <a:endParaRPr lang="en-US" altLang="zh-TW" b="1" dirty="0"/>
          </a:p>
          <a:p>
            <a:pPr marL="0" indent="0">
              <a:buNone/>
            </a:pPr>
            <a:r>
              <a:rPr lang="zh-TW" altLang="en-US" b="1" dirty="0"/>
              <a:t>二、友愛同學</a:t>
            </a:r>
            <a:endParaRPr lang="en-US" altLang="zh-TW" b="1" dirty="0"/>
          </a:p>
          <a:p>
            <a:pPr marL="0" indent="0">
              <a:buNone/>
            </a:pPr>
            <a:r>
              <a:rPr lang="zh-TW" altLang="en-US" b="1" dirty="0"/>
              <a:t>三、不遲到早退</a:t>
            </a:r>
            <a:endParaRPr lang="en-US" altLang="zh-TW" b="1" dirty="0"/>
          </a:p>
          <a:p>
            <a:pPr marL="0" indent="0">
              <a:buNone/>
            </a:pPr>
            <a:r>
              <a:rPr lang="zh-TW" altLang="en-US" b="1" dirty="0"/>
              <a:t>四、遵守考試規則（不論大考小考）</a:t>
            </a:r>
            <a:endParaRPr lang="en-US" altLang="zh-TW" b="1" dirty="0"/>
          </a:p>
          <a:p>
            <a:pPr marL="0" indent="0">
              <a:buNone/>
            </a:pPr>
            <a:r>
              <a:rPr lang="zh-TW" altLang="en-US" b="1" dirty="0"/>
              <a:t>五、做個負責的人</a:t>
            </a:r>
            <a:endParaRPr lang="en-US" altLang="zh-TW" b="1" dirty="0"/>
          </a:p>
          <a:p>
            <a:pPr marL="0" indent="0">
              <a:buNone/>
            </a:pPr>
            <a:r>
              <a:rPr lang="zh-TW" altLang="en-US" b="1" dirty="0"/>
              <a:t>六、教室秩序</a:t>
            </a:r>
            <a:r>
              <a:rPr lang="en-US" altLang="zh-TW" b="1" dirty="0"/>
              <a:t>(</a:t>
            </a:r>
            <a:r>
              <a:rPr lang="zh-TW" altLang="en-US" b="1" dirty="0"/>
              <a:t>上課下課外堂中午</a:t>
            </a:r>
            <a:r>
              <a:rPr lang="en-US" altLang="zh-TW" b="1" dirty="0"/>
              <a:t>)</a:t>
            </a:r>
          </a:p>
          <a:p>
            <a:pPr marL="0" indent="0">
              <a:buNone/>
            </a:pPr>
            <a:r>
              <a:rPr lang="zh-TW" altLang="en-US" b="1" dirty="0"/>
              <a:t>七、其他（任何時間）</a:t>
            </a:r>
            <a:endParaRPr lang="en-US" altLang="zh-TW" b="1" dirty="0"/>
          </a:p>
          <a:p>
            <a:pPr marL="0" indent="0">
              <a:buNone/>
            </a:pPr>
            <a:r>
              <a:rPr lang="en-US" altLang="zh-TW" b="1" dirty="0"/>
              <a:t>【</a:t>
            </a:r>
            <a:r>
              <a:rPr lang="zh-TW" altLang="en-US" b="1" dirty="0"/>
              <a:t>段考相關規定</a:t>
            </a:r>
            <a:r>
              <a:rPr lang="en-US" altLang="zh-TW" b="1" dirty="0"/>
              <a:t>】</a:t>
            </a:r>
          </a:p>
        </p:txBody>
      </p:sp>
    </p:spTree>
    <p:extLst>
      <p:ext uri="{BB962C8B-B14F-4D97-AF65-F5344CB8AC3E}">
        <p14:creationId xmlns:p14="http://schemas.microsoft.com/office/powerpoint/2010/main" val="542678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9BA2F41-EF1B-4B82-8ED8-3B62D8005C83}"/>
              </a:ext>
            </a:extLst>
          </p:cNvPr>
          <p:cNvSpPr>
            <a:spLocks noGrp="1"/>
          </p:cNvSpPr>
          <p:nvPr>
            <p:ph type="title"/>
          </p:nvPr>
        </p:nvSpPr>
        <p:spPr/>
        <p:txBody>
          <a:bodyPr/>
          <a:lstStyle/>
          <a:p>
            <a:r>
              <a:rPr lang="zh-TW" altLang="en-US" dirty="0"/>
              <a:t>目前暫定的班規</a:t>
            </a:r>
          </a:p>
        </p:txBody>
      </p:sp>
      <p:sp>
        <p:nvSpPr>
          <p:cNvPr id="3" name="內容版面配置區 2">
            <a:extLst>
              <a:ext uri="{FF2B5EF4-FFF2-40B4-BE49-F238E27FC236}">
                <a16:creationId xmlns:a16="http://schemas.microsoft.com/office/drawing/2014/main" id="{FBD0DB3B-34AD-4404-BBF3-E54DCC947457}"/>
              </a:ext>
            </a:extLst>
          </p:cNvPr>
          <p:cNvSpPr>
            <a:spLocks noGrp="1"/>
          </p:cNvSpPr>
          <p:nvPr>
            <p:ph idx="1"/>
          </p:nvPr>
        </p:nvSpPr>
        <p:spPr/>
        <p:txBody>
          <a:bodyPr>
            <a:normAutofit/>
          </a:bodyPr>
          <a:lstStyle/>
          <a:p>
            <a:pPr marL="0" indent="0">
              <a:buNone/>
            </a:pPr>
            <a:r>
              <a:rPr lang="en-US" altLang="zh-TW" dirty="0"/>
              <a:t>1</a:t>
            </a:r>
            <a:r>
              <a:rPr lang="zh-TW" altLang="en-US" dirty="0"/>
              <a:t>、     上課有問題舉手發問，守秩序</a:t>
            </a:r>
          </a:p>
          <a:p>
            <a:pPr marL="0" indent="0">
              <a:buNone/>
            </a:pPr>
            <a:r>
              <a:rPr lang="en-US" altLang="zh-TW" dirty="0"/>
              <a:t>2</a:t>
            </a:r>
            <a:r>
              <a:rPr lang="zh-TW" altLang="en-US" dirty="0"/>
              <a:t>、     下課時不在教室大聲喧嘩、追逐</a:t>
            </a:r>
          </a:p>
          <a:p>
            <a:pPr marL="0" indent="0">
              <a:buNone/>
            </a:pPr>
            <a:r>
              <a:rPr lang="en-US" altLang="zh-TW" dirty="0"/>
              <a:t>3</a:t>
            </a:r>
            <a:r>
              <a:rPr lang="zh-TW" altLang="en-US" dirty="0"/>
              <a:t>、     不亂丟垃圾，保持教室整潔</a:t>
            </a:r>
          </a:p>
          <a:p>
            <a:pPr marL="0" indent="0">
              <a:buNone/>
            </a:pPr>
            <a:r>
              <a:rPr lang="en-US" altLang="zh-TW" dirty="0"/>
              <a:t>4</a:t>
            </a:r>
            <a:r>
              <a:rPr lang="zh-TW" altLang="en-US" dirty="0"/>
              <a:t>、     上課時間注意聽講，尊師重道，有禮貌</a:t>
            </a:r>
          </a:p>
          <a:p>
            <a:pPr marL="0" indent="0">
              <a:buNone/>
            </a:pPr>
            <a:r>
              <a:rPr lang="en-US" altLang="zh-TW" dirty="0"/>
              <a:t>5</a:t>
            </a:r>
            <a:r>
              <a:rPr lang="zh-TW" altLang="en-US" dirty="0"/>
              <a:t>、     不罵髒話，友愛同學</a:t>
            </a:r>
          </a:p>
          <a:p>
            <a:pPr marL="0" indent="0">
              <a:buNone/>
            </a:pPr>
            <a:r>
              <a:rPr lang="en-US" altLang="zh-TW" dirty="0"/>
              <a:t>6</a:t>
            </a:r>
            <a:r>
              <a:rPr lang="zh-TW" altLang="en-US" dirty="0"/>
              <a:t>、     恪遵自己的本分，負責認真</a:t>
            </a:r>
          </a:p>
          <a:p>
            <a:pPr marL="0" indent="0">
              <a:buNone/>
            </a:pPr>
            <a:r>
              <a:rPr lang="en-US" altLang="zh-TW" dirty="0"/>
              <a:t>7</a:t>
            </a:r>
            <a:r>
              <a:rPr lang="zh-TW" altLang="en-US" dirty="0"/>
              <a:t>、     準時交作業，不偷懶</a:t>
            </a:r>
          </a:p>
        </p:txBody>
      </p:sp>
    </p:spTree>
    <p:extLst>
      <p:ext uri="{BB962C8B-B14F-4D97-AF65-F5344CB8AC3E}">
        <p14:creationId xmlns:p14="http://schemas.microsoft.com/office/powerpoint/2010/main" val="5924460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積分">
  <a:themeElements>
    <a:clrScheme name="積分">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積分">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積分">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508</TotalTime>
  <Words>1185</Words>
  <Application>Microsoft Macintosh PowerPoint</Application>
  <PresentationFormat>如螢幕大小 (4:3)</PresentationFormat>
  <Paragraphs>176</Paragraphs>
  <Slides>21</Slides>
  <Notes>0</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21</vt:i4>
      </vt:variant>
    </vt:vector>
  </HeadingPairs>
  <TitlesOfParts>
    <vt:vector size="27" baseType="lpstr">
      <vt:lpstr>微軟正黑體</vt:lpstr>
      <vt:lpstr>Tw Cen MT</vt:lpstr>
      <vt:lpstr>Tw Cen MT Condensed</vt:lpstr>
      <vt:lpstr>Wingdings</vt:lpstr>
      <vt:lpstr>Wingdings 3</vt:lpstr>
      <vt:lpstr>積分</vt:lpstr>
      <vt:lpstr>五八親師座談會</vt:lpstr>
      <vt:lpstr>親師座談會流程</vt:lpstr>
      <vt:lpstr>重要事項報告</vt:lpstr>
      <vt:lpstr>各處室重要宣導事項</vt:lpstr>
      <vt:lpstr>PowerPoint 簡報</vt:lpstr>
      <vt:lpstr>組織班親會</vt:lpstr>
      <vt:lpstr>班級經營</vt:lpstr>
      <vt:lpstr>老師版本的班規(暫時)</vt:lpstr>
      <vt:lpstr>目前暫定的班規</vt:lpstr>
      <vt:lpstr>作息時間規劃</vt:lpstr>
      <vt:lpstr>幹部與獎懲</vt:lpstr>
      <vt:lpstr>課程及作業規定</vt:lpstr>
      <vt:lpstr>課程及作業規定</vt:lpstr>
      <vt:lpstr>作業說明</vt:lpstr>
      <vt:lpstr>各科打分數方式</vt:lpstr>
      <vt:lpstr>班級事務討論</vt:lpstr>
      <vt:lpstr>PowerPoint 簡報</vt:lpstr>
      <vt:lpstr>親師溝通時間</vt:lpstr>
      <vt:lpstr>親師聯絡管道</vt:lpstr>
      <vt:lpstr>Q&amp;A時間</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潔安 周</dc:creator>
  <cp:lastModifiedBy>Jane Chou</cp:lastModifiedBy>
  <cp:revision>33</cp:revision>
  <dcterms:created xsi:type="dcterms:W3CDTF">2018-09-13T13:46:03Z</dcterms:created>
  <dcterms:modified xsi:type="dcterms:W3CDTF">2018-09-19T06:17:01Z</dcterms:modified>
</cp:coreProperties>
</file>