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1"/>
  </p:notesMasterIdLst>
  <p:sldIdLst>
    <p:sldId id="256" r:id="rId2"/>
    <p:sldId id="259" r:id="rId3"/>
    <p:sldId id="306" r:id="rId4"/>
    <p:sldId id="284" r:id="rId5"/>
    <p:sldId id="285" r:id="rId6"/>
    <p:sldId id="286" r:id="rId7"/>
    <p:sldId id="287" r:id="rId8"/>
    <p:sldId id="274" r:id="rId9"/>
    <p:sldId id="275" r:id="rId10"/>
    <p:sldId id="276" r:id="rId11"/>
    <p:sldId id="277" r:id="rId12"/>
    <p:sldId id="278" r:id="rId13"/>
    <p:sldId id="280" r:id="rId14"/>
    <p:sldId id="279" r:id="rId15"/>
    <p:sldId id="281" r:id="rId16"/>
    <p:sldId id="282" r:id="rId17"/>
    <p:sldId id="283" r:id="rId18"/>
    <p:sldId id="293" r:id="rId19"/>
    <p:sldId id="289" r:id="rId20"/>
    <p:sldId id="290" r:id="rId21"/>
    <p:sldId id="291" r:id="rId22"/>
    <p:sldId id="292" r:id="rId23"/>
    <p:sldId id="294" r:id="rId24"/>
    <p:sldId id="266" r:id="rId25"/>
    <p:sldId id="295" r:id="rId26"/>
    <p:sldId id="297" r:id="rId27"/>
    <p:sldId id="298" r:id="rId28"/>
    <p:sldId id="264" r:id="rId29"/>
    <p:sldId id="267" r:id="rId30"/>
    <p:sldId id="268" r:id="rId31"/>
    <p:sldId id="269" r:id="rId32"/>
    <p:sldId id="271" r:id="rId33"/>
    <p:sldId id="299" r:id="rId34"/>
    <p:sldId id="303" r:id="rId35"/>
    <p:sldId id="300" r:id="rId36"/>
    <p:sldId id="301" r:id="rId37"/>
    <p:sldId id="302" r:id="rId38"/>
    <p:sldId id="304" r:id="rId39"/>
    <p:sldId id="305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226"/>
    <a:srgbClr val="00133A"/>
    <a:srgbClr val="104031"/>
    <a:srgbClr val="51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03" y="53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031041D-A1A9-47AE-8BD8-DD5A5D86EE31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6DD2F51-986F-49D0-A335-2121D128F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95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>
              <a:latin typeface="新細明體" charset="-12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3E4282-D7A3-4B80-8235-9A6C889FAED6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941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02822-0B38-4AE8-80C9-526B73A4A815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4181A-63F8-4E30-88ED-D46E3257E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6B2BB-4766-4F7D-B7AF-72E4BA7B4BDD}" type="datetimeFigureOut">
              <a:rPr lang="en-US"/>
              <a:pPr>
                <a:defRPr/>
              </a:pPr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258F-4251-4A5A-B7FA-6BEF2D9CB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DB28C-9F7B-42DC-B039-9EA4CD7A44A5}" type="datetimeFigureOut">
              <a:rPr lang="en-US"/>
              <a:pPr>
                <a:defRPr/>
              </a:pPr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3CA3D-E927-4612-B4A2-0FD1262920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5A6FF-7918-42CE-A0DC-E5674DEBCB96}" type="datetimeFigureOut">
              <a:rPr lang="en-US"/>
              <a:pPr>
                <a:defRPr/>
              </a:pPr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220FF-6A6F-4949-A6DA-3C4EF712BF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FC790-7A17-4FBB-AF48-BF8471F6B254}" type="datetimeFigureOut">
              <a:rPr lang="en-US"/>
              <a:pPr>
                <a:defRPr/>
              </a:pPr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34119-7A52-4876-9903-7D1AB0B63A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4F3F4-EA39-4B94-9C43-A4E8B6837285}" type="datetimeFigureOut">
              <a:rPr lang="en-US"/>
              <a:pPr>
                <a:defRPr/>
              </a:pPr>
              <a:t>12/7/2016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6F8D5-B84C-4FCD-B917-4104870B64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CD5FC-9A95-45E4-B1E2-E302921A541D}" type="datetimeFigureOut">
              <a:rPr lang="en-US"/>
              <a:pPr>
                <a:defRPr/>
              </a:pPr>
              <a:t>12/7/2016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5E44-213E-421A-AFA9-CC0569D7A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B3C3A-9529-450B-AC91-B93482F69E8B}" type="datetimeFigureOut">
              <a:rPr lang="en-US"/>
              <a:pPr>
                <a:defRPr/>
              </a:pPr>
              <a:t>12/7/2016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2779-5060-40C8-A35B-A87D9160C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16812-E9F1-4A42-9D26-7CC64B211739}" type="datetimeFigureOut">
              <a:rPr lang="en-US"/>
              <a:pPr>
                <a:defRPr/>
              </a:pPr>
              <a:t>12/7/2016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6396F-1946-4FC1-BDEB-1E23048B83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1A90-92FB-4B0B-86F1-E0146493BBE9}" type="datetimeFigureOut">
              <a:rPr lang="en-US"/>
              <a:pPr>
                <a:defRPr/>
              </a:pPr>
              <a:t>12/7/2016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BB5DF-8CD8-49B7-A80C-3E903D9948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8FA2-8BB8-45B1-93AC-D719BD34B990}" type="datetimeFigureOut">
              <a:rPr lang="en-US"/>
              <a:pPr>
                <a:defRPr/>
              </a:pPr>
              <a:t>12/7/2016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F5D03-C91F-4AAC-A8EC-7B4508AC76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C322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45E0829-A77A-449B-B473-10859F8D1EDC}" type="datetimeFigureOut">
              <a:rPr lang="en-US"/>
              <a:pPr>
                <a:defRPr/>
              </a:pPr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C322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C322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2F8B306-4B79-4977-9D05-871EA4D5BA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0">
            <a:solidFill>
              <a:schemeClr val="bg1"/>
            </a:solidFill>
          </a:ln>
          <a:solidFill>
            <a:srgbClr val="00133A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17" y="302778"/>
            <a:ext cx="6803209" cy="180220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走訪清水文史 ＆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體驗高美生態之美</a:t>
            </a:r>
            <a:endParaRPr lang="zh-HK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96552" y="2276872"/>
            <a:ext cx="7376864" cy="86706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長安國小</a:t>
            </a:r>
            <a:r>
              <a:rPr lang="en-US" altLang="zh-TW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504 </a:t>
            </a:r>
            <a:r>
              <a:rPr lang="zh-TW" altLang="en-US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班親會活動導覽</a:t>
            </a:r>
            <a:endParaRPr lang="zh-HK" altLang="en-US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30778">
            <a:off x="217227" y="3501451"/>
            <a:ext cx="2143845" cy="142697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24244">
            <a:off x="1294897" y="5232960"/>
            <a:ext cx="2249204" cy="1392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高美濕地生態介紹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158177"/>
            <a:ext cx="7571184" cy="3590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文字方塊 3"/>
          <p:cNvSpPr txBox="1"/>
          <p:nvPr/>
        </p:nvSpPr>
        <p:spPr>
          <a:xfrm>
            <a:off x="539552" y="4781470"/>
            <a:ext cx="8435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在泥灘地上一顆一顆的東西是什麼呢？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招潮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蟹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的名稱是怎麼來的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招潮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蟹是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左撇子還是右撇子啊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這些答案，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請在高美濕地尋找吧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66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高美濕地生態介紹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939194"/>
            <a:ext cx="6840759" cy="460851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圓角矩形 3"/>
          <p:cNvSpPr/>
          <p:nvPr/>
        </p:nvSpPr>
        <p:spPr>
          <a:xfrm>
            <a:off x="611560" y="5805264"/>
            <a:ext cx="1296144" cy="5183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大彈塗魚</a:t>
            </a:r>
            <a:endParaRPr lang="zh-TW" altLang="en-US" sz="20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7487160" y="1916832"/>
            <a:ext cx="1477328" cy="4406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彈塗魚為何彈跳？牠們為什麼可以離開水面活動？這些，解說團會大方與您分享唷！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31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高美濕地的常見鳥類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768" y="1556792"/>
            <a:ext cx="8748464" cy="4820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圓角矩形 5"/>
          <p:cNvSpPr/>
          <p:nvPr/>
        </p:nvSpPr>
        <p:spPr>
          <a:xfrm>
            <a:off x="3205982" y="6155243"/>
            <a:ext cx="2520280" cy="5183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大白鷺與小白鷺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336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高美濕地的常見鳥類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3205982" y="6155243"/>
            <a:ext cx="4534370" cy="5183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蒼鷺有著長長的脖子。攝影：</a:t>
            </a:r>
            <a:r>
              <a:rPr lang="en-US" altLang="zh-TW" sz="2000" b="1" dirty="0" smtClean="0"/>
              <a:t>DW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719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点选图片以查看原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高美濕地的常見鳥類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464415" y="5877272"/>
            <a:ext cx="1658318" cy="5183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金斑鴴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536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点选图片以查看原图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6627"/>
            <a:ext cx="9144000" cy="692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高美濕地的常見鳥類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464415" y="5877272"/>
            <a:ext cx="1658318" cy="5183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東方環頸鴴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875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点选图片以查看原图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高美濕地的常見鳥類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251520" y="6021288"/>
            <a:ext cx="2379393" cy="5183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濱鷸（黑腹濱鷸）</a:t>
            </a:r>
            <a:endParaRPr lang="en-US" altLang="zh-TW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451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点选图片以查看原图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高美濕地的常見鳥類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464415" y="5877272"/>
            <a:ext cx="1658318" cy="5183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黃尾鴝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854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港區藝術中心～用餐時間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530" y="846138"/>
            <a:ext cx="7568493" cy="46534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圓角矩形圖說文字 4"/>
          <p:cNvSpPr/>
          <p:nvPr/>
        </p:nvSpPr>
        <p:spPr>
          <a:xfrm>
            <a:off x="470752" y="5301208"/>
            <a:ext cx="8198051" cy="1368152"/>
          </a:xfrm>
          <a:prstGeom prst="wedgeRoundRectCallout">
            <a:avLst>
              <a:gd name="adj1" fmla="val -16885"/>
              <a:gd name="adj2" fmla="val 24714"/>
              <a:gd name="adj3" fmla="val 16667"/>
            </a:avLst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400"/>
              </a:lnSpc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中午（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），我們會在港區藝術中心用餐。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先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吃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完的同學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還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進去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服務台，那裡可以蓋六顆美美的紀念章戳唷（莫忘蓋章的禮貌：輕輕蓋章，說聲謝謝）！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00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圓山貝塚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515343"/>
            <a:ext cx="4568825" cy="5154017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文字方塊 1"/>
          <p:cNvSpPr txBox="1">
            <a:spLocks noChangeArrowheads="1"/>
          </p:cNvSpPr>
          <p:nvPr/>
        </p:nvSpPr>
        <p:spPr bwMode="auto">
          <a:xfrm>
            <a:off x="4860032" y="1636058"/>
            <a:ext cx="4283968" cy="522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zh-TW" sz="3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貝塚是生活在海岸或是河畔的居民的史前人類食用貝類後，將貝殼丟棄所堆積起來的垃圾場遺跡。因為居民也會將食用過的獸骨、食器的破片以及其他東西與貝殼一同丟棄，是非常重要的史前時代遺跡。</a:t>
            </a:r>
            <a:endParaRPr lang="en-US" altLang="zh-TW" sz="3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 Unicode MS" panose="020B0604020202020204" pitchFamily="34" charset="-120"/>
            </a:endParaRPr>
          </a:p>
          <a:p>
            <a:pPr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en-US" sz="3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圖、文：臺</a:t>
            </a:r>
            <a:r>
              <a:rPr lang="zh-TW" altLang="zh-TW" sz="3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灣博物館</a:t>
            </a:r>
            <a:endParaRPr lang="zh-TW" altLang="en-US" sz="3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 Unicode MS" panose="020B060402020202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ln w="19050">
                  <a:solidFill>
                    <a:schemeClr val="bg1"/>
                  </a:solidFill>
                </a:ln>
                <a:solidFill>
                  <a:srgbClr val="00133A"/>
                </a:solidFill>
                <a:latin typeface="+mj-lt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133A"/>
                </a:solidFill>
                <a:latin typeface="Verdana" pitchFamily="34" charset="0"/>
                <a:cs typeface="Tahoma" pitchFamily="34" charset="0"/>
              </a:defRPr>
            </a:lvl9pPr>
          </a:lstStyle>
          <a:p>
            <a:r>
              <a:rPr kumimoji="0" lang="zh-TW" altLang="en-US" smtClean="0"/>
              <a:t>中社遺址的貝塚</a:t>
            </a:r>
            <a:endParaRPr kumimoji="0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61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活動內容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zh-TW" altLang="zh-TW" sz="2400" dirty="0" smtClean="0"/>
              <a:t>活動</a:t>
            </a:r>
            <a:r>
              <a:rPr lang="zh-TW" altLang="zh-TW" sz="2400" dirty="0"/>
              <a:t>日期：</a:t>
            </a:r>
            <a:r>
              <a:rPr lang="en-US" altLang="zh-TW" sz="2400" b="1" u="heavy" dirty="0"/>
              <a:t>12/10</a:t>
            </a:r>
            <a:r>
              <a:rPr lang="zh-TW" altLang="zh-TW" sz="2400" b="1" u="heavy" dirty="0"/>
              <a:t>（六）</a:t>
            </a:r>
            <a:r>
              <a:rPr lang="en-US" altLang="zh-TW" sz="2400" b="1" u="heavy" dirty="0"/>
              <a:t>7</a:t>
            </a:r>
            <a:r>
              <a:rPr lang="zh-TW" altLang="zh-TW" sz="2400" b="1" u="heavy" dirty="0"/>
              <a:t>：</a:t>
            </a:r>
            <a:r>
              <a:rPr lang="en-US" altLang="zh-TW" sz="2400" b="1" u="heavy" dirty="0"/>
              <a:t>50</a:t>
            </a:r>
            <a:r>
              <a:rPr lang="zh-TW" altLang="zh-TW" sz="2400" b="1" u="heavy" dirty="0"/>
              <a:t>集合（長安國小</a:t>
            </a:r>
            <a:r>
              <a:rPr lang="zh-TW" altLang="zh-TW" sz="2400" b="1" u="heavy" dirty="0" smtClean="0"/>
              <a:t>校</a:t>
            </a:r>
            <a:r>
              <a:rPr lang="en-US" altLang="zh-TW" sz="2400" b="1" u="heavy" dirty="0" smtClean="0"/>
              <a:t>  </a:t>
            </a:r>
            <a:r>
              <a:rPr lang="zh-TW" altLang="zh-TW" sz="2400" b="1" u="heavy" dirty="0" smtClean="0"/>
              <a:t>門口</a:t>
            </a:r>
            <a:r>
              <a:rPr lang="zh-TW" altLang="zh-TW" sz="2400" b="1" u="heavy" dirty="0"/>
              <a:t>）</a:t>
            </a:r>
            <a:r>
              <a:rPr lang="zh-TW" altLang="zh-TW" sz="2400" dirty="0"/>
              <a:t>，預計</a:t>
            </a:r>
            <a:r>
              <a:rPr lang="en-US" altLang="zh-TW" sz="2400" dirty="0"/>
              <a:t>16</a:t>
            </a:r>
            <a:r>
              <a:rPr lang="zh-TW" altLang="zh-TW" sz="2400" dirty="0"/>
              <a:t>：</a:t>
            </a:r>
            <a:r>
              <a:rPr lang="en-US" altLang="zh-TW" sz="2400" dirty="0"/>
              <a:t>00</a:t>
            </a:r>
            <a:r>
              <a:rPr lang="zh-TW" altLang="zh-TW" sz="2400" dirty="0"/>
              <a:t>～</a:t>
            </a:r>
            <a:r>
              <a:rPr lang="en-US" altLang="zh-TW" sz="2400" dirty="0"/>
              <a:t>17</a:t>
            </a:r>
            <a:r>
              <a:rPr lang="zh-TW" altLang="zh-TW" sz="2400" dirty="0"/>
              <a:t>：</a:t>
            </a:r>
            <a:r>
              <a:rPr lang="en-US" altLang="zh-TW" sz="2400" dirty="0"/>
              <a:t>00</a:t>
            </a:r>
            <a:r>
              <a:rPr lang="zh-TW" altLang="zh-TW" sz="2400" dirty="0"/>
              <a:t>返校</a:t>
            </a:r>
          </a:p>
          <a:p>
            <a:r>
              <a:rPr lang="zh-TW" altLang="zh-TW" sz="2400" dirty="0" smtClean="0"/>
              <a:t>務必</a:t>
            </a:r>
            <a:r>
              <a:rPr lang="zh-TW" altLang="zh-TW" sz="2400" dirty="0"/>
              <a:t>準時集合，逾時不候！</a:t>
            </a:r>
          </a:p>
          <a:p>
            <a:r>
              <a:rPr lang="zh-TW" altLang="zh-TW" sz="2400" dirty="0"/>
              <a:t>長安國小</a:t>
            </a:r>
            <a:r>
              <a:rPr lang="en-US" altLang="zh-TW" sz="2400" dirty="0">
                <a:sym typeface="Wingdings" panose="05000000000000000000" pitchFamily="2" charset="2"/>
              </a:rPr>
              <a:t></a:t>
            </a:r>
            <a:r>
              <a:rPr lang="zh-TW" altLang="zh-TW" sz="2400" dirty="0"/>
              <a:t>高美濕地 </a:t>
            </a:r>
            <a:r>
              <a:rPr lang="en-US" altLang="zh-TW" sz="2400" dirty="0">
                <a:sym typeface="Wingdings" panose="05000000000000000000" pitchFamily="2" charset="2"/>
              </a:rPr>
              <a:t></a:t>
            </a:r>
            <a:r>
              <a:rPr lang="zh-TW" altLang="zh-TW" sz="2400" dirty="0"/>
              <a:t>港區藝術中心用餐 </a:t>
            </a:r>
            <a:r>
              <a:rPr lang="en-US" altLang="zh-TW" sz="2400" dirty="0">
                <a:sym typeface="Wingdings" panose="05000000000000000000" pitchFamily="2" charset="2"/>
              </a:rPr>
              <a:t></a:t>
            </a:r>
            <a:r>
              <a:rPr lang="zh-TW" altLang="zh-TW" sz="2400" dirty="0"/>
              <a:t>中社遺址 </a:t>
            </a:r>
            <a:r>
              <a:rPr lang="en-US" altLang="zh-TW" sz="2400" dirty="0">
                <a:sym typeface="Wingdings" panose="05000000000000000000" pitchFamily="2" charset="2"/>
              </a:rPr>
              <a:t></a:t>
            </a:r>
            <a:r>
              <a:rPr lang="zh-TW" altLang="zh-TW" sz="2400" dirty="0"/>
              <a:t>鰲峰山（牛罵頭遺址）</a:t>
            </a:r>
            <a:r>
              <a:rPr lang="en-US" altLang="zh-TW" sz="2400" dirty="0">
                <a:sym typeface="Wingdings" panose="05000000000000000000" pitchFamily="2" charset="2"/>
              </a:rPr>
              <a:t></a:t>
            </a:r>
            <a:r>
              <a:rPr lang="zh-TW" altLang="zh-TW" sz="2400" dirty="0"/>
              <a:t>返家</a:t>
            </a:r>
          </a:p>
          <a:p>
            <a:r>
              <a:rPr lang="zh-TW" altLang="zh-TW" sz="2400" dirty="0" smtClean="0"/>
              <a:t>穿著</a:t>
            </a:r>
            <a:r>
              <a:rPr lang="zh-TW" altLang="zh-TW" sz="2400" dirty="0"/>
              <a:t>服裝：高美溼地風大偏冷，陽光露臉時又很炎熱，可採洋蔥式穿法，一定要穿著外套、建議戴帽子（注意別被風吹落）、穿著運動鞋。服裝顏色以淺色系為宜（綠、淡藍、灰、土黃</a:t>
            </a:r>
            <a:r>
              <a:rPr lang="en-US" altLang="zh-TW" sz="2400" dirty="0"/>
              <a:t>…</a:t>
            </a:r>
            <a:r>
              <a:rPr lang="zh-TW" altLang="zh-TW" sz="2400" dirty="0"/>
              <a:t>），避免穿著紅色、橘色或亮黃色衣物。</a:t>
            </a:r>
          </a:p>
          <a:p>
            <a:r>
              <a:rPr lang="zh-TW" altLang="zh-TW" sz="2400" dirty="0" smtClean="0"/>
              <a:t>攜帶</a:t>
            </a:r>
            <a:r>
              <a:rPr lang="zh-TW" altLang="zh-TW" sz="2400" dirty="0"/>
              <a:t>物品：水、望遠鏡、健保卡、午餐＆點心餅乾、名牌套繩（小朋友帶即可，團康需要）、負責解說的同學記得攜帶平板電腦（請在前一晚事先充電）</a:t>
            </a:r>
            <a:r>
              <a:rPr lang="zh-TW" altLang="zh-TW" sz="2400" dirty="0" smtClean="0"/>
              <a:t>。</a:t>
            </a:r>
            <a:endParaRPr lang="zh-TW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7344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貝塚-台灣大百科全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" y="1143000"/>
            <a:ext cx="4286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876800" y="1295400"/>
            <a:ext cx="39624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左圖：圓山文化的貝塚～臺灣大百科全書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下圖：圓山貝塚被怪手刮過的斷面和出土最多的烏蜆</a:t>
            </a:r>
            <a:r>
              <a:rPr lang="en-US" altLang="zh-TW" sz="20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中研院</a:t>
            </a:r>
          </a:p>
        </p:txBody>
      </p:sp>
      <p:pic>
        <p:nvPicPr>
          <p:cNvPr id="24580" name="Picture 7" descr="圓山貝塚被怪手刮過的斷面和出土最多的烏蜆-中研院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003550"/>
            <a:ext cx="38862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中社遺址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515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620000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20362"/>
            <a:ext cx="7620000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6167735"/>
            <a:ext cx="5715000" cy="461665"/>
          </a:xfrm>
          <a:solidFill>
            <a:srgbClr val="00B050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zh-TW" altLang="en-US" sz="24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臺中清水中社遺址的貝塚（番仔園文化）</a:t>
            </a:r>
          </a:p>
        </p:txBody>
      </p:sp>
      <p:pic>
        <p:nvPicPr>
          <p:cNvPr id="25607" name="Picture 4" descr="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287" y="6202745"/>
            <a:ext cx="5410200" cy="46166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zh-TW" altLang="en-US" sz="24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不起眼的田埂中藏有古代文化的遺址。</a:t>
            </a:r>
          </a:p>
        </p:txBody>
      </p:sp>
      <p:pic>
        <p:nvPicPr>
          <p:cNvPr id="9" name="Picture 4" descr="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3288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524500" y="6202745"/>
            <a:ext cx="3429000" cy="46166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zh-TW" altLang="en-US" sz="24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各種食用過的貝類殘渣</a:t>
            </a:r>
          </a:p>
        </p:txBody>
      </p:sp>
      <p:pic>
        <p:nvPicPr>
          <p:cNvPr id="11" name="Picture 4" descr="9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-7938"/>
            <a:ext cx="9137651" cy="685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85800" y="6245307"/>
            <a:ext cx="3094112" cy="46166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zh-TW" altLang="en-US" sz="24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還有殘破的陶器碎片</a:t>
            </a:r>
          </a:p>
        </p:txBody>
      </p:sp>
    </p:spTree>
    <p:extLst>
      <p:ext uri="{BB962C8B-B14F-4D97-AF65-F5344CB8AC3E}">
        <p14:creationId xmlns:p14="http://schemas.microsoft.com/office/powerpoint/2010/main" val="161691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70988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6096000"/>
            <a:ext cx="2362200" cy="461665"/>
          </a:xfrm>
          <a:solidFill>
            <a:srgbClr val="00B050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zh-TW" altLang="en-US" sz="2400" b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碎裂的陶片</a:t>
            </a:r>
          </a:p>
        </p:txBody>
      </p:sp>
      <p:pic>
        <p:nvPicPr>
          <p:cNvPr id="6" name="Picture 3" descr="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70988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00400" y="6165501"/>
            <a:ext cx="5715000" cy="46166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zh-TW" altLang="en-US" sz="2400" b="1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排水溝旁到處都是，遺址就在生活周遭</a:t>
            </a:r>
            <a:endParaRPr lang="zh-TW" altLang="en-US" sz="2400" b="1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03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認識植物～構樹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685581" y="5877272"/>
            <a:ext cx="7715200" cy="806376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你知道照片中的構樹是男生還是女孩呢？</a:t>
            </a:r>
            <a:endParaRPr lang="en-US" altLang="zh-TW" sz="2000" b="1" dirty="0" smtClean="0"/>
          </a:p>
          <a:p>
            <a:pPr algn="ctr"/>
            <a:r>
              <a:rPr lang="zh-TW" altLang="en-US" sz="2000" b="1" dirty="0" smtClean="0"/>
              <a:t>構樹與過去的台灣文化息息相關，且聽解說團娓娓道來吧～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183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清水眷村文化</a:t>
            </a:r>
            <a:r>
              <a:rPr lang="zh-TW" altLang="en-US" dirty="0" smtClean="0"/>
              <a:t>園區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56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眷村文化與現代生活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00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46" y="1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眷村文化與現代生活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30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眷村文化與現代生活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87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牛罵頭文化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83" y="1927373"/>
            <a:ext cx="6034617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圓角矩形 6"/>
          <p:cNvSpPr/>
          <p:nvPr/>
        </p:nvSpPr>
        <p:spPr>
          <a:xfrm>
            <a:off x="6660232" y="1820378"/>
            <a:ext cx="2328655" cy="4739952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台灣史前文化可以分成</a:t>
            </a:r>
            <a:endParaRPr lang="en-US" altLang="zh-TW" sz="2800" b="1" dirty="0" smtClean="0"/>
          </a:p>
          <a:p>
            <a:pPr algn="ctr"/>
            <a:r>
              <a:rPr lang="zh-TW" altLang="en-US" sz="2800" b="1" dirty="0" smtClean="0"/>
              <a:t>舊石器時代</a:t>
            </a:r>
            <a:endParaRPr lang="en-US" altLang="zh-TW" sz="2800" b="1" dirty="0" smtClean="0"/>
          </a:p>
          <a:p>
            <a:pPr algn="ctr"/>
            <a:r>
              <a:rPr lang="zh-TW" altLang="en-US" sz="2800" b="1" dirty="0" smtClean="0"/>
              <a:t>新石器時代</a:t>
            </a:r>
            <a:endParaRPr lang="en-US" altLang="zh-TW" sz="2800" b="1" dirty="0" smtClean="0"/>
          </a:p>
          <a:p>
            <a:pPr algn="ctr"/>
            <a:r>
              <a:rPr lang="zh-TW" altLang="en-US" sz="2800" b="1" dirty="0" smtClean="0"/>
              <a:t>金屬器時代</a:t>
            </a:r>
            <a:endParaRPr lang="en-US" altLang="zh-TW" sz="2800" b="1" dirty="0" smtClean="0"/>
          </a:p>
          <a:p>
            <a:pPr algn="ctr"/>
            <a:r>
              <a:rPr lang="zh-TW" altLang="en-US" sz="2800" b="1" dirty="0" smtClean="0"/>
              <a:t>牛罵頭文化</a:t>
            </a:r>
            <a:endParaRPr lang="en-US" altLang="zh-TW" sz="2800" b="1" dirty="0" smtClean="0"/>
          </a:p>
          <a:p>
            <a:pPr algn="ctr"/>
            <a:r>
              <a:rPr lang="zh-TW" altLang="en-US" sz="2800" b="1" dirty="0"/>
              <a:t>屬於哪一種類型</a:t>
            </a:r>
            <a:r>
              <a:rPr lang="zh-TW" altLang="en-US" sz="2800" b="1" dirty="0" smtClean="0"/>
              <a:t>？在這裡，我們可以找到答案！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8568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清水傳奇～廖添丁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28102" y="1569308"/>
            <a:ext cx="9072949" cy="4956036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台中清水人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。生於清光緒九年（</a:t>
            </a:r>
            <a:r>
              <a:rPr lang="en-US" altLang="zh-TW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1883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）是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日治時期的地方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傳奇人物。</a:t>
            </a:r>
            <a:endParaRPr lang="en-US" altLang="zh-TW" sz="22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小時替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人家養牛，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後來跟著來自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唐山的補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鍋師傅，而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學會了打拳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，擅長「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青腳巾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」功夫。青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腳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巾是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長約 </a:t>
            </a:r>
            <a:r>
              <a:rPr lang="en-US" altLang="zh-TW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台尺的藍色長布腰帶，遇敵人攻擊時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，可當武器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使用，或將其一端拋向樹枝或屋簷順勢逃走。 </a:t>
            </a:r>
            <a:endParaRPr lang="en-US" altLang="zh-TW" sz="2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廖添丁精於拳腳功夫加上易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容術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，因此常能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躲過日本警察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的追捕。他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總是公然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挑戰日本人，不但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偷取日本警察的槍枝，也利用易容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技巧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戲弄官兵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，還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經常劫富濟貧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，就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連當時戒備森嚴的台北首富「古大頭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商號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」及警察局長的官邸，都難逃被偷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的命運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，久而久之便成為百姓的崇拜對象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明治 </a:t>
            </a:r>
            <a:r>
              <a:rPr lang="en-US" altLang="zh-TW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42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年（ </a:t>
            </a:r>
            <a:r>
              <a:rPr lang="en-US" altLang="zh-TW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1909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），廖添丁為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逃避追捕受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困八里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，躲藏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在山洞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內，幾天沒睡的疲累加上遭到親友的出賣，讓他在大樹下睡覺時，不幸被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鐵鍬重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錘頭部身亡，就這樣結束了他的一生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，當時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才</a:t>
            </a:r>
            <a:r>
              <a:rPr lang="en-US" altLang="zh-TW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歲。</a:t>
            </a:r>
          </a:p>
        </p:txBody>
      </p:sp>
    </p:spTree>
    <p:extLst>
      <p:ext uri="{BB962C8B-B14F-4D97-AF65-F5344CB8AC3E}">
        <p14:creationId xmlns:p14="http://schemas.microsoft.com/office/powerpoint/2010/main" val="39967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活動內容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/>
          <a:lstStyle/>
          <a:p>
            <a:r>
              <a:rPr lang="zh-TW" altLang="zh-TW" sz="2400" dirty="0"/>
              <a:t>活動安全配合事項：高美溼地的自然觀察活動中，請遵守解說員的引導，不進入溼地，不驚擾野生動物！下午的鰲峰山運動公園有許多遊樂器材，請務必遵守相關遊戲安全守則，並聽從師長、家長的指揮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r>
              <a:rPr lang="zh-TW" altLang="zh-TW" sz="2400" dirty="0"/>
              <a:t>請連上</a:t>
            </a:r>
            <a:r>
              <a:rPr lang="zh-TW" altLang="zh-TW" sz="2400" b="1" dirty="0"/>
              <a:t>班級網頁</a:t>
            </a:r>
            <a:r>
              <a:rPr lang="en-US" altLang="zh-TW" sz="2400" b="1" dirty="0"/>
              <a:t>—</a:t>
            </a:r>
            <a:r>
              <a:rPr lang="zh-TW" altLang="zh-TW" sz="2400" b="1" dirty="0"/>
              <a:t>最新消息</a:t>
            </a:r>
            <a:r>
              <a:rPr lang="zh-TW" altLang="zh-TW" sz="2400" dirty="0"/>
              <a:t>，觀看活動須知（建議可以下載至平板或手機中備查），老師有製作簡報，特別是這次活動的詳細說明、安全注意事項與交通訊息！</a:t>
            </a:r>
          </a:p>
          <a:p>
            <a:r>
              <a:rPr lang="zh-TW" altLang="zh-TW" sz="2400" dirty="0" smtClean="0"/>
              <a:t>活動</a:t>
            </a:r>
            <a:r>
              <a:rPr lang="zh-TW" altLang="zh-TW" sz="2400" dirty="0"/>
              <a:t>聯繫：請洽召集人 Ο菱</a:t>
            </a:r>
            <a:r>
              <a:rPr lang="zh-TW" altLang="zh-TW" sz="2400" dirty="0" smtClean="0"/>
              <a:t>媽媽或老師</a:t>
            </a:r>
            <a:r>
              <a:rPr lang="en-US" altLang="zh-TW" sz="2400" dirty="0" smtClean="0"/>
              <a:t>0911-873085</a:t>
            </a:r>
            <a:endParaRPr lang="zh-TW" altLang="zh-TW" sz="2400" dirty="0"/>
          </a:p>
          <a:p>
            <a:r>
              <a:rPr lang="zh-TW" altLang="zh-TW" sz="2400" dirty="0" smtClean="0"/>
              <a:t>活動</a:t>
            </a:r>
            <a:r>
              <a:rPr lang="zh-TW" altLang="zh-TW" sz="2400" dirty="0"/>
              <a:t>若是遇下雨，上午照常舉辦，高美濕地有雨天備案！下午活動則視情形調整。</a:t>
            </a:r>
          </a:p>
          <a:p>
            <a:r>
              <a:rPr lang="zh-TW" altLang="zh-TW" sz="2400" dirty="0" smtClean="0"/>
              <a:t>孩子</a:t>
            </a:r>
            <a:r>
              <a:rPr lang="zh-TW" altLang="zh-TW" sz="2400" dirty="0"/>
              <a:t>需要共乘的爸媽們，請事先抄下駕駛的電話，以作為活動當天聯繫之用。</a:t>
            </a:r>
          </a:p>
          <a:p>
            <a:r>
              <a:rPr lang="zh-TW" altLang="zh-TW" sz="2400" dirty="0" smtClean="0"/>
              <a:t>請</a:t>
            </a:r>
            <a:r>
              <a:rPr lang="zh-TW" altLang="zh-TW" sz="2400" dirty="0"/>
              <a:t>班親會代訂中餐的同學，請以家庭為單位，在本週四、五兩天，把錢交給姜老師。</a:t>
            </a:r>
          </a:p>
          <a:p>
            <a:endParaRPr lang="zh-TW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7968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9391"/>
            <a:ext cx="9144000" cy="6957392"/>
          </a:xfrm>
          <a:prstGeom prst="rect">
            <a:avLst/>
          </a:prstGeom>
        </p:spPr>
      </p:pic>
      <p:sp>
        <p:nvSpPr>
          <p:cNvPr id="2" name="圓角矩形 1"/>
          <p:cNvSpPr/>
          <p:nvPr/>
        </p:nvSpPr>
        <p:spPr>
          <a:xfrm>
            <a:off x="154798" y="-29518"/>
            <a:ext cx="3960440" cy="1152128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solidFill>
              <a:schemeClr val="accent1">
                <a:shade val="50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明治</a:t>
            </a:r>
            <a:r>
              <a:rPr lang="en-US" altLang="zh-TW" sz="2400" b="1" dirty="0" smtClean="0"/>
              <a:t>42</a:t>
            </a:r>
            <a:r>
              <a:rPr lang="zh-TW" altLang="en-US" sz="2400" b="1" dirty="0" smtClean="0"/>
              <a:t>年</a:t>
            </a:r>
            <a:r>
              <a:rPr lang="en-US" altLang="zh-TW" sz="2400" b="1" dirty="0" smtClean="0"/>
              <a:t>11</a:t>
            </a:r>
            <a:r>
              <a:rPr lang="zh-TW" altLang="en-US" sz="2400" b="1" dirty="0" smtClean="0"/>
              <a:t>月</a:t>
            </a:r>
            <a:r>
              <a:rPr lang="en-US" altLang="zh-TW" sz="2400" b="1" dirty="0" smtClean="0"/>
              <a:t>30</a:t>
            </a:r>
            <a:r>
              <a:rPr lang="zh-TW" altLang="en-US" sz="2400" b="1" dirty="0" smtClean="0"/>
              <a:t>日，臺</a:t>
            </a:r>
            <a:r>
              <a:rPr lang="zh-TW" altLang="en-US" sz="2400" b="1" dirty="0"/>
              <a:t>北廳長井村大吉致總督府內務局局長川村竹治的報告</a:t>
            </a:r>
          </a:p>
        </p:txBody>
      </p:sp>
    </p:spTree>
    <p:extLst>
      <p:ext uri="{BB962C8B-B14F-4D97-AF65-F5344CB8AC3E}">
        <p14:creationId xmlns:p14="http://schemas.microsoft.com/office/powerpoint/2010/main" val="29718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6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097" y="1484784"/>
            <a:ext cx="7436728" cy="4392488"/>
          </a:xfrm>
          <a:prstGeom prst="roundRect">
            <a:avLst>
              <a:gd name="adj" fmla="val 85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圓角矩形 2"/>
          <p:cNvSpPr/>
          <p:nvPr/>
        </p:nvSpPr>
        <p:spPr>
          <a:xfrm>
            <a:off x="451241" y="5877272"/>
            <a:ext cx="8532440" cy="755066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dirty="0"/>
              <a:t>廖添丁的故鄉清水區秀水里，為了紀念廖 添丁而建了一間漢民祠供人參拜，信眾平日除早晚要燒香祝禱外，還會點上一根香菸來祭拜。</a:t>
            </a:r>
            <a:endParaRPr lang="zh-TW" altLang="en-US" sz="2100" b="1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清水傳奇～廖添丁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01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鰲峰山～遊戲場</a:t>
            </a:r>
            <a:r>
              <a:rPr lang="en-US" altLang="zh-TW" dirty="0" smtClean="0"/>
              <a:t>-</a:t>
            </a:r>
            <a:r>
              <a:rPr lang="zh-TW" altLang="en-US" dirty="0" smtClean="0"/>
              <a:t>極限飛輪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38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鰲峰山～遊戲場</a:t>
            </a:r>
            <a:r>
              <a:rPr lang="en-US" altLang="zh-TW" dirty="0" smtClean="0"/>
              <a:t>-</a:t>
            </a:r>
            <a:r>
              <a:rPr lang="zh-TW" altLang="en-US" dirty="0" smtClean="0"/>
              <a:t>體能極限場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86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鰲峰山～遊戲場</a:t>
            </a:r>
            <a:r>
              <a:rPr lang="en-US" altLang="zh-TW" dirty="0" smtClean="0"/>
              <a:t>-</a:t>
            </a:r>
            <a:r>
              <a:rPr lang="zh-TW" altLang="en-US" dirty="0" smtClean="0"/>
              <a:t>攀爬雕塑區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66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鰲峰山～遊戲場</a:t>
            </a:r>
            <a:r>
              <a:rPr lang="en-US" altLang="zh-TW" dirty="0" smtClean="0"/>
              <a:t>-</a:t>
            </a:r>
            <a:r>
              <a:rPr lang="zh-TW" altLang="en-US" dirty="0" smtClean="0"/>
              <a:t>蜘蛛體能設施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03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鰲峰山～遊戲場</a:t>
            </a:r>
            <a:r>
              <a:rPr lang="en-US" altLang="zh-TW" dirty="0" smtClean="0"/>
              <a:t>-</a:t>
            </a:r>
            <a:r>
              <a:rPr lang="zh-TW" altLang="en-US" dirty="0" smtClean="0"/>
              <a:t>獨繩橋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64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請務必遵守安全守則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1" y="1484784"/>
            <a:ext cx="4392489" cy="532965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1490524"/>
            <a:ext cx="4392488" cy="53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57"/>
            <a:ext cx="9144000" cy="630932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403648" y="4995952"/>
            <a:ext cx="63367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End</a:t>
            </a:r>
            <a:endParaRPr lang="zh-TW" altLang="en-US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30" y="1772925"/>
            <a:ext cx="6891776" cy="481267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交通訊息</a:t>
            </a:r>
            <a:r>
              <a:rPr lang="en-US" altLang="zh-TW" dirty="0" smtClean="0"/>
              <a:t>-</a:t>
            </a:r>
            <a:r>
              <a:rPr lang="zh-TW" altLang="en-US" dirty="0" smtClean="0"/>
              <a:t>高美濕地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59282" y="1689168"/>
            <a:ext cx="1477328" cy="49801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高美濕地集合地點在「高西幼兒園」旁的停車場。導航直接選高美濕地，應該就能抵達。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流程圖: 接點 6"/>
          <p:cNvSpPr/>
          <p:nvPr/>
        </p:nvSpPr>
        <p:spPr>
          <a:xfrm>
            <a:off x="487933" y="4293096"/>
            <a:ext cx="2376264" cy="2232248"/>
          </a:xfrm>
          <a:prstGeom prst="flowChartConnector">
            <a:avLst/>
          </a:pr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1242323" y="3324431"/>
            <a:ext cx="1599791" cy="576064"/>
          </a:xfrm>
          <a:prstGeom prst="wedgeRoundRectCallout">
            <a:avLst>
              <a:gd name="adj1" fmla="val -4527"/>
              <a:gd name="adj2" fmla="val 185591"/>
              <a:gd name="adj3" fmla="val 16667"/>
            </a:avLst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集合地點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3347864" y="1844824"/>
            <a:ext cx="1872208" cy="576064"/>
          </a:xfrm>
          <a:prstGeom prst="wedgeRoundRectCallout">
            <a:avLst>
              <a:gd name="adj1" fmla="val 83946"/>
              <a:gd name="adj2" fmla="val 224202"/>
              <a:gd name="adj3" fmla="val 16667"/>
            </a:avLst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高西幼兒園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442427" y="2276872"/>
            <a:ext cx="1609293" cy="809223"/>
          </a:xfrm>
          <a:prstGeom prst="wedgeRoundRectCallout">
            <a:avLst>
              <a:gd name="adj1" fmla="val -54792"/>
              <a:gd name="adj2" fmla="val 357919"/>
              <a:gd name="adj3" fmla="val 16667"/>
            </a:avLst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停車場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61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交通訊息</a:t>
            </a:r>
            <a:r>
              <a:rPr lang="en-US" altLang="zh-TW" dirty="0" smtClean="0"/>
              <a:t>-</a:t>
            </a:r>
            <a:r>
              <a:rPr lang="zh-TW" altLang="en-US" dirty="0" smtClean="0"/>
              <a:t>港區藝術中心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30654"/>
            <a:ext cx="9144000" cy="5616624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179512" y="1413214"/>
            <a:ext cx="6048672" cy="1571993"/>
          </a:xfrm>
          <a:prstGeom prst="wedgeRoundRectCallout">
            <a:avLst>
              <a:gd name="adj1" fmla="val 21204"/>
              <a:gd name="adj2" fmla="val 46921"/>
              <a:gd name="adj3" fmla="val 16667"/>
            </a:avLst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中午離開高美濕地後，請開車至港區藝術中心用餐。我們會有家長先去阿財米糕幫大家取餐，請務必記好自己的餐點。</a:t>
            </a:r>
            <a:endParaRPr lang="en-US" altLang="zh-TW" sz="2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這裡有地下停車場，附近也可停車！</a:t>
            </a:r>
            <a:endParaRPr lang="zh-TW" altLang="en-US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流程圖: 接點 5"/>
          <p:cNvSpPr/>
          <p:nvPr/>
        </p:nvSpPr>
        <p:spPr>
          <a:xfrm>
            <a:off x="3059832" y="5382404"/>
            <a:ext cx="2376264" cy="1440160"/>
          </a:xfrm>
          <a:prstGeom prst="flowChartConnector">
            <a:avLst/>
          </a:pr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4067944" y="4009768"/>
            <a:ext cx="1599791" cy="576064"/>
          </a:xfrm>
          <a:prstGeom prst="wedgeRoundRectCallout">
            <a:avLst>
              <a:gd name="adj1" fmla="val -29244"/>
              <a:gd name="adj2" fmla="val 204896"/>
              <a:gd name="adj3" fmla="val 16667"/>
            </a:avLst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集合地點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7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交通訊息</a:t>
            </a:r>
            <a:r>
              <a:rPr lang="en-US" altLang="zh-TW" dirty="0" smtClean="0"/>
              <a:t>-</a:t>
            </a:r>
            <a:r>
              <a:rPr lang="zh-TW" altLang="en-US" dirty="0" smtClean="0"/>
              <a:t>牛罵頭文化園區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8" b="-1"/>
          <a:stretch/>
        </p:blipFill>
        <p:spPr>
          <a:xfrm>
            <a:off x="323528" y="1700808"/>
            <a:ext cx="5832648" cy="49290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圓角矩形圖說文字 4"/>
          <p:cNvSpPr/>
          <p:nvPr/>
        </p:nvSpPr>
        <p:spPr>
          <a:xfrm>
            <a:off x="6372200" y="1700808"/>
            <a:ext cx="2632169" cy="4941168"/>
          </a:xfrm>
          <a:prstGeom prst="wedgeRoundRectCallout">
            <a:avLst>
              <a:gd name="adj1" fmla="val 21204"/>
              <a:gd name="adj2" fmla="val 46921"/>
              <a:gd name="adj3" fmla="val 16667"/>
            </a:avLst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鰲峰山有很多個停車場！我們先參觀「牛罵頭遺址文化園區」！經過清水高中後，不久就可抵達！旁邊就是停車場。千萬不要開過頭唷！</a:t>
            </a:r>
            <a:endPara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流程圖: 接點 5"/>
          <p:cNvSpPr/>
          <p:nvPr/>
        </p:nvSpPr>
        <p:spPr>
          <a:xfrm>
            <a:off x="1475656" y="4005064"/>
            <a:ext cx="2376264" cy="1440160"/>
          </a:xfrm>
          <a:prstGeom prst="flowChartConnector">
            <a:avLst/>
          </a:pr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2483768" y="2632428"/>
            <a:ext cx="1599791" cy="576064"/>
          </a:xfrm>
          <a:prstGeom prst="wedgeRoundRectCallout">
            <a:avLst>
              <a:gd name="adj1" fmla="val -29244"/>
              <a:gd name="adj2" fmla="val 204896"/>
              <a:gd name="adj3" fmla="val 16667"/>
            </a:avLst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集合地點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19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980150"/>
            <a:ext cx="5555278" cy="438248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交通訊息</a:t>
            </a:r>
            <a:r>
              <a:rPr lang="en-US" altLang="zh-TW" dirty="0" smtClean="0"/>
              <a:t>-</a:t>
            </a:r>
            <a:r>
              <a:rPr lang="zh-TW" altLang="en-US" dirty="0" smtClean="0"/>
              <a:t>鰲峰山遊戲場</a:t>
            </a:r>
            <a:endParaRPr lang="zh-TW" altLang="en-US" dirty="0"/>
          </a:p>
        </p:txBody>
      </p:sp>
      <p:sp>
        <p:nvSpPr>
          <p:cNvPr id="5" name="圓角矩形圖說文字 4"/>
          <p:cNvSpPr/>
          <p:nvPr/>
        </p:nvSpPr>
        <p:spPr>
          <a:xfrm>
            <a:off x="6022822" y="1700808"/>
            <a:ext cx="2981547" cy="4941168"/>
          </a:xfrm>
          <a:prstGeom prst="wedgeRoundRectCallout">
            <a:avLst>
              <a:gd name="adj1" fmla="val 21204"/>
              <a:gd name="adj2" fmla="val 46921"/>
              <a:gd name="adj3" fmla="val 16667"/>
            </a:avLst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參觀「牛罵頭遺址文化園區」後，再往前開，會有好幾個停車場，我們要停的是這一個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台中市自由車場！</a:t>
            </a:r>
            <a:endParaRPr lang="en-US" altLang="zh-TW" sz="2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旁邊就是鰲峰山的競合體驗遊戲場！也是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我們活動的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地點。</a:t>
            </a:r>
            <a:endPara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流程圖: 接點 5"/>
          <p:cNvSpPr/>
          <p:nvPr/>
        </p:nvSpPr>
        <p:spPr>
          <a:xfrm>
            <a:off x="907399" y="4797152"/>
            <a:ext cx="2376264" cy="1440160"/>
          </a:xfrm>
          <a:prstGeom prst="flowChartConnector">
            <a:avLst/>
          </a:pr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1547664" y="3284984"/>
            <a:ext cx="1599791" cy="576064"/>
          </a:xfrm>
          <a:prstGeom prst="wedgeRoundRectCallout">
            <a:avLst>
              <a:gd name="adj1" fmla="val -29244"/>
              <a:gd name="adj2" fmla="val 204896"/>
              <a:gd name="adj3" fmla="val 16667"/>
            </a:avLst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集合地點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60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高美濕地生態介紹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02" y="1552791"/>
            <a:ext cx="6504384" cy="49324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圓角矩形 4"/>
          <p:cNvSpPr/>
          <p:nvPr/>
        </p:nvSpPr>
        <p:spPr>
          <a:xfrm>
            <a:off x="6156176" y="6084433"/>
            <a:ext cx="2808312" cy="5183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短趾和尚蟹</a:t>
            </a:r>
            <a:r>
              <a:rPr lang="en-US" altLang="zh-TW" sz="2000" b="1" dirty="0" smtClean="0"/>
              <a:t>-</a:t>
            </a:r>
            <a:r>
              <a:rPr lang="zh-TW" altLang="en-US" sz="2000" b="1" dirty="0" smtClean="0"/>
              <a:t>維基百科</a:t>
            </a:r>
            <a:endParaRPr lang="zh-TW" altLang="en-US" sz="20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7302495" y="1552791"/>
            <a:ext cx="1661993" cy="43964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橫行霸道的螃蟹不稀奇，來看看他們獨特的行走方式。牠們還有個名字叫做「兵蟹」，為什麼？且聽我們解說員的精采介紹！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79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高美濕地生態介紹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808651"/>
            <a:ext cx="5904656" cy="4760287"/>
          </a:xfrm>
          <a:prstGeom prst="roundRect">
            <a:avLst>
              <a:gd name="adj" fmla="val 680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圓角矩形 3"/>
          <p:cNvSpPr/>
          <p:nvPr/>
        </p:nvSpPr>
        <p:spPr>
          <a:xfrm>
            <a:off x="4211960" y="5805264"/>
            <a:ext cx="1656184" cy="5183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網紋招潮蟹</a:t>
            </a:r>
            <a:endParaRPr lang="zh-TW" altLang="en-US" sz="20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56176" y="1811412"/>
            <a:ext cx="2771800" cy="4778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00"/>
              </a:lnSpc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高美溼地有許多招潮蟹，其中：清白招潮蟹、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100"/>
              </a:lnSpc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網紋招潮蟹、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100"/>
              </a:lnSpc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台灣招潮蟹、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100"/>
              </a:lnSpc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北方呼喚招潮蟹是最容易觀察到的品種。你會區分牠們嗎？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22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isiness_ID04">
  <a:themeElements>
    <a:clrScheme name="Wrapper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1515</Words>
  <Application>Microsoft Office PowerPoint</Application>
  <PresentationFormat>如螢幕大小 (4:3)</PresentationFormat>
  <Paragraphs>106</Paragraphs>
  <Slides>39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50" baseType="lpstr">
      <vt:lpstr>Arial Unicode MS</vt:lpstr>
      <vt:lpstr>微軟正黑體</vt:lpstr>
      <vt:lpstr>新細明體</vt:lpstr>
      <vt:lpstr>標楷體</vt:lpstr>
      <vt:lpstr>Arial</vt:lpstr>
      <vt:lpstr>Calibri</vt:lpstr>
      <vt:lpstr>Microsoft Sans Serif</vt:lpstr>
      <vt:lpstr>Tahoma</vt:lpstr>
      <vt:lpstr>Verdana</vt:lpstr>
      <vt:lpstr>Wingdings</vt:lpstr>
      <vt:lpstr>Buisiness_ID04</vt:lpstr>
      <vt:lpstr>走訪清水文史 ＆ 體驗高美生態之美</vt:lpstr>
      <vt:lpstr>活動內容-1</vt:lpstr>
      <vt:lpstr>活動內容-2</vt:lpstr>
      <vt:lpstr>交通訊息-高美濕地</vt:lpstr>
      <vt:lpstr>交通訊息-港區藝術中心</vt:lpstr>
      <vt:lpstr>交通訊息-牛罵頭文化園區</vt:lpstr>
      <vt:lpstr>交通訊息-鰲峰山遊戲場</vt:lpstr>
      <vt:lpstr>高美濕地生態介紹</vt:lpstr>
      <vt:lpstr>高美濕地生態介紹</vt:lpstr>
      <vt:lpstr>高美濕地生態介紹</vt:lpstr>
      <vt:lpstr>高美濕地生態介紹</vt:lpstr>
      <vt:lpstr>高美濕地的常見鳥類</vt:lpstr>
      <vt:lpstr>高美濕地的常見鳥類</vt:lpstr>
      <vt:lpstr>高美濕地的常見鳥類</vt:lpstr>
      <vt:lpstr>高美濕地的常見鳥類</vt:lpstr>
      <vt:lpstr>高美濕地的常見鳥類</vt:lpstr>
      <vt:lpstr>高美濕地的常見鳥類</vt:lpstr>
      <vt:lpstr>港區藝術中心～用餐時間</vt:lpstr>
      <vt:lpstr>PowerPoint 簡報</vt:lpstr>
      <vt:lpstr>中社遺址</vt:lpstr>
      <vt:lpstr>臺中清水中社遺址的貝塚（番仔園文化）</vt:lpstr>
      <vt:lpstr>碎裂的陶片</vt:lpstr>
      <vt:lpstr>認識植物～構樹</vt:lpstr>
      <vt:lpstr>清水眷村文化園區</vt:lpstr>
      <vt:lpstr>眷村文化與現代生活</vt:lpstr>
      <vt:lpstr>眷村文化與現代生活</vt:lpstr>
      <vt:lpstr>眷村文化與現代生活</vt:lpstr>
      <vt:lpstr>牛罵頭文化</vt:lpstr>
      <vt:lpstr>清水傳奇～廖添丁</vt:lpstr>
      <vt:lpstr>PowerPoint 簡報</vt:lpstr>
      <vt:lpstr>PowerPoint 簡報</vt:lpstr>
      <vt:lpstr>清水傳奇～廖添丁</vt:lpstr>
      <vt:lpstr>鰲峰山～遊戲場-極限飛輪</vt:lpstr>
      <vt:lpstr>鰲峰山～遊戲場-體能極限場</vt:lpstr>
      <vt:lpstr>鰲峰山～遊戲場-攀爬雕塑區</vt:lpstr>
      <vt:lpstr>鰲峰山～遊戲場-蜘蛛體能設施</vt:lpstr>
      <vt:lpstr>鰲峰山～遊戲場-獨繩橋</vt:lpstr>
      <vt:lpstr>請務必遵守安全守則</vt:lpstr>
      <vt:lpstr>PowerPoint 簡報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</dc:title>
  <dc:creator/>
  <cp:keywords/>
  <cp:lastModifiedBy/>
  <cp:revision>2</cp:revision>
  <dcterms:modified xsi:type="dcterms:W3CDTF">2016-12-06T18:19:08Z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TC103626499990</vt:lpwstr>
  </property>
</Properties>
</file>