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5" r:id="rId2"/>
    <p:sldId id="295" r:id="rId3"/>
    <p:sldId id="276" r:id="rId4"/>
    <p:sldId id="300" r:id="rId5"/>
    <p:sldId id="298" r:id="rId6"/>
    <p:sldId id="297" r:id="rId7"/>
    <p:sldId id="299" r:id="rId8"/>
    <p:sldId id="280" r:id="rId9"/>
    <p:sldId id="293" r:id="rId10"/>
    <p:sldId id="294" r:id="rId11"/>
    <p:sldId id="278" r:id="rId12"/>
    <p:sldId id="285" r:id="rId13"/>
    <p:sldId id="257" r:id="rId14"/>
    <p:sldId id="258" r:id="rId15"/>
    <p:sldId id="272" r:id="rId16"/>
    <p:sldId id="274" r:id="rId17"/>
    <p:sldId id="288" r:id="rId18"/>
    <p:sldId id="289" r:id="rId19"/>
    <p:sldId id="282" r:id="rId20"/>
    <p:sldId id="283" r:id="rId21"/>
    <p:sldId id="273" r:id="rId22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88355" autoAdjust="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2023/9/8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2023/9/8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13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14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4777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2023/9/8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2023/9/8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2023/9/8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2023/9/8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2023/9/8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2023/9/8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按一下以編輯母片標題</a:t>
            </a:r>
            <a:br>
              <a:rPr lang="en-US" altLang="zh-TW" dirty="0"/>
            </a:br>
            <a:r>
              <a:rPr lang="zh-TW" altLang="en-US" dirty="0"/>
              <a:t>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2023/9/8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2023/9/8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2023/9/8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2023/9/8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2023/9/8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2023/9/8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2023/9/8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22718C-2448-46E4-BE14-44B799BEF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6206" y="939568"/>
            <a:ext cx="8246377" cy="1912690"/>
          </a:xfrm>
        </p:spPr>
        <p:txBody>
          <a:bodyPr>
            <a:noAutofit/>
          </a:bodyPr>
          <a:lstStyle/>
          <a:p>
            <a:r>
              <a:rPr lang="zh-TW" altLang="en-US" sz="8800" dirty="0"/>
              <a:t>二年丙班班親會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5DB76BA-179C-49CB-8C15-9698493ED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5610" y="3087149"/>
            <a:ext cx="6858002" cy="1561051"/>
          </a:xfrm>
        </p:spPr>
        <p:txBody>
          <a:bodyPr>
            <a:noAutofit/>
          </a:bodyPr>
          <a:lstStyle/>
          <a:p>
            <a:pPr algn="ctr"/>
            <a:r>
              <a:rPr lang="zh-TW" altLang="en-US" sz="8000" dirty="0"/>
              <a:t>歡迎您</a:t>
            </a:r>
          </a:p>
        </p:txBody>
      </p:sp>
    </p:spTree>
    <p:extLst>
      <p:ext uri="{BB962C8B-B14F-4D97-AF65-F5344CB8AC3E}">
        <p14:creationId xmlns:p14="http://schemas.microsoft.com/office/powerpoint/2010/main" val="337028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B7C939-711A-4D52-8E0F-EC05DF0E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中山國小</a:t>
            </a:r>
            <a:r>
              <a:rPr lang="en-US" altLang="zh-TW" dirty="0"/>
              <a:t>112</a:t>
            </a:r>
            <a:r>
              <a:rPr lang="zh-TW" altLang="en-US" dirty="0"/>
              <a:t>學年度上學期輔導室班親會文宣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567FC9A-F514-40A3-A4DC-01CCA288B2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如何避免指責模式溝通？透視我的家庭溝通取向。</a:t>
            </a:r>
          </a:p>
          <a:p>
            <a:r>
              <a:rPr lang="zh-TW" altLang="en-US" dirty="0"/>
              <a:t>剖析「愛在心裡口難開」：４階段突破「說愛的卡點」。雖然忙碌，但愛孩子的那份心意卻不曾減少。適時向孩子表達「我愛你」，以鼓勵支持替代指責，更能讓孩子感受到家長的愛。</a:t>
            </a:r>
          </a:p>
          <a:p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AE9F23C-6F3D-4552-8A9A-255ACCA7B0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40794" y="2712425"/>
            <a:ext cx="2414225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6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DBFFCE-C58D-4394-9B5F-FB207B332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857144"/>
          </a:xfrm>
        </p:spPr>
        <p:txBody>
          <a:bodyPr/>
          <a:lstStyle/>
          <a:p>
            <a:r>
              <a:rPr lang="zh-TW" altLang="en-US" dirty="0"/>
              <a:t>二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班級事項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D4D5426-4A4B-407E-BDC5-EE0AACFDD1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5212" y="1532389"/>
            <a:ext cx="10192814" cy="4851633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1.</a:t>
            </a:r>
            <a:r>
              <a:rPr lang="zh-TW" altLang="en-US" dirty="0"/>
              <a:t>準時到校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 養成每天整理書包的好習慣</a:t>
            </a:r>
            <a:r>
              <a:rPr lang="en-US" altLang="zh-TW" dirty="0"/>
              <a:t>,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必要文具</a:t>
            </a:r>
            <a:endParaRPr lang="en-US" altLang="zh-TW" dirty="0"/>
          </a:p>
          <a:p>
            <a:r>
              <a:rPr lang="en-US" altLang="zh-TW" dirty="0"/>
              <a:t>4</a:t>
            </a:r>
            <a:r>
              <a:rPr lang="zh-TW" altLang="en-US" dirty="0"/>
              <a:t>推動晨間運動與班級共讀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重視品德與生活教育</a:t>
            </a:r>
          </a:p>
          <a:p>
            <a:r>
              <a:rPr lang="en-US" altLang="zh-TW" dirty="0"/>
              <a:t>6</a:t>
            </a:r>
            <a:r>
              <a:rPr lang="zh-TW" altLang="en-US" dirty="0"/>
              <a:t>書包減重</a:t>
            </a:r>
            <a:r>
              <a:rPr lang="en-US" altLang="zh-TW" dirty="0"/>
              <a:t>:</a:t>
            </a:r>
            <a:r>
              <a:rPr lang="zh-TW" altLang="en-US" dirty="0"/>
              <a:t>需複習和訂正才帶回家。</a:t>
            </a:r>
            <a:endParaRPr lang="en-US" altLang="zh-TW" dirty="0"/>
          </a:p>
          <a:p>
            <a:r>
              <a:rPr lang="en-US" altLang="zh-TW" dirty="0"/>
              <a:t>7. </a:t>
            </a:r>
            <a:r>
              <a:rPr lang="zh-TW" altLang="en-US" dirty="0"/>
              <a:t>請協助詳實督導</a:t>
            </a:r>
            <a:r>
              <a:rPr lang="en-US" altLang="zh-TW" dirty="0"/>
              <a:t>,</a:t>
            </a:r>
            <a:r>
              <a:rPr lang="zh-TW" altLang="en-US" dirty="0"/>
              <a:t>有做到才簽名</a:t>
            </a:r>
            <a:endParaRPr lang="en-US" altLang="zh-TW" dirty="0"/>
          </a:p>
          <a:p>
            <a:r>
              <a:rPr lang="en-US" altLang="zh-TW" dirty="0"/>
              <a:t>8.</a:t>
            </a:r>
            <a:r>
              <a:rPr lang="zh-TW" altLang="en-US" dirty="0"/>
              <a:t>保持聯繫或到校與老師面談</a:t>
            </a:r>
            <a:r>
              <a:rPr lang="en-US" altLang="zh-TW" dirty="0"/>
              <a:t>:</a:t>
            </a:r>
            <a:r>
              <a:rPr lang="zh-TW" altLang="en-US" dirty="0"/>
              <a:t>平日請家長利用聯絡簿或社群媒體</a:t>
            </a:r>
            <a:r>
              <a:rPr lang="en-US" altLang="zh-TW" dirty="0"/>
              <a:t>(LINE@)</a:t>
            </a:r>
            <a:r>
              <a:rPr lang="zh-TW" altLang="en-US" dirty="0"/>
              <a:t>與老師聯繋</a:t>
            </a:r>
            <a:r>
              <a:rPr lang="en-US" altLang="zh-TW" dirty="0"/>
              <a:t>,</a:t>
            </a:r>
            <a:r>
              <a:rPr lang="zh-TW" altLang="en-US" dirty="0"/>
              <a:t>以掌握孩子在校情況或回應在家狀況</a:t>
            </a:r>
          </a:p>
          <a:p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B42DF6B-49EC-423B-BAF0-EBB2B144D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2686" y="1644241"/>
            <a:ext cx="4940928" cy="43693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zh-TW" altLang="en-US" dirty="0"/>
          </a:p>
          <a:p>
            <a:endParaRPr lang="zh-TW" altLang="en-US" dirty="0"/>
          </a:p>
          <a:p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557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EAECFB-D7EB-4E96-879A-75132DA66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295348"/>
            <a:ext cx="10058402" cy="884808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四</a:t>
            </a:r>
            <a:r>
              <a:rPr lang="zh-TW" altLang="en-US" sz="3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en-US" altLang="zh-TW" sz="3200" dirty="0"/>
              <a:t>112</a:t>
            </a:r>
            <a:r>
              <a:rPr lang="zh-TW" altLang="en-US" sz="3200" dirty="0"/>
              <a:t>學年度第一學期定期成績評量命題範圍和比例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5E48CBCD-ADA9-40A6-BD03-8BD18562B5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4599213"/>
              </p:ext>
            </p:extLst>
          </p:nvPr>
        </p:nvGraphicFramePr>
        <p:xfrm>
          <a:off x="1066799" y="1650180"/>
          <a:ext cx="10058402" cy="1587500"/>
        </p:xfrm>
        <a:graphic>
          <a:graphicData uri="http://schemas.openxmlformats.org/drawingml/2006/table">
            <a:tbl>
              <a:tblPr firstRow="1" firstCol="1" bandRow="1"/>
              <a:tblGrid>
                <a:gridCol w="1579679">
                  <a:extLst>
                    <a:ext uri="{9D8B030D-6E8A-4147-A177-3AD203B41FA5}">
                      <a16:colId xmlns:a16="http://schemas.microsoft.com/office/drawing/2014/main" val="1069136035"/>
                    </a:ext>
                  </a:extLst>
                </a:gridCol>
                <a:gridCol w="2266139">
                  <a:extLst>
                    <a:ext uri="{9D8B030D-6E8A-4147-A177-3AD203B41FA5}">
                      <a16:colId xmlns:a16="http://schemas.microsoft.com/office/drawing/2014/main" val="3183722305"/>
                    </a:ext>
                  </a:extLst>
                </a:gridCol>
                <a:gridCol w="2497714">
                  <a:extLst>
                    <a:ext uri="{9D8B030D-6E8A-4147-A177-3AD203B41FA5}">
                      <a16:colId xmlns:a16="http://schemas.microsoft.com/office/drawing/2014/main" val="3356818932"/>
                    </a:ext>
                  </a:extLst>
                </a:gridCol>
                <a:gridCol w="1232738">
                  <a:extLst>
                    <a:ext uri="{9D8B030D-6E8A-4147-A177-3AD203B41FA5}">
                      <a16:colId xmlns:a16="http://schemas.microsoft.com/office/drawing/2014/main" val="3289581628"/>
                    </a:ext>
                  </a:extLst>
                </a:gridCol>
                <a:gridCol w="2482132">
                  <a:extLst>
                    <a:ext uri="{9D8B030D-6E8A-4147-A177-3AD203B41FA5}">
                      <a16:colId xmlns:a16="http://schemas.microsoft.com/office/drawing/2014/main" val="422023922"/>
                    </a:ext>
                  </a:extLst>
                </a:gridCol>
              </a:tblGrid>
              <a:tr h="622719">
                <a:tc>
                  <a:txBody>
                    <a:bodyPr/>
                    <a:lstStyle/>
                    <a:p>
                      <a:pPr fontAlgn="base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月考科目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國語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數學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生活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月考時間依行事曆為準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317049"/>
                  </a:ext>
                </a:extLst>
              </a:tr>
              <a:tr h="311360">
                <a:tc>
                  <a:txBody>
                    <a:bodyPr/>
                    <a:lstStyle/>
                    <a:p>
                      <a:pPr fontAlgn="base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第一次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第一〜四課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第一〜三單元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10/12</a:t>
                      </a:r>
                      <a:r>
                        <a:rPr lang="zh-TW" altLang="en-US" sz="240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10/13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853766"/>
                  </a:ext>
                </a:extLst>
              </a:tr>
              <a:tr h="311360">
                <a:tc>
                  <a:txBody>
                    <a:bodyPr/>
                    <a:lstStyle/>
                    <a:p>
                      <a:pPr fontAlgn="base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第二次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第五〜八課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第四〜七單元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TW" sz="24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29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701027"/>
                  </a:ext>
                </a:extLst>
              </a:tr>
              <a:tr h="311360">
                <a:tc>
                  <a:txBody>
                    <a:bodyPr/>
                    <a:lstStyle/>
                    <a:p>
                      <a:pPr fontAlgn="base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第三次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第九〜十二課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第八〜</a:t>
                      </a:r>
                      <a:r>
                        <a:rPr lang="zh-TW" altLang="en-US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十</a:t>
                      </a: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單元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全冊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TW" sz="24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6678333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479878D8-6B5A-455D-A635-B51995A1B0A5}"/>
              </a:ext>
            </a:extLst>
          </p:cNvPr>
          <p:cNvSpPr/>
          <p:nvPr/>
        </p:nvSpPr>
        <p:spPr>
          <a:xfrm>
            <a:off x="995358" y="3706860"/>
            <a:ext cx="10688715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500"/>
              </a:lnSpc>
              <a:spcAft>
                <a:spcPts val="0"/>
              </a:spcAft>
            </a:pPr>
            <a:r>
              <a:rPr lang="en-US" altLang="zh-TW" sz="2400" kern="100" dirty="0">
                <a:latin typeface="標楷體" panose="03000509000000000000" pitchFamily="65" charset="-120"/>
                <a:ea typeface="新細明體" panose="02020500000000000000" pitchFamily="18" charset="-120"/>
              </a:rPr>
              <a:t>1.</a:t>
            </a:r>
            <a:r>
              <a:rPr lang="zh-TW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國語：紙筆測驗</a:t>
            </a:r>
            <a:r>
              <a:rPr lang="en-US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50</a:t>
            </a:r>
            <a:r>
              <a:rPr lang="zh-TW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％，口頭評量</a:t>
            </a:r>
            <a:r>
              <a:rPr lang="en-US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20</a:t>
            </a:r>
            <a:r>
              <a:rPr lang="zh-TW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％，作業評量</a:t>
            </a:r>
            <a:r>
              <a:rPr lang="en-US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20</a:t>
            </a:r>
            <a:r>
              <a:rPr lang="zh-TW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％，學習態度</a:t>
            </a:r>
            <a:r>
              <a:rPr lang="en-US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10</a:t>
            </a:r>
            <a:r>
              <a:rPr lang="zh-TW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％。</a:t>
            </a:r>
            <a:endParaRPr lang="zh-TW" altLang="zh-TW" sz="2400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fontAlgn="base">
              <a:lnSpc>
                <a:spcPts val="2500"/>
              </a:lnSpc>
              <a:spcAft>
                <a:spcPts val="0"/>
              </a:spcAft>
            </a:pPr>
            <a:r>
              <a:rPr lang="en-US" altLang="zh-TW" sz="2400" kern="100" dirty="0">
                <a:latin typeface="標楷體" panose="03000509000000000000" pitchFamily="65" charset="-120"/>
                <a:ea typeface="新細明體" panose="02020500000000000000" pitchFamily="18" charset="-120"/>
              </a:rPr>
              <a:t>2.</a:t>
            </a:r>
            <a:r>
              <a:rPr lang="zh-TW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數學：紙筆測驗</a:t>
            </a:r>
            <a:r>
              <a:rPr lang="en-US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50</a:t>
            </a:r>
            <a:r>
              <a:rPr lang="zh-TW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％，口頭評量</a:t>
            </a:r>
            <a:r>
              <a:rPr lang="en-US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20</a:t>
            </a:r>
            <a:r>
              <a:rPr lang="zh-TW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％作業評量</a:t>
            </a:r>
            <a:r>
              <a:rPr lang="en-US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20</a:t>
            </a:r>
            <a:r>
              <a:rPr lang="zh-TW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％，學習態度</a:t>
            </a:r>
            <a:r>
              <a:rPr lang="en-US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10</a:t>
            </a:r>
            <a:r>
              <a:rPr lang="zh-TW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％。</a:t>
            </a:r>
            <a:endParaRPr lang="zh-TW" altLang="zh-TW" sz="2400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fontAlgn="base">
              <a:lnSpc>
                <a:spcPts val="2500"/>
              </a:lnSpc>
              <a:spcAft>
                <a:spcPts val="0"/>
              </a:spcAft>
            </a:pPr>
            <a:r>
              <a:rPr lang="en-US" altLang="zh-TW" sz="2400" kern="100" dirty="0">
                <a:latin typeface="標楷體" panose="03000509000000000000" pitchFamily="65" charset="-120"/>
                <a:ea typeface="新細明體" panose="02020500000000000000" pitchFamily="18" charset="-120"/>
              </a:rPr>
              <a:t>3.</a:t>
            </a:r>
            <a:r>
              <a:rPr lang="zh-TW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生活：紙筆測驗</a:t>
            </a:r>
            <a:r>
              <a:rPr lang="en-US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50</a:t>
            </a:r>
            <a:r>
              <a:rPr lang="zh-TW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％，口頭評量</a:t>
            </a:r>
            <a:r>
              <a:rPr lang="en-US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10</a:t>
            </a:r>
            <a:r>
              <a:rPr lang="zh-TW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％，作業評量</a:t>
            </a:r>
            <a:r>
              <a:rPr lang="en-US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20</a:t>
            </a:r>
            <a:r>
              <a:rPr lang="zh-TW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％，實作評量</a:t>
            </a:r>
            <a:r>
              <a:rPr lang="en-US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20</a:t>
            </a:r>
            <a:r>
              <a:rPr lang="zh-TW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％。</a:t>
            </a:r>
            <a:endParaRPr lang="zh-TW" altLang="zh-TW" sz="24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361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132643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dirty="0">
                <a:latin typeface="Salesforce Sans"/>
                <a:sym typeface="Salesforce Sans"/>
              </a:rPr>
              <a:t>二年年級課程規劃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055885" y="2715916"/>
            <a:ext cx="7586079" cy="2086253"/>
          </a:xfrm>
        </p:spPr>
        <p:txBody>
          <a:bodyPr rtlCol="0">
            <a:normAutofit/>
          </a:bodyPr>
          <a:lstStyle/>
          <a:p>
            <a:r>
              <a:rPr lang="en-US" altLang="zh-TW" sz="4000" dirty="0">
                <a:latin typeface="Salesforce Sans"/>
                <a:sym typeface="Salesforce Sans"/>
              </a:rPr>
              <a:t>1</a:t>
            </a:r>
            <a:r>
              <a:rPr lang="zh-TW" altLang="en-US" sz="4000" dirty="0">
                <a:latin typeface="Salesforce Sans"/>
                <a:sym typeface="Salesforce Sans"/>
              </a:rPr>
              <a:t>語文</a:t>
            </a:r>
            <a:endParaRPr lang="en-US" altLang="zh-TW" sz="4000" dirty="0">
              <a:latin typeface="Salesforce Sans"/>
              <a:sym typeface="Salesforce Sans"/>
            </a:endParaRPr>
          </a:p>
          <a:p>
            <a:r>
              <a:rPr lang="en-US" altLang="zh-TW" sz="4000" dirty="0">
                <a:latin typeface="Salesforce Sans"/>
                <a:sym typeface="Salesforce Sans"/>
              </a:rPr>
              <a:t>2.</a:t>
            </a:r>
            <a:r>
              <a:rPr lang="zh-TW" altLang="en-US" sz="4000" dirty="0">
                <a:latin typeface="Salesforce Sans"/>
                <a:sym typeface="Salesforce Sans"/>
              </a:rPr>
              <a:t>數學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852881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latin typeface="Salesforce Sans"/>
                <a:sym typeface="Salesforce Sans"/>
              </a:rPr>
              <a:t>語文規劃分成</a:t>
            </a:r>
            <a:r>
              <a:rPr lang="en-US" altLang="zh-TW" sz="4800" dirty="0">
                <a:latin typeface="Salesforce Sans"/>
                <a:sym typeface="Salesforce Sans"/>
              </a:rPr>
              <a:t>:</a:t>
            </a:r>
            <a:r>
              <a:rPr lang="zh-TW" altLang="en-US" sz="4800" dirty="0">
                <a:solidFill>
                  <a:srgbClr val="FF0000"/>
                </a:solidFill>
                <a:latin typeface="Salesforce Sans"/>
                <a:sym typeface="Salesforce Sans"/>
              </a:rPr>
              <a:t>課內</a:t>
            </a:r>
            <a:r>
              <a:rPr lang="zh-TW" altLang="en-US" sz="4800" dirty="0">
                <a:latin typeface="Salesforce Sans"/>
                <a:sym typeface="Salesforce Sans"/>
              </a:rPr>
              <a:t>與</a:t>
            </a:r>
            <a:r>
              <a:rPr lang="zh-TW" altLang="en-US" sz="4800" dirty="0">
                <a:solidFill>
                  <a:srgbClr val="FF0000"/>
                </a:solidFill>
                <a:latin typeface="Salesforce Sans"/>
                <a:sym typeface="Salesforce Sans"/>
              </a:rPr>
              <a:t>課外</a:t>
            </a:r>
            <a:r>
              <a:rPr lang="zh-TW" altLang="en-US" sz="4800" dirty="0">
                <a:latin typeface="Salesforce Sans"/>
                <a:sym typeface="Salesforce Sans"/>
              </a:rPr>
              <a:t>兩部分</a:t>
            </a: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065214" y="1157681"/>
            <a:ext cx="10058400" cy="4790113"/>
          </a:xfrm>
        </p:spPr>
        <p:txBody>
          <a:bodyPr rtlCol="0">
            <a:normAutofit fontScale="25000" lnSpcReduction="20000"/>
          </a:bodyPr>
          <a:lstStyle/>
          <a:p>
            <a:endParaRPr lang="en-US" altLang="zh-TW" sz="11200" dirty="0">
              <a:latin typeface="Salesforce Sans"/>
              <a:sym typeface="Salesforce Sans"/>
            </a:endParaRPr>
          </a:p>
          <a:p>
            <a:r>
              <a:rPr lang="en-US" altLang="zh-TW" sz="11200" dirty="0">
                <a:latin typeface="Salesforce Sans"/>
                <a:sym typeface="Salesforce Sans"/>
              </a:rPr>
              <a:t>1</a:t>
            </a:r>
            <a:r>
              <a:rPr lang="zh-TW" altLang="en-US" sz="11200" dirty="0">
                <a:latin typeface="Salesforce Sans"/>
                <a:sym typeface="Salesforce Sans"/>
              </a:rPr>
              <a:t>延續「短語仿作練習」及「句子完整練習」進而</a:t>
            </a:r>
            <a:r>
              <a:rPr lang="zh-TW" altLang="en-US" sz="11200" dirty="0"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「</a:t>
            </a:r>
            <a:r>
              <a:rPr lang="zh-TW" altLang="en-US" sz="11200" dirty="0">
                <a:latin typeface="Salesforce Sans"/>
                <a:sym typeface="Salesforce Sans"/>
              </a:rPr>
              <a:t>看圖填寫短文</a:t>
            </a:r>
            <a:r>
              <a:rPr lang="zh-TW" altLang="en-US" sz="11200" dirty="0">
                <a:sym typeface="Salesforce Sans"/>
              </a:rPr>
              <a:t>」</a:t>
            </a:r>
            <a:r>
              <a:rPr lang="zh-TW" altLang="en-US" sz="11200" dirty="0">
                <a:latin typeface="Salesforce Sans"/>
                <a:sym typeface="Salesforce Sans"/>
              </a:rPr>
              <a:t>練習</a:t>
            </a:r>
          </a:p>
          <a:p>
            <a:r>
              <a:rPr lang="en-US" altLang="zh-TW" sz="11200" dirty="0">
                <a:latin typeface="Salesforce Sans"/>
                <a:sym typeface="Salesforce Sans"/>
              </a:rPr>
              <a:t>2.</a:t>
            </a:r>
            <a:r>
              <a:rPr lang="zh-TW" altLang="en-US" sz="11200" dirty="0">
                <a:latin typeface="Salesforce Sans"/>
                <a:sym typeface="Salesforce Sans"/>
              </a:rPr>
              <a:t>閱讀能力之增進</a:t>
            </a:r>
          </a:p>
          <a:p>
            <a:pPr rtl="0"/>
            <a:r>
              <a:rPr lang="zh-TW" altLang="en-US" sz="11200" dirty="0">
                <a:latin typeface="Salesforce Sans"/>
                <a:sym typeface="Salesforce Sans"/>
              </a:rPr>
              <a:t>課內</a:t>
            </a:r>
            <a:r>
              <a:rPr lang="en-US" altLang="zh-TW" sz="11200" dirty="0">
                <a:latin typeface="Salesforce Sans"/>
                <a:sym typeface="Salesforce Sans"/>
              </a:rPr>
              <a:t>:</a:t>
            </a:r>
            <a:r>
              <a:rPr lang="zh-TW" altLang="en-US" sz="11200" dirty="0">
                <a:latin typeface="Salesforce Sans"/>
                <a:sym typeface="Salesforce Sans"/>
              </a:rPr>
              <a:t> 單元聆聽理解後課文讀寫延伸</a:t>
            </a:r>
            <a:endParaRPr lang="en-US" altLang="zh-TW" sz="11200" dirty="0">
              <a:latin typeface="Salesforce Sans"/>
              <a:sym typeface="Salesforce Sans"/>
            </a:endParaRPr>
          </a:p>
          <a:p>
            <a:r>
              <a:rPr lang="zh-TW" altLang="en-US" sz="11200" dirty="0">
                <a:latin typeface="Salesforce Sans"/>
                <a:sym typeface="Salesforce Sans"/>
              </a:rPr>
              <a:t>課外</a:t>
            </a:r>
            <a:r>
              <a:rPr lang="en-US" altLang="zh-TW" sz="11200" dirty="0">
                <a:latin typeface="Salesforce Sans"/>
                <a:sym typeface="Salesforce Sans"/>
              </a:rPr>
              <a:t>:1</a:t>
            </a:r>
            <a:r>
              <a:rPr lang="zh-TW" altLang="en-US" sz="11200" dirty="0">
                <a:latin typeface="Salesforce Sans"/>
                <a:sym typeface="Salesforce Sans"/>
              </a:rPr>
              <a:t>每週親子共讀一本書（親子共讀護照</a:t>
            </a:r>
            <a:r>
              <a:rPr lang="en-US" altLang="zh-TW" sz="11200" dirty="0">
                <a:latin typeface="Salesforce Sans"/>
                <a:sym typeface="Salesforce Sans"/>
              </a:rPr>
              <a:t>)</a:t>
            </a:r>
          </a:p>
          <a:p>
            <a:pPr marL="0" indent="0">
              <a:buNone/>
            </a:pPr>
            <a:r>
              <a:rPr lang="zh-TW" altLang="en-US" sz="11200" dirty="0">
                <a:latin typeface="Salesforce Sans"/>
                <a:sym typeface="Salesforce Sans"/>
              </a:rPr>
              <a:t>               </a:t>
            </a:r>
            <a:r>
              <a:rPr lang="en-US" altLang="zh-TW" sz="11200" dirty="0">
                <a:latin typeface="Salesforce Sans"/>
                <a:sym typeface="Salesforce Sans"/>
              </a:rPr>
              <a:t>2</a:t>
            </a:r>
            <a:r>
              <a:rPr lang="zh-TW" altLang="en-US" sz="11200" dirty="0">
                <a:latin typeface="Salesforce Sans"/>
                <a:sym typeface="Salesforce Sans"/>
              </a:rPr>
              <a:t>每月班級共讀一本書</a:t>
            </a:r>
            <a:r>
              <a:rPr lang="en-US" altLang="zh-TW" sz="11200" dirty="0">
                <a:sym typeface="Salesforce Sans"/>
              </a:rPr>
              <a:t>(</a:t>
            </a:r>
            <a:r>
              <a:rPr lang="zh-TW" altLang="en-US" sz="11200" dirty="0">
                <a:sym typeface="Salesforce Sans"/>
              </a:rPr>
              <a:t>閱讀學習單配應品格教育</a:t>
            </a:r>
            <a:r>
              <a:rPr lang="en-US" altLang="zh-TW" sz="11200" dirty="0">
                <a:sym typeface="Salesforce Sans"/>
              </a:rPr>
              <a:t>)</a:t>
            </a:r>
            <a:endParaRPr lang="zh-TW" altLang="en-US" sz="11200" dirty="0">
              <a:latin typeface="Salesforce Sans"/>
              <a:sym typeface="Salesforce Sans"/>
            </a:endParaRPr>
          </a:p>
          <a:p>
            <a:pPr marL="0" indent="0">
              <a:buNone/>
            </a:pPr>
            <a:r>
              <a:rPr lang="zh-TW" altLang="en-US" sz="11200" dirty="0">
                <a:latin typeface="Salesforce Sans"/>
                <a:sym typeface="Salesforce Sans"/>
              </a:rPr>
              <a:t>                </a:t>
            </a:r>
            <a:r>
              <a:rPr lang="en-US" altLang="zh-TW" sz="11200" dirty="0">
                <a:latin typeface="Salesforce Sans"/>
                <a:sym typeface="Salesforce Sans"/>
              </a:rPr>
              <a:t>3</a:t>
            </a:r>
            <a:r>
              <a:rPr lang="zh-TW" altLang="en-US" sz="11200" dirty="0">
                <a:latin typeface="Salesforce Sans"/>
                <a:sym typeface="Salesforce Sans"/>
              </a:rPr>
              <a:t>繪本</a:t>
            </a:r>
            <a:r>
              <a:rPr lang="en-US" altLang="zh-TW" sz="11200" dirty="0">
                <a:latin typeface="Salesforce Sans"/>
                <a:sym typeface="Salesforce Sans"/>
              </a:rPr>
              <a:t>PPT(</a:t>
            </a:r>
            <a:r>
              <a:rPr lang="zh-TW" altLang="en-US" sz="11200" dirty="0">
                <a:latin typeface="Salesforce Sans"/>
                <a:sym typeface="Salesforce Sans"/>
              </a:rPr>
              <a:t>班級網頁</a:t>
            </a:r>
            <a:r>
              <a:rPr lang="en-US" altLang="zh-TW" sz="11200" dirty="0">
                <a:latin typeface="Salesforce Sans"/>
                <a:sym typeface="Salesforce Sans"/>
              </a:rPr>
              <a:t>)</a:t>
            </a:r>
          </a:p>
          <a:p>
            <a:pPr marL="0" indent="0" rtl="0">
              <a:buNone/>
            </a:pPr>
            <a:endParaRPr lang="en-US" altLang="zh-TW" sz="4400" dirty="0">
              <a:latin typeface="Salesforce Sans"/>
              <a:sym typeface="Salesforce Sans"/>
            </a:endParaRPr>
          </a:p>
          <a:p>
            <a:pPr marL="0" indent="0" rtl="0">
              <a:buNone/>
            </a:pPr>
            <a:r>
              <a:rPr lang="zh-TW" altLang="en-US" sz="4400" dirty="0">
                <a:latin typeface="Salesforce Sans"/>
                <a:sym typeface="Salesforce Sans"/>
              </a:rPr>
              <a:t> </a:t>
            </a:r>
            <a:endParaRPr lang="en-US" altLang="zh-TW" sz="4400" dirty="0">
              <a:latin typeface="Salesforce Sans"/>
              <a:sym typeface="Salesforce Sans"/>
            </a:endParaRPr>
          </a:p>
          <a:p>
            <a:pPr rtl="0"/>
            <a:endParaRPr lang="en-US" altLang="zh-TW" sz="4400" dirty="0">
              <a:latin typeface="Salesforce Sans"/>
              <a:sym typeface="Salesforce Sans"/>
            </a:endParaRPr>
          </a:p>
          <a:p>
            <a:pPr rtl="0"/>
            <a:endParaRPr lang="zh-TW" altLang="en-US" sz="4400" dirty="0"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親子共讀護照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65" y="1639960"/>
            <a:ext cx="3302109" cy="4591907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59" y="224286"/>
            <a:ext cx="4946529" cy="651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6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E6390E-BAE1-4AA4-A0B8-C092EB7E2C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數學與生活課程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0037A72-512F-476E-8957-5E0C0AB392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445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2A27D6-6BA6-47C1-A16A-7F9E4F02C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數學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00DC256-AF75-4C99-865F-643F8851A2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具體化操作練習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2267A08-673E-48C9-AE2F-9A6A61B67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dirty="0"/>
              <a:t>精熟練習</a:t>
            </a:r>
          </a:p>
        </p:txBody>
      </p:sp>
      <p:pic>
        <p:nvPicPr>
          <p:cNvPr id="15" name="內容版面配置區 14">
            <a:extLst>
              <a:ext uri="{FF2B5EF4-FFF2-40B4-BE49-F238E27FC236}">
                <a16:creationId xmlns:a16="http://schemas.microsoft.com/office/drawing/2014/main" id="{6282DFE4-384E-4960-AB2B-E5F7983EEC5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35887" y="2614612"/>
            <a:ext cx="1828800" cy="3257550"/>
          </a:xfrm>
        </p:spPr>
      </p:pic>
      <p:pic>
        <p:nvPicPr>
          <p:cNvPr id="13" name="內容版面配置區 12">
            <a:extLst>
              <a:ext uri="{FF2B5EF4-FFF2-40B4-BE49-F238E27FC236}">
                <a16:creationId xmlns:a16="http://schemas.microsoft.com/office/drawing/2014/main" id="{DD569C97-A07B-4D50-A3CE-D32690D644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287" y="3328987"/>
            <a:ext cx="3257550" cy="1828800"/>
          </a:xfrm>
        </p:spPr>
      </p:pic>
    </p:spTree>
    <p:extLst>
      <p:ext uri="{BB962C8B-B14F-4D97-AF65-F5344CB8AC3E}">
        <p14:creationId xmlns:p14="http://schemas.microsoft.com/office/powerpoint/2010/main" val="133951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641300-C83C-4479-AFB5-4BFC65332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生活課程應用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0EECA4B-6AD6-4664-B870-538C5F4EC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TW" altLang="en-US" dirty="0"/>
              <a:t>服務的同學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52026910-5AFE-449E-813A-91A190E90C49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zh-TW" altLang="en-US" dirty="0"/>
              <a:t>磁鐵釣魚遊戲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D1C0183D-FCB5-484D-AB34-5ADDC92C6FEF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r>
              <a:rPr lang="zh-TW" altLang="en-US" dirty="0"/>
              <a:t>見賢思齊</a:t>
            </a:r>
          </a:p>
        </p:txBody>
      </p:sp>
      <p:pic>
        <p:nvPicPr>
          <p:cNvPr id="7" name="圖片版面配置區 6">
            <a:extLst>
              <a:ext uri="{FF2B5EF4-FFF2-40B4-BE49-F238E27FC236}">
                <a16:creationId xmlns:a16="http://schemas.microsoft.com/office/drawing/2014/main" id="{192F8522-0482-4E4C-B22C-AEFB0D8D678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t="26369" b="26369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3" name="圖片版面配置區 12">
            <a:extLst>
              <a:ext uri="{FF2B5EF4-FFF2-40B4-BE49-F238E27FC236}">
                <a16:creationId xmlns:a16="http://schemas.microsoft.com/office/drawing/2014/main" id="{64BC8D9A-581E-4FF0-BBCB-088DD2AF7BE4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6" r="22556"/>
          <a:stretch>
            <a:fillRect/>
          </a:stretch>
        </p:blipFill>
        <p:spPr>
          <a:xfrm>
            <a:off x="1249168" y="1824285"/>
            <a:ext cx="2715767" cy="2776308"/>
          </a:xfrm>
        </p:spPr>
      </p:pic>
      <p:pic>
        <p:nvPicPr>
          <p:cNvPr id="18" name="圖片版面配置區 17">
            <a:extLst>
              <a:ext uri="{FF2B5EF4-FFF2-40B4-BE49-F238E27FC236}">
                <a16:creationId xmlns:a16="http://schemas.microsoft.com/office/drawing/2014/main" id="{22CDA7BB-E18B-4D84-812D-745714B88B8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6" r="18866"/>
          <a:stretch>
            <a:fillRect/>
          </a:stretch>
        </p:blipFill>
        <p:spPr>
          <a:xfrm>
            <a:off x="8095376" y="1694023"/>
            <a:ext cx="2843190" cy="2906570"/>
          </a:xfrm>
        </p:spPr>
      </p:pic>
    </p:spTree>
    <p:extLst>
      <p:ext uri="{BB962C8B-B14F-4D97-AF65-F5344CB8AC3E}">
        <p14:creationId xmlns:p14="http://schemas.microsoft.com/office/powerpoint/2010/main" val="99484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C2B0F2-0AAB-429A-A10D-BEE14C930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芷儀老師的班級經營方式與目標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59E307-93BE-4608-9DC6-6736D59C66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1</a:t>
            </a:r>
            <a:r>
              <a:rPr lang="zh-TW" altLang="zh-TW" dirty="0"/>
              <a:t>重視品德與生活教育</a:t>
            </a:r>
            <a:endParaRPr lang="en-US" altLang="zh-TW" dirty="0"/>
          </a:p>
          <a:p>
            <a:r>
              <a:rPr lang="en-US" altLang="zh-TW" dirty="0"/>
              <a:t>2</a:t>
            </a:r>
            <a:r>
              <a:rPr lang="zh-TW" altLang="en-US" dirty="0"/>
              <a:t>積極學習自我精進</a:t>
            </a:r>
            <a:r>
              <a:rPr lang="en-US" altLang="zh-TW" dirty="0"/>
              <a:t>:</a:t>
            </a:r>
          </a:p>
          <a:p>
            <a:r>
              <a:rPr lang="en-US" altLang="zh-TW" dirty="0"/>
              <a:t>3.</a:t>
            </a:r>
            <a:r>
              <a:rPr lang="zh-TW" altLang="zh-TW" dirty="0"/>
              <a:t>推動晨間班級共讀</a:t>
            </a:r>
            <a:r>
              <a:rPr lang="en-US" altLang="zh-TW" dirty="0"/>
              <a:t>:</a:t>
            </a:r>
          </a:p>
          <a:p>
            <a:r>
              <a:rPr lang="en-US" altLang="zh-TW" dirty="0"/>
              <a:t>4.</a:t>
            </a:r>
            <a:r>
              <a:rPr lang="zh-TW" altLang="zh-TW" dirty="0"/>
              <a:t>維護健康及體適能</a:t>
            </a:r>
            <a:r>
              <a:rPr lang="en-US" altLang="zh-TW" dirty="0"/>
              <a:t>:</a:t>
            </a:r>
            <a:endParaRPr lang="zh-TW" altLang="zh-TW" dirty="0"/>
          </a:p>
          <a:p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8B5107B-3D9A-410A-8CA1-CB920B9CE7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5.</a:t>
            </a:r>
            <a:r>
              <a:rPr lang="zh-TW" altLang="zh-TW" dirty="0"/>
              <a:t>爭取班級全體榮譽</a:t>
            </a:r>
            <a:r>
              <a:rPr lang="en-US" altLang="zh-TW" dirty="0"/>
              <a:t>:</a:t>
            </a:r>
            <a:endParaRPr lang="zh-TW" altLang="zh-TW" dirty="0"/>
          </a:p>
          <a:p>
            <a:r>
              <a:rPr lang="en-US" altLang="zh-TW" dirty="0"/>
              <a:t>6.</a:t>
            </a:r>
            <a:r>
              <a:rPr lang="zh-TW" altLang="zh-TW" dirty="0"/>
              <a:t>班級制度</a:t>
            </a:r>
            <a:r>
              <a:rPr lang="en-US" altLang="zh-TW" dirty="0" err="1"/>
              <a:t>HAPPYGO</a:t>
            </a:r>
            <a:r>
              <a:rPr lang="en-US" altLang="zh-TW" dirty="0"/>
              <a:t>:</a:t>
            </a:r>
            <a:endParaRPr lang="zh-TW" altLang="zh-TW" dirty="0"/>
          </a:p>
          <a:p>
            <a:r>
              <a:rPr lang="en-US" altLang="zh-TW" dirty="0"/>
              <a:t>7.</a:t>
            </a:r>
            <a:r>
              <a:rPr lang="zh-TW" altLang="zh-TW" dirty="0"/>
              <a:t>多元評量成就學生</a:t>
            </a:r>
            <a:r>
              <a:rPr lang="en-US" altLang="zh-TW" dirty="0"/>
              <a:t>: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830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957B0CB-D07F-4953-BA53-F337D47785DC}"/>
              </a:ext>
            </a:extLst>
          </p:cNvPr>
          <p:cNvSpPr/>
          <p:nvPr/>
        </p:nvSpPr>
        <p:spPr>
          <a:xfrm>
            <a:off x="1429875" y="1468887"/>
            <a:ext cx="96145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/>
              <a:t>「家是避風港</a:t>
            </a:r>
            <a:r>
              <a:rPr lang="en-US" altLang="zh-TW" sz="3600" dirty="0"/>
              <a:t>,</a:t>
            </a:r>
            <a:r>
              <a:rPr lang="zh-TW" altLang="en-US" sz="3600" dirty="0"/>
              <a:t>不是暴風港。」</a:t>
            </a:r>
            <a:endParaRPr lang="en-US" altLang="zh-TW" sz="3600" dirty="0"/>
          </a:p>
          <a:p>
            <a:r>
              <a:rPr lang="zh-TW" altLang="en-US" sz="3600" dirty="0"/>
              <a:t>「孩子只是來討拍</a:t>
            </a:r>
            <a:r>
              <a:rPr lang="en-US" altLang="zh-TW" sz="3600" dirty="0"/>
              <a:t>,</a:t>
            </a:r>
            <a:r>
              <a:rPr lang="zh-TW" altLang="en-US" sz="3600" dirty="0"/>
              <a:t>不是來討罵。」</a:t>
            </a:r>
            <a:endParaRPr lang="en-US" altLang="zh-TW" sz="3600" dirty="0"/>
          </a:p>
          <a:p>
            <a:r>
              <a:rPr lang="zh-TW" altLang="en-US" sz="3600" dirty="0"/>
              <a:t>「規定孩子天天閱讀</a:t>
            </a:r>
            <a:r>
              <a:rPr lang="en-US" altLang="zh-TW" sz="3600" dirty="0"/>
              <a:t>,</a:t>
            </a:r>
            <a:r>
              <a:rPr lang="zh-TW" altLang="en-US" sz="3600" dirty="0"/>
              <a:t>你卻自己滑臉書。」」</a:t>
            </a:r>
            <a:endParaRPr lang="en-US" altLang="zh-TW" sz="3600" dirty="0"/>
          </a:p>
          <a:p>
            <a:r>
              <a:rPr lang="zh-TW" altLang="en-US" sz="3600" dirty="0"/>
              <a:t>「想要孩子聽你話</a:t>
            </a:r>
            <a:r>
              <a:rPr lang="en-US" altLang="zh-TW" sz="3600" dirty="0"/>
              <a:t>,</a:t>
            </a:r>
            <a:r>
              <a:rPr lang="zh-TW" altLang="en-US" sz="3600" dirty="0"/>
              <a:t>先聽聽孩子講話。」</a:t>
            </a:r>
            <a:endParaRPr lang="en-US" altLang="zh-TW" sz="3600" dirty="0"/>
          </a:p>
          <a:p>
            <a:r>
              <a:rPr lang="zh-TW" altLang="en-US" sz="3600" dirty="0"/>
              <a:t>「孩子不是不努力</a:t>
            </a:r>
            <a:r>
              <a:rPr lang="en-US" altLang="zh-TW" sz="3600" dirty="0"/>
              <a:t>,</a:t>
            </a:r>
            <a:r>
              <a:rPr lang="zh-TW" altLang="en-US" sz="3600" dirty="0"/>
              <a:t>只是目前做不到你滿意。」</a:t>
            </a:r>
          </a:p>
        </p:txBody>
      </p:sp>
    </p:spTree>
    <p:extLst>
      <p:ext uri="{BB962C8B-B14F-4D97-AF65-F5344CB8AC3E}">
        <p14:creationId xmlns:p14="http://schemas.microsoft.com/office/powerpoint/2010/main" val="258628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714761-2785-4733-97C0-875A2F399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最後的目標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AB65DB3-30D7-4BF5-84FA-E7EBFBFB6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sz="3600" dirty="0"/>
              <a:t>在日常生活中養成誠實、負責任、守秩序、有</a:t>
            </a:r>
            <a:r>
              <a:rPr lang="zh-TW" altLang="en-US" sz="3600" dirty="0"/>
              <a:t>禮</a:t>
            </a:r>
            <a:r>
              <a:rPr lang="ja-JP" altLang="en-US" sz="3600" dirty="0"/>
              <a:t>貌、相</a:t>
            </a:r>
            <a:r>
              <a:rPr lang="zh-TW" altLang="en-US" sz="3600" dirty="0"/>
              <a:t>互</a:t>
            </a:r>
            <a:r>
              <a:rPr lang="ja-JP" altLang="en-US" sz="3600" dirty="0"/>
              <a:t>尊重</a:t>
            </a:r>
            <a:r>
              <a:rPr lang="zh-TW" altLang="en-US" sz="3600" dirty="0"/>
              <a:t>的</a:t>
            </a:r>
            <a:r>
              <a:rPr lang="ja-JP" altLang="en-US" sz="3600" dirty="0"/>
              <a:t>生活態度。</a:t>
            </a:r>
            <a:endParaRPr lang="en-US" altLang="ja-JP" sz="3600" dirty="0"/>
          </a:p>
          <a:p>
            <a:r>
              <a:rPr lang="ja-JP" altLang="en-US" sz="3600" dirty="0"/>
              <a:t>主動學習與解決問題能力。</a:t>
            </a:r>
          </a:p>
          <a:p>
            <a:r>
              <a:rPr lang="zh-TW" altLang="en-US" sz="3600" dirty="0"/>
              <a:t>見賢思齊</a:t>
            </a:r>
            <a:r>
              <a:rPr lang="ja-JP" altLang="en-US" sz="3600" dirty="0"/>
              <a:t>和熱心服務態度。</a:t>
            </a:r>
          </a:p>
          <a:p>
            <a:r>
              <a:rPr lang="ja-JP" altLang="en-US" sz="3600" dirty="0"/>
              <a:t>自信注重榮譽與人溝通、互助合作的生活精神。</a:t>
            </a:r>
            <a:endParaRPr lang="en-US" altLang="ja-JP" sz="3600" dirty="0"/>
          </a:p>
          <a:p>
            <a:pPr marL="0" indent="0">
              <a:buNone/>
            </a:pPr>
            <a:r>
              <a:rPr lang="zh-TW" altLang="en-US" sz="3600" dirty="0"/>
              <a:t>懇請您「與老師正向合作</a:t>
            </a:r>
            <a:r>
              <a:rPr lang="en-US" altLang="zh-TW" sz="3600" dirty="0"/>
              <a:t>,</a:t>
            </a:r>
            <a:r>
              <a:rPr lang="zh-TW" altLang="en-US" sz="3600" dirty="0"/>
              <a:t>老師就是你的神隊友。」</a:t>
            </a:r>
          </a:p>
          <a:p>
            <a:endParaRPr lang="ja-JP" altLang="en-US" sz="36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547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29631" y="1752600"/>
            <a:ext cx="8193982" cy="1828800"/>
          </a:xfrm>
        </p:spPr>
        <p:txBody>
          <a:bodyPr>
            <a:normAutofit/>
          </a:bodyPr>
          <a:lstStyle/>
          <a:p>
            <a:r>
              <a:rPr lang="zh-TW" altLang="en-US" sz="8000" dirty="0"/>
              <a:t>謝謝聆聽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/>
              <a:t>感謝大家撥空參與</a:t>
            </a:r>
          </a:p>
        </p:txBody>
      </p:sp>
    </p:spTree>
    <p:extLst>
      <p:ext uri="{BB962C8B-B14F-4D97-AF65-F5344CB8AC3E}">
        <p14:creationId xmlns:p14="http://schemas.microsoft.com/office/powerpoint/2010/main" val="410345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6D2C83A-8F08-49CF-B634-A6A1E7BB1203}"/>
              </a:ext>
            </a:extLst>
          </p:cNvPr>
          <p:cNvSpPr/>
          <p:nvPr/>
        </p:nvSpPr>
        <p:spPr>
          <a:xfrm>
            <a:off x="855677" y="843677"/>
            <a:ext cx="1027651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情緒在家人溝通中扮演的角色</a:t>
            </a:r>
          </a:p>
          <a:p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「好好說話」比「說好話」更重要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傳遞情緒的非語言訊息。</a:t>
            </a:r>
          </a:p>
          <a:p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情緒表達與回應</a:t>
            </a:r>
          </a:p>
          <a:p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對於孩子情緒經驗及情緒表達，家長的回應方式和抱持的態度越正向，則其子女相對有較好的情緒及，而擁有較好的人際關係與社會功能。</a:t>
            </a:r>
          </a:p>
          <a:p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情緒討論</a:t>
            </a:r>
          </a:p>
          <a:p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以支持性態度來教導孩子情緒及討論情緒，藉由良好的親子互動經驗來增進情緒及社會能力，亦可進一步影響孩子與同儕間的互動品質。</a:t>
            </a:r>
          </a:p>
        </p:txBody>
      </p:sp>
    </p:spTree>
    <p:extLst>
      <p:ext uri="{BB962C8B-B14F-4D97-AF65-F5344CB8AC3E}">
        <p14:creationId xmlns:p14="http://schemas.microsoft.com/office/powerpoint/2010/main" val="302017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02FFE9-8525-4A77-853A-65A2C92E8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有智慧的父母溝通技巧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92A0C0A-B879-4F4E-83C4-A91FA0E34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dirty="0"/>
              <a:t>參考句型：當我聽（看）到</a:t>
            </a:r>
            <a:r>
              <a:rPr lang="en-US" altLang="zh-TW" sz="3200" dirty="0"/>
              <a:t>……</a:t>
            </a:r>
            <a:r>
              <a:rPr lang="zh-TW" altLang="en-US" sz="3200" dirty="0"/>
              <a:t>，我感覺</a:t>
            </a:r>
            <a:r>
              <a:rPr lang="en-US" altLang="zh-TW" sz="3200" dirty="0"/>
              <a:t>……</a:t>
            </a:r>
            <a:r>
              <a:rPr lang="zh-TW" altLang="en-US" sz="3200" dirty="0"/>
              <a:t>，因為我需要</a:t>
            </a:r>
            <a:r>
              <a:rPr lang="en-US" altLang="zh-TW" sz="3200" dirty="0"/>
              <a:t>……</a:t>
            </a:r>
            <a:r>
              <a:rPr lang="zh-TW" altLang="en-US" sz="3200" dirty="0"/>
              <a:t>，因此我想</a:t>
            </a:r>
            <a:r>
              <a:rPr lang="en-US" altLang="zh-TW" sz="3200" dirty="0"/>
              <a:t>……</a:t>
            </a:r>
            <a:r>
              <a:rPr lang="zh-TW" altLang="en-US" sz="3200" dirty="0"/>
              <a:t>。</a:t>
            </a:r>
            <a:endParaRPr lang="en-US" altLang="zh-TW" sz="3200" dirty="0"/>
          </a:p>
          <a:p>
            <a:endParaRPr lang="en-US" altLang="zh-TW" sz="3200" dirty="0"/>
          </a:p>
          <a:p>
            <a:r>
              <a:rPr lang="en-US" altLang="zh-TW" sz="3200" dirty="0"/>
              <a:t>1.</a:t>
            </a:r>
            <a:r>
              <a:rPr lang="zh-TW" altLang="en-US" sz="3200" dirty="0"/>
              <a:t>「身教</a:t>
            </a:r>
            <a:r>
              <a:rPr lang="en-US" altLang="zh-TW" sz="3200" dirty="0"/>
              <a:t>&gt;</a:t>
            </a:r>
            <a:r>
              <a:rPr lang="zh-TW" altLang="en-US" sz="3200" dirty="0"/>
              <a:t>言教</a:t>
            </a:r>
            <a:r>
              <a:rPr lang="en-US" altLang="zh-TW" sz="3200" dirty="0"/>
              <a:t>,</a:t>
            </a:r>
            <a:r>
              <a:rPr lang="zh-TW" altLang="en-US" sz="3200" dirty="0"/>
              <a:t>情緒管理和</a:t>
            </a:r>
            <a:r>
              <a:rPr lang="en-US" altLang="zh-TW" sz="3200" dirty="0" err="1"/>
              <a:t>3C</a:t>
            </a:r>
            <a:r>
              <a:rPr lang="zh-TW" altLang="en-US" sz="3200" dirty="0"/>
              <a:t>規範</a:t>
            </a:r>
            <a:r>
              <a:rPr lang="en-US" altLang="zh-TW" sz="3200" dirty="0"/>
              <a:t>,</a:t>
            </a:r>
            <a:r>
              <a:rPr lang="zh-TW" altLang="en-US" sz="3200" dirty="0"/>
              <a:t>從家長開始做起</a:t>
            </a:r>
            <a:r>
              <a:rPr lang="en-US" altLang="zh-TW" sz="3200" dirty="0"/>
              <a:t>!</a:t>
            </a:r>
            <a:r>
              <a:rPr lang="zh-TW" altLang="en-US" sz="3200" dirty="0"/>
              <a:t>」</a:t>
            </a:r>
          </a:p>
          <a:p>
            <a:r>
              <a:rPr lang="en-US" altLang="zh-TW" sz="3200" dirty="0"/>
              <a:t>2</a:t>
            </a:r>
            <a:r>
              <a:rPr lang="zh-TW" altLang="en-US" sz="3200" dirty="0"/>
              <a:t>「害怕孩子情緒爆陪他能量釋放了嗎</a:t>
            </a:r>
            <a:r>
              <a:rPr lang="en-US" altLang="zh-TW" sz="3200" dirty="0"/>
              <a:t>?</a:t>
            </a:r>
            <a:r>
              <a:rPr lang="zh-TW" altLang="en-US" sz="3200" dirty="0"/>
              <a:t>」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09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140827-FA62-4047-97C2-02A238669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284086"/>
            <a:ext cx="10058402" cy="1074198"/>
          </a:xfrm>
        </p:spPr>
        <p:txBody>
          <a:bodyPr>
            <a:normAutofit fontScale="90000"/>
          </a:bodyPr>
          <a:lstStyle/>
          <a:p>
            <a:br>
              <a:rPr lang="en-US" altLang="zh-TW" sz="4000" dirty="0"/>
            </a:br>
            <a:br>
              <a:rPr lang="en-US" altLang="zh-TW" sz="4000" dirty="0"/>
            </a:br>
            <a:r>
              <a:rPr lang="en-US" altLang="zh-TW" sz="4000" dirty="0"/>
              <a:t>1.</a:t>
            </a:r>
            <a:r>
              <a:rPr lang="zh-TW" altLang="en-US" sz="4000" dirty="0"/>
              <a:t>先冷靜詢問孩子真正的想法</a:t>
            </a:r>
            <a:r>
              <a:rPr lang="en-US" altLang="zh-TW" sz="4000" dirty="0"/>
              <a:t>!</a:t>
            </a:r>
            <a:br>
              <a:rPr lang="en-US" altLang="zh-TW" sz="4000" dirty="0"/>
            </a:br>
            <a:endParaRPr lang="zh-TW" alt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5384A0F-A976-4B8D-BC65-9CB8F7E93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1358284"/>
            <a:ext cx="10058400" cy="4154750"/>
          </a:xfrm>
        </p:spPr>
        <p:txBody>
          <a:bodyPr>
            <a:normAutofit fontScale="85000" lnSpcReduction="20000"/>
          </a:bodyPr>
          <a:lstStyle/>
          <a:p>
            <a:endParaRPr lang="zh-TW" altLang="en-US" dirty="0"/>
          </a:p>
          <a:p>
            <a:pPr marL="0" indent="0">
              <a:buNone/>
            </a:pPr>
            <a:r>
              <a:rPr lang="zh-TW" altLang="en-US" sz="4100" dirty="0"/>
              <a:t>建議以提問方式</a:t>
            </a:r>
            <a:r>
              <a:rPr lang="en-US" altLang="zh-TW" sz="4100" dirty="0"/>
              <a:t>:</a:t>
            </a:r>
          </a:p>
          <a:p>
            <a:r>
              <a:rPr lang="en-US" altLang="zh-TW" sz="4100" dirty="0"/>
              <a:t>1</a:t>
            </a:r>
            <a:r>
              <a:rPr lang="zh-TW" altLang="en-US" sz="4100" dirty="0"/>
              <a:t>你是不是想跟同學有共同話題</a:t>
            </a:r>
            <a:r>
              <a:rPr lang="en-US" altLang="zh-TW" sz="4100" dirty="0"/>
              <a:t>,</a:t>
            </a:r>
            <a:r>
              <a:rPr lang="zh-TW" altLang="en-US" sz="4100" dirty="0"/>
              <a:t>一起玩遊戲</a:t>
            </a:r>
            <a:r>
              <a:rPr lang="en-US" altLang="zh-TW" sz="4100" dirty="0"/>
              <a:t>,</a:t>
            </a:r>
            <a:r>
              <a:rPr lang="zh-TW" altLang="en-US" sz="4100" dirty="0"/>
              <a:t>交更多朋友</a:t>
            </a:r>
            <a:r>
              <a:rPr lang="en-US" altLang="zh-TW" sz="4100" dirty="0"/>
              <a:t>?</a:t>
            </a:r>
          </a:p>
          <a:p>
            <a:r>
              <a:rPr lang="en-US" altLang="zh-TW" sz="4100" dirty="0"/>
              <a:t>2</a:t>
            </a:r>
            <a:r>
              <a:rPr lang="zh-TW" altLang="en-US" sz="4100" dirty="0"/>
              <a:t>跟我聊聊你為什麼想要有自己的手機</a:t>
            </a:r>
            <a:r>
              <a:rPr lang="en-US" altLang="zh-TW" sz="4100" dirty="0"/>
              <a:t>(</a:t>
            </a:r>
            <a:r>
              <a:rPr lang="zh-TW" altLang="en-US" sz="4100" dirty="0"/>
              <a:t>物品</a:t>
            </a:r>
            <a:r>
              <a:rPr lang="en-US" altLang="zh-TW" sz="4100" dirty="0"/>
              <a:t>)?</a:t>
            </a:r>
          </a:p>
          <a:p>
            <a:r>
              <a:rPr lang="en-US" altLang="zh-TW" sz="4100" dirty="0"/>
              <a:t>3</a:t>
            </a:r>
            <a:r>
              <a:rPr lang="zh-TW" altLang="en-US" sz="4100" dirty="0"/>
              <a:t>看到同學有自己的手機</a:t>
            </a:r>
            <a:r>
              <a:rPr lang="en-US" altLang="zh-TW" sz="4100" dirty="0"/>
              <a:t>,</a:t>
            </a:r>
            <a:r>
              <a:rPr lang="zh-TW" altLang="en-US" sz="4100" dirty="0"/>
              <a:t>你的心情怎麼樣</a:t>
            </a:r>
            <a:r>
              <a:rPr lang="en-US" altLang="zh-TW" sz="4100" dirty="0"/>
              <a:t>?</a:t>
            </a:r>
          </a:p>
          <a:p>
            <a:r>
              <a:rPr lang="en-US" altLang="zh-TW" sz="4100" dirty="0"/>
              <a:t>4</a:t>
            </a:r>
            <a:r>
              <a:rPr lang="zh-TW" altLang="en-US" sz="4100" dirty="0"/>
              <a:t>如果有自己的手機</a:t>
            </a:r>
            <a:r>
              <a:rPr lang="en-US" altLang="zh-TW" sz="4100" dirty="0"/>
              <a:t>,</a:t>
            </a:r>
            <a:r>
              <a:rPr lang="zh-TW" altLang="en-US" sz="4100" dirty="0"/>
              <a:t>你會覺得特別被疼愛嗎</a:t>
            </a:r>
            <a:r>
              <a:rPr lang="en-US" altLang="zh-TW" sz="4100" dirty="0"/>
              <a:t>?</a:t>
            </a:r>
            <a:endParaRPr lang="zh-TW" altLang="en-US" sz="4100" dirty="0"/>
          </a:p>
        </p:txBody>
      </p:sp>
    </p:spTree>
    <p:extLst>
      <p:ext uri="{BB962C8B-B14F-4D97-AF65-F5344CB8AC3E}">
        <p14:creationId xmlns:p14="http://schemas.microsoft.com/office/powerpoint/2010/main" val="373116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4B4167-0FB4-4CA3-981F-F61AC9F2D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568171"/>
            <a:ext cx="10058402" cy="1198485"/>
          </a:xfrm>
        </p:spPr>
        <p:txBody>
          <a:bodyPr/>
          <a:lstStyle/>
          <a:p>
            <a:r>
              <a:rPr lang="en-US" altLang="zh-TW" sz="4000" dirty="0"/>
              <a:t>2.</a:t>
            </a:r>
            <a:r>
              <a:rPr lang="zh-TW" altLang="en-US" sz="4000" dirty="0"/>
              <a:t>表達自己的立場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6686A68-2B00-4915-B83D-2DC1AF353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1686756"/>
            <a:ext cx="10058400" cy="385679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zh-TW" altLang="en-US" sz="12800" dirty="0"/>
              <a:t>爸媽不要害怕表達自己的難處</a:t>
            </a:r>
            <a:r>
              <a:rPr lang="en-US" altLang="zh-TW" sz="12800" dirty="0"/>
              <a:t>,</a:t>
            </a:r>
            <a:r>
              <a:rPr lang="zh-TW" altLang="en-US" sz="12800" dirty="0"/>
              <a:t>可以把自己的擔憂和孩子討論</a:t>
            </a:r>
            <a:r>
              <a:rPr lang="en-US" altLang="zh-TW" sz="12800" dirty="0"/>
              <a:t>!</a:t>
            </a:r>
            <a:r>
              <a:rPr lang="zh-TW" altLang="en-US" sz="12800" dirty="0"/>
              <a:t>例如</a:t>
            </a:r>
            <a:r>
              <a:rPr lang="en-US" altLang="zh-TW" sz="12800" dirty="0"/>
              <a:t>...</a:t>
            </a:r>
          </a:p>
          <a:p>
            <a:r>
              <a:rPr lang="en-US" altLang="zh-TW" sz="12800" dirty="0"/>
              <a:t>1</a:t>
            </a:r>
            <a:r>
              <a:rPr lang="zh-TW" altLang="en-US" sz="12800" dirty="0"/>
              <a:t>一天如果玩</a:t>
            </a:r>
            <a:r>
              <a:rPr lang="en-US" altLang="zh-TW" sz="12800" dirty="0"/>
              <a:t>2</a:t>
            </a:r>
            <a:r>
              <a:rPr lang="zh-TW" altLang="en-US" sz="12800" dirty="0"/>
              <a:t>小時</a:t>
            </a:r>
            <a:r>
              <a:rPr lang="en-US" altLang="zh-TW" sz="12800" dirty="0"/>
              <a:t>,</a:t>
            </a:r>
            <a:r>
              <a:rPr lang="zh-TW" altLang="en-US" sz="12800" dirty="0"/>
              <a:t>我擔心你眼睛會不舒服</a:t>
            </a:r>
            <a:r>
              <a:rPr lang="en-US" altLang="zh-TW" sz="12800" dirty="0"/>
              <a:t>!</a:t>
            </a:r>
          </a:p>
          <a:p>
            <a:r>
              <a:rPr lang="en-US" altLang="zh-TW" sz="12800" dirty="0"/>
              <a:t>2</a:t>
            </a:r>
            <a:r>
              <a:rPr lang="zh-TW" altLang="en-US" sz="12800" dirty="0"/>
              <a:t>有手機對生活有什麼影響</a:t>
            </a:r>
            <a:r>
              <a:rPr lang="en-US" altLang="zh-TW" sz="12800" dirty="0"/>
              <a:t>?</a:t>
            </a:r>
            <a:r>
              <a:rPr lang="zh-TW" altLang="en-US" sz="12800" dirty="0"/>
              <a:t>我們一起列出好處壞處</a:t>
            </a:r>
            <a:r>
              <a:rPr lang="en-US" altLang="zh-TW" sz="12800" dirty="0"/>
              <a:t>!</a:t>
            </a:r>
          </a:p>
          <a:p>
            <a:r>
              <a:rPr lang="en-US" altLang="zh-TW" sz="12800" dirty="0"/>
              <a:t>3</a:t>
            </a:r>
            <a:r>
              <a:rPr lang="zh-TW" altLang="en-US" sz="12800" dirty="0"/>
              <a:t>剛剛提到的缺點</a:t>
            </a:r>
            <a:r>
              <a:rPr lang="en-US" altLang="zh-TW" sz="12800" dirty="0"/>
              <a:t>,</a:t>
            </a:r>
            <a:r>
              <a:rPr lang="zh-TW" altLang="en-US" sz="12800" dirty="0"/>
              <a:t>我們想想看有什麼解決方法</a:t>
            </a:r>
            <a:r>
              <a:rPr lang="en-US" altLang="zh-TW" sz="12800" dirty="0"/>
              <a:t>?</a:t>
            </a:r>
          </a:p>
          <a:p>
            <a:r>
              <a:rPr lang="en-US" altLang="zh-TW" sz="12800" dirty="0"/>
              <a:t>4</a:t>
            </a:r>
            <a:r>
              <a:rPr lang="zh-TW" altLang="en-US" sz="12800" dirty="0"/>
              <a:t>我們有</a:t>
            </a:r>
            <a:r>
              <a:rPr lang="en-US" altLang="zh-TW" sz="12800" dirty="0"/>
              <a:t>3</a:t>
            </a:r>
            <a:r>
              <a:rPr lang="zh-TW" altLang="en-US" sz="12800" dirty="0"/>
              <a:t>次機會</a:t>
            </a:r>
            <a:r>
              <a:rPr lang="en-US" altLang="zh-TW" sz="12800" dirty="0"/>
              <a:t>,</a:t>
            </a:r>
            <a:r>
              <a:rPr lang="zh-TW" altLang="en-US" sz="12800" dirty="0"/>
              <a:t>如果沒有照約定我還是會先保管哦</a:t>
            </a:r>
            <a:r>
              <a:rPr lang="en-US" altLang="zh-TW" sz="12800" dirty="0"/>
              <a:t>!</a:t>
            </a:r>
            <a:endParaRPr lang="zh-TW" altLang="en-US" sz="128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9534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47CE5B-9B76-48B3-98BF-BF8008577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849297"/>
          </a:xfrm>
        </p:spPr>
        <p:txBody>
          <a:bodyPr/>
          <a:lstStyle/>
          <a:p>
            <a:r>
              <a:rPr lang="en-US" altLang="zh-TW" dirty="0"/>
              <a:t>3.</a:t>
            </a:r>
            <a:r>
              <a:rPr lang="zh-TW" altLang="en-US" dirty="0"/>
              <a:t>陪孩子欣賞自我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3D80F4-D48F-4F6D-9EE5-0F4D2B821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726" y="1281713"/>
            <a:ext cx="10377888" cy="42945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dirty="0"/>
              <a:t>了解孩子會跟同學比較的原因、一起設立目標後</a:t>
            </a:r>
            <a:r>
              <a:rPr lang="en-US" altLang="zh-TW" sz="3200" dirty="0"/>
              <a:t>,</a:t>
            </a:r>
            <a:r>
              <a:rPr lang="zh-TW" altLang="en-US" sz="3200" dirty="0"/>
              <a:t>還是能提醒孩子欣賞自己擁有的哦</a:t>
            </a:r>
            <a:r>
              <a:rPr lang="en-US" altLang="zh-TW" sz="3200" dirty="0"/>
              <a:t>!</a:t>
            </a:r>
          </a:p>
          <a:p>
            <a:r>
              <a:rPr lang="en-US" altLang="zh-TW" sz="3200" dirty="0"/>
              <a:t>1</a:t>
            </a:r>
            <a:r>
              <a:rPr lang="zh-TW" altLang="en-US" sz="3200" dirty="0"/>
              <a:t>你喜歡自己什麼部分</a:t>
            </a:r>
            <a:r>
              <a:rPr lang="en-US" altLang="zh-TW" sz="3200" dirty="0"/>
              <a:t>?</a:t>
            </a:r>
            <a:r>
              <a:rPr lang="zh-TW" altLang="en-US" sz="3200" dirty="0"/>
              <a:t>也許你有的</a:t>
            </a:r>
            <a:r>
              <a:rPr lang="en-US" altLang="zh-TW" sz="3200" dirty="0"/>
              <a:t>,</a:t>
            </a:r>
            <a:r>
              <a:rPr lang="zh-TW" altLang="en-US" sz="3200" dirty="0"/>
              <a:t>是別人沒有的喔</a:t>
            </a:r>
            <a:r>
              <a:rPr lang="en-US" altLang="zh-TW" sz="3200" dirty="0"/>
              <a:t>!</a:t>
            </a:r>
          </a:p>
          <a:p>
            <a:r>
              <a:rPr lang="en-US" altLang="zh-TW" sz="3200" dirty="0"/>
              <a:t>2</a:t>
            </a:r>
            <a:r>
              <a:rPr lang="zh-TW" altLang="en-US" sz="3200" dirty="0"/>
              <a:t>除了手機還喜歡玩什麼</a:t>
            </a:r>
            <a:r>
              <a:rPr lang="en-US" altLang="zh-TW" sz="3200" dirty="0"/>
              <a:t>?</a:t>
            </a:r>
            <a:r>
              <a:rPr lang="zh-TW" altLang="en-US" sz="3200" dirty="0"/>
              <a:t>這個週末我們去做點你喜歡玩的</a:t>
            </a:r>
            <a:r>
              <a:rPr lang="en-US" altLang="zh-TW" sz="3200" dirty="0"/>
              <a:t>!</a:t>
            </a:r>
          </a:p>
          <a:p>
            <a:r>
              <a:rPr lang="en-US" altLang="zh-TW" sz="3200" dirty="0"/>
              <a:t>3</a:t>
            </a:r>
            <a:r>
              <a:rPr lang="zh-TW" altLang="en-US" sz="3200" dirty="0"/>
              <a:t>跟同學不同能互相學習</a:t>
            </a:r>
            <a:r>
              <a:rPr lang="en-US" altLang="zh-TW" sz="3200" dirty="0"/>
              <a:t>,</a:t>
            </a:r>
            <a:r>
              <a:rPr lang="zh-TW" altLang="en-US" sz="3200" dirty="0"/>
              <a:t>還能彼此分享更多好玩的話題</a:t>
            </a:r>
            <a:r>
              <a:rPr lang="en-US" altLang="zh-TW" sz="3200" dirty="0"/>
              <a:t>!</a:t>
            </a:r>
          </a:p>
          <a:p>
            <a:r>
              <a:rPr lang="en-US" altLang="zh-TW" sz="3200" dirty="0"/>
              <a:t>4</a:t>
            </a:r>
            <a:r>
              <a:rPr lang="zh-TW" altLang="en-US" sz="3200" dirty="0"/>
              <a:t>不給手機不是不愛你</a:t>
            </a:r>
            <a:r>
              <a:rPr lang="en-US" altLang="zh-TW" sz="3200" dirty="0"/>
              <a:t>!</a:t>
            </a:r>
            <a:r>
              <a:rPr lang="zh-TW" altLang="en-US" sz="3200" dirty="0"/>
              <a:t>你在我心中非常重要</a:t>
            </a:r>
            <a:r>
              <a:rPr lang="en-US" altLang="zh-TW" sz="3200" dirty="0"/>
              <a:t>,</a:t>
            </a:r>
            <a:r>
              <a:rPr lang="zh-TW" altLang="en-US" sz="3200" dirty="0"/>
              <a:t>獨一無二</a:t>
            </a:r>
            <a:r>
              <a:rPr lang="en-US" altLang="zh-TW" sz="3200" dirty="0"/>
              <a:t>~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7111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2AF879-78BC-4074-92B6-F802CA273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262855"/>
            <a:ext cx="10058402" cy="1219200"/>
          </a:xfrm>
        </p:spPr>
        <p:txBody>
          <a:bodyPr/>
          <a:lstStyle/>
          <a:p>
            <a:r>
              <a:rPr lang="zh-TW" altLang="en-US" dirty="0"/>
              <a:t>學校重要宣導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D57AEB6-C145-4C96-817C-347BC6E4B0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dirty="0"/>
              <a:t>法定傳染病</a:t>
            </a:r>
            <a:r>
              <a:rPr lang="en-US" altLang="zh-TW" dirty="0"/>
              <a:t>(</a:t>
            </a:r>
            <a:r>
              <a:rPr lang="en-US" altLang="zh-TW" dirty="0" err="1"/>
              <a:t>COVID</a:t>
            </a:r>
            <a:r>
              <a:rPr lang="en-US" altLang="zh-TW" dirty="0"/>
              <a:t>-19</a:t>
            </a:r>
            <a:r>
              <a:rPr lang="zh-TW" altLang="en-US" dirty="0"/>
              <a:t>、水痘、</a:t>
            </a:r>
            <a:r>
              <a:rPr lang="en-US" altLang="zh-TW" dirty="0"/>
              <a:t>A </a:t>
            </a:r>
            <a:r>
              <a:rPr lang="zh-TW" altLang="en-US" dirty="0"/>
              <a:t>流感、腸病毒、登革熱、 猴痘等</a:t>
            </a:r>
            <a:r>
              <a:rPr lang="en-US" altLang="zh-TW" dirty="0"/>
              <a:t>)</a:t>
            </a:r>
            <a:r>
              <a:rPr lang="zh-TW" altLang="en-US" dirty="0"/>
              <a:t>，請先告知導師以便轉告健康中心，才能處理後續相關通報及停課事宜，</a:t>
            </a:r>
            <a:endParaRPr lang="en-US" altLang="zh-TW" dirty="0"/>
          </a:p>
          <a:p>
            <a:r>
              <a:rPr lang="en-US" altLang="zh-TW" dirty="0"/>
              <a:t>10</a:t>
            </a:r>
            <a:r>
              <a:rPr lang="zh-TW" altLang="en-US" dirty="0"/>
              <a:t>月</a:t>
            </a:r>
            <a:r>
              <a:rPr lang="en-US" altLang="zh-TW" dirty="0"/>
              <a:t>5</a:t>
            </a:r>
            <a:r>
              <a:rPr lang="zh-TW" altLang="en-US" dirty="0"/>
              <a:t>日星期四進行流感疫苗接種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，</a:t>
            </a:r>
            <a:r>
              <a:rPr lang="zh-TW" altLang="en-US" dirty="0"/>
              <a:t>本校採用電子方式提供「校園流感疫苗接種意願書。</a:t>
            </a:r>
            <a:endParaRPr lang="en-US" altLang="zh-TW" dirty="0"/>
          </a:p>
          <a:p>
            <a:r>
              <a:rPr lang="zh-TW" altLang="en-US" dirty="0"/>
              <a:t>因應登革熱防治工作，校內加強雜草清除及積水容器清倒（登革熱防治教育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校園悠遊卡，使用時機：</a:t>
            </a:r>
            <a:r>
              <a:rPr lang="en-US" altLang="zh-TW" dirty="0"/>
              <a:t>(1)</a:t>
            </a:r>
            <a:r>
              <a:rPr lang="zh-TW" altLang="en-US" dirty="0"/>
              <a:t>上學和放學到讀卡機過卡。 </a:t>
            </a:r>
            <a:r>
              <a:rPr lang="en-US" altLang="zh-TW" dirty="0"/>
              <a:t>(2)</a:t>
            </a:r>
            <a:r>
              <a:rPr lang="zh-TW" altLang="en-US" dirty="0"/>
              <a:t>可到健康中心掛號。</a:t>
            </a:r>
            <a:r>
              <a:rPr lang="en-US" altLang="zh-TW" dirty="0"/>
              <a:t>(3)</a:t>
            </a:r>
            <a:r>
              <a:rPr lang="zh-TW" altLang="en-US" dirty="0"/>
              <a:t>可到圖書室借書。</a:t>
            </a:r>
          </a:p>
          <a:p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C66B26A-BB00-403C-A183-58435E3A8E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dirty="0"/>
              <a:t>新學期</a:t>
            </a:r>
            <a:r>
              <a:rPr lang="en-US" altLang="zh-TW" dirty="0"/>
              <a:t>E</a:t>
            </a:r>
            <a:r>
              <a:rPr lang="zh-TW" altLang="en-US" dirty="0"/>
              <a:t>化宣導請使用智慧校園親師生平台的</a:t>
            </a:r>
            <a:r>
              <a:rPr lang="en-US" altLang="zh-TW" dirty="0"/>
              <a:t>"</a:t>
            </a:r>
            <a:r>
              <a:rPr lang="zh-TW" altLang="en-US" dirty="0"/>
              <a:t>公告推播</a:t>
            </a:r>
            <a:r>
              <a:rPr lang="en-US" altLang="zh-TW" dirty="0"/>
              <a:t>"</a:t>
            </a:r>
            <a:r>
              <a:rPr lang="zh-TW" altLang="en-US" dirty="0"/>
              <a:t>和</a:t>
            </a:r>
            <a:r>
              <a:rPr lang="en-US" altLang="zh-TW" dirty="0"/>
              <a:t>"</a:t>
            </a:r>
            <a:r>
              <a:rPr lang="zh-TW" altLang="en-US" dirty="0"/>
              <a:t>電子聯絡簿</a:t>
            </a:r>
            <a:r>
              <a:rPr lang="en-US" altLang="zh-TW" dirty="0"/>
              <a:t>"</a:t>
            </a:r>
            <a:r>
              <a:rPr lang="zh-TW" altLang="en-US" dirty="0"/>
              <a:t>通知家長，親師生平台</a:t>
            </a:r>
            <a:r>
              <a:rPr lang="en-US" altLang="zh-TW" dirty="0" err="1"/>
              <a:t>3.0APP</a:t>
            </a:r>
            <a:r>
              <a:rPr lang="zh-TW" altLang="en-US" dirty="0"/>
              <a:t>的操作說明請查看記事本的教育訓練影片和</a:t>
            </a:r>
            <a:r>
              <a:rPr lang="en-US" altLang="zh-TW" dirty="0"/>
              <a:t>PDF</a:t>
            </a:r>
          </a:p>
          <a:p>
            <a:r>
              <a:rPr lang="zh-TW" altLang="en-US" dirty="0"/>
              <a:t>雲林縣智慧校園</a:t>
            </a:r>
            <a:r>
              <a:rPr lang="en-US" altLang="zh-TW" dirty="0"/>
              <a:t>APP</a:t>
            </a:r>
            <a:r>
              <a:rPr lang="zh-TW" altLang="en-US" dirty="0"/>
              <a:t>進行訊息推 播，本學期將不再推行班級網頁，在學校首頁上將取消各班班級網頁連結。</a:t>
            </a:r>
            <a:endParaRPr lang="en-US" altLang="zh-TW" dirty="0"/>
          </a:p>
          <a:p>
            <a:r>
              <a:rPr lang="en-US" altLang="zh-TW" dirty="0"/>
              <a:t>[</a:t>
            </a:r>
            <a:r>
              <a:rPr lang="zh-TW" altLang="en-US" dirty="0"/>
              <a:t>愛的存款簿</a:t>
            </a:r>
            <a:r>
              <a:rPr lang="en-US" altLang="zh-TW" dirty="0"/>
              <a:t>]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491FBC9-04B7-4852-AA17-B1A788DB6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35411" y="4056449"/>
            <a:ext cx="914400" cy="171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5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DA7B1C-C4C8-42B6-9E72-A75F967F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112</a:t>
            </a:r>
            <a:r>
              <a:rPr lang="zh-TW" altLang="en-US" dirty="0"/>
              <a:t>學年度上學期輔導室班親會文宣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F57231-F358-4169-B4D1-956D1AD002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dirty="0"/>
              <a:t>影片：洪蘭老師談情緒教育：孩子要有良好的情  緒，父母的身教是關鍵！</a:t>
            </a:r>
            <a:r>
              <a:rPr lang="en-US" altLang="zh-TW" dirty="0"/>
              <a:t>(</a:t>
            </a:r>
            <a:r>
              <a:rPr lang="zh-TW" altLang="en-US" dirty="0"/>
              <a:t>未來親子</a:t>
            </a:r>
            <a:r>
              <a:rPr lang="en-US" altLang="zh-TW" dirty="0"/>
              <a:t>TV)</a:t>
            </a:r>
          </a:p>
          <a:p>
            <a:r>
              <a:rPr lang="en-US" altLang="zh-TW" dirty="0"/>
              <a:t>#</a:t>
            </a:r>
            <a:r>
              <a:rPr lang="zh-TW" altLang="en-US" dirty="0"/>
              <a:t>情緒教育是件今天不做明天會後悔的事 </a:t>
            </a:r>
          </a:p>
          <a:p>
            <a:r>
              <a:rPr lang="en-US" altLang="zh-TW" dirty="0"/>
              <a:t>#</a:t>
            </a:r>
            <a:r>
              <a:rPr lang="zh-TW" altLang="en-US" dirty="0"/>
              <a:t>洪蘭老師談情緒教育：「情緒的控制是可以教的，而且教情緒控制比教課本知識還更重要，因為出社會後決定一個人成敗的，不是學業成績，而是做人態度。」 </a:t>
            </a:r>
          </a:p>
          <a:p>
            <a:r>
              <a:rPr lang="en-US" altLang="zh-TW" dirty="0"/>
              <a:t>#</a:t>
            </a:r>
            <a:r>
              <a:rPr lang="zh-TW" altLang="en-US" dirty="0"/>
              <a:t>我們現在可以為孩子做的是，在自己遭受挫折時，保持情緒的穩定，就可以讓孩子在一個安全的環境裡，學習表達他的憤怒、失望、悲哀和傷痛</a:t>
            </a:r>
            <a:r>
              <a:rPr lang="en-US" altLang="zh-TW" dirty="0"/>
              <a:t>…</a:t>
            </a:r>
          </a:p>
          <a:p>
            <a:endParaRPr lang="zh-TW" altLang="en-US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A750FB05-7D36-4DCA-8F6A-FEC1315786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73732" y="2645363"/>
            <a:ext cx="2548349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1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彩虹簡報</Template>
  <TotalTime>750</TotalTime>
  <Words>1432</Words>
  <Application>Microsoft Office PowerPoint</Application>
  <PresentationFormat>寬螢幕</PresentationFormat>
  <Paragraphs>129</Paragraphs>
  <Slides>21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0" baseType="lpstr">
      <vt:lpstr>Salesforce Sans</vt:lpstr>
      <vt:lpstr>書法中楷（注音一）</vt:lpstr>
      <vt:lpstr>微軟正黑體</vt:lpstr>
      <vt:lpstr>新細明體</vt:lpstr>
      <vt:lpstr>標楷體</vt:lpstr>
      <vt:lpstr>Arial</vt:lpstr>
      <vt:lpstr>Segoe Print</vt:lpstr>
      <vt:lpstr>Times New Roman</vt:lpstr>
      <vt:lpstr>大自然插畫 16X9</vt:lpstr>
      <vt:lpstr>二年丙班班親會</vt:lpstr>
      <vt:lpstr>PowerPoint 簡報</vt:lpstr>
      <vt:lpstr>PowerPoint 簡報</vt:lpstr>
      <vt:lpstr>有智慧的父母溝通技巧 </vt:lpstr>
      <vt:lpstr>  1.先冷靜詢問孩子真正的想法! </vt:lpstr>
      <vt:lpstr>2.表達自己的立場 </vt:lpstr>
      <vt:lpstr>3.陪孩子欣賞自我</vt:lpstr>
      <vt:lpstr>學校重要宣導</vt:lpstr>
      <vt:lpstr>112學年度上學期輔導室班親會文宣</vt:lpstr>
      <vt:lpstr>中山國小112學年度上學期輔導室班親會文宣</vt:lpstr>
      <vt:lpstr>二、班級事項</vt:lpstr>
      <vt:lpstr>四、112學年度第一學期定期成績評量命題範圍和比例</vt:lpstr>
      <vt:lpstr>二年年級課程規劃</vt:lpstr>
      <vt:lpstr>語文規劃分成:課內與課外兩部分</vt:lpstr>
      <vt:lpstr>親子共讀護照</vt:lpstr>
      <vt:lpstr>數學與生活課程</vt:lpstr>
      <vt:lpstr>數學</vt:lpstr>
      <vt:lpstr>生活課程應用</vt:lpstr>
      <vt:lpstr>芷儀老師的班級經營方式與目標</vt:lpstr>
      <vt:lpstr>最後的目標</vt:lpstr>
      <vt:lpstr>謝謝聆聽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一年級閱讀規劃</dc:title>
  <dc:creator>user</dc:creator>
  <cp:lastModifiedBy>Administrator</cp:lastModifiedBy>
  <cp:revision>68</cp:revision>
  <dcterms:created xsi:type="dcterms:W3CDTF">2023-03-01T05:16:56Z</dcterms:created>
  <dcterms:modified xsi:type="dcterms:W3CDTF">2023-09-08T08:50:56Z</dcterms:modified>
</cp:coreProperties>
</file>