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90" r:id="rId11"/>
    <p:sldId id="285" r:id="rId12"/>
    <p:sldId id="286" r:id="rId13"/>
    <p:sldId id="287" r:id="rId14"/>
    <p:sldId id="288" r:id="rId15"/>
    <p:sldId id="291" r:id="rId16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804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01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02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07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48708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48710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4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7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487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72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0487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487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7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7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002D-4966-486F-AE93-13BBBBC9E6E1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ED01-9830-47FA-9D10-18982CC641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Desktop/&#20196;&#29788;&#25945;&#23416;&#36039;&#26009;/507/(225)&#35242;&#23376;&#22825;&#19979;X&#32763;&#36681;&#25945;&#32946;&#65306;&#27494;&#28450;&#32954;&#28814;&#20849;&#23416;&#21253;.pdf" TargetMode="External"/><Relationship Id="rId2" Type="http://schemas.openxmlformats.org/officeDocument/2006/relationships/hyperlink" Target="https://youtu.be/k7k7iQKhY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hyperlink" Target="https://ntust.me/bd582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ntust.me/bd582" TargetMode="External"/><Relationship Id="rId7" Type="http://schemas.openxmlformats.org/officeDocument/2006/relationships/image" Target="../media/image28.png"/><Relationship Id="rId12" Type="http://schemas.openxmlformats.org/officeDocument/2006/relationships/hyperlink" Target="https://youtu.be/PDkJYgwtWb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30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2" y="2454676"/>
            <a:ext cx="2244284" cy="2249019"/>
          </a:xfrm>
          <a:prstGeom prst="rect">
            <a:avLst/>
          </a:prstGeom>
        </p:spPr>
      </p:pic>
      <p:sp>
        <p:nvSpPr>
          <p:cNvPr id="1048586" name="圓角矩形 4"/>
          <p:cNvSpPr/>
          <p:nvPr/>
        </p:nvSpPr>
        <p:spPr>
          <a:xfrm>
            <a:off x="5336771" y="349135"/>
            <a:ext cx="4197927" cy="6176356"/>
          </a:xfrm>
          <a:prstGeom prst="round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587" name="圓角矩形 5"/>
          <p:cNvSpPr/>
          <p:nvPr/>
        </p:nvSpPr>
        <p:spPr>
          <a:xfrm>
            <a:off x="5489171" y="501535"/>
            <a:ext cx="3904211" cy="5890952"/>
          </a:xfrm>
          <a:prstGeom prst="roundRect">
            <a:avLst>
              <a:gd name="adj" fmla="val 14112"/>
            </a:avLst>
          </a:prstGeom>
          <a:noFill/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97153" name="圖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038" y="939338"/>
            <a:ext cx="2540486" cy="2540486"/>
          </a:xfrm>
          <a:prstGeom prst="rect">
            <a:avLst/>
          </a:prstGeom>
        </p:spPr>
      </p:pic>
      <p:sp>
        <p:nvSpPr>
          <p:cNvPr id="1048588" name="矩形 16"/>
          <p:cNvSpPr/>
          <p:nvPr/>
        </p:nvSpPr>
        <p:spPr>
          <a:xfrm>
            <a:off x="626899" y="5828626"/>
            <a:ext cx="4030763" cy="88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0" i="0" dirty="0" smtClean="0">
                <a:solidFill>
                  <a:srgbClr val="0D0D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疫情瞬息萬變，防疫方式會根據政策改變，若居家檢疫及居家隔離民眾出現發燒及呼吸道症狀。</a:t>
            </a:r>
            <a:r>
              <a:rPr lang="en-US" altLang="zh-TW" sz="1200" b="0" i="0" dirty="0" smtClean="0">
                <a:solidFill>
                  <a:srgbClr val="0D0D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200" b="0" i="0" dirty="0" smtClean="0">
                <a:solidFill>
                  <a:srgbClr val="0D0D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200" b="0" i="0" dirty="0" smtClean="0">
                <a:solidFill>
                  <a:srgbClr val="0D0D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請撥打</a:t>
            </a:r>
            <a:r>
              <a:rPr lang="en-US" altLang="zh-TW" sz="1600" b="0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1922</a:t>
            </a:r>
            <a:r>
              <a:rPr lang="zh-TW" altLang="en-US" sz="1600" b="0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全國防疫專線</a:t>
            </a:r>
            <a:r>
              <a:rPr lang="zh-TW" altLang="en-US" sz="1200" b="0" i="0" dirty="0" smtClean="0">
                <a:solidFill>
                  <a:srgbClr val="0D0D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，千萬</a:t>
            </a:r>
            <a:r>
              <a:rPr lang="zh-TW" altLang="en-US" sz="14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zh-TW" altLang="en-US" sz="1200" b="0" i="0" dirty="0" smtClean="0">
                <a:solidFill>
                  <a:srgbClr val="0D0D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自行就醫喔！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97154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38" y="809733"/>
            <a:ext cx="3566469" cy="1511939"/>
          </a:xfrm>
          <a:prstGeom prst="rect">
            <a:avLst/>
          </a:prstGeom>
        </p:spPr>
      </p:pic>
      <p:pic>
        <p:nvPicPr>
          <p:cNvPr id="2097155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190" y="5047915"/>
            <a:ext cx="3505504" cy="493819"/>
          </a:xfrm>
          <a:prstGeom prst="rect">
            <a:avLst/>
          </a:prstGeom>
        </p:spPr>
      </p:pic>
      <p:pic>
        <p:nvPicPr>
          <p:cNvPr id="2097156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912" y="5589125"/>
            <a:ext cx="3127519" cy="377985"/>
          </a:xfrm>
          <a:prstGeom prst="rect">
            <a:avLst/>
          </a:prstGeom>
        </p:spPr>
      </p:pic>
      <p:pic>
        <p:nvPicPr>
          <p:cNvPr id="2097157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413" y="3362962"/>
            <a:ext cx="2615411" cy="2060627"/>
          </a:xfrm>
          <a:prstGeom prst="rect">
            <a:avLst/>
          </a:prstGeom>
        </p:spPr>
      </p:pic>
      <p:sp>
        <p:nvSpPr>
          <p:cNvPr id="1048589" name="文字方塊 21"/>
          <p:cNvSpPr txBox="1"/>
          <p:nvPr/>
        </p:nvSpPr>
        <p:spPr>
          <a:xfrm>
            <a:off x="299258" y="166255"/>
            <a:ext cx="789709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封底</a:t>
            </a:r>
            <a:endParaRPr lang="zh-TW" altLang="en-US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48590" name="文字方塊 22"/>
          <p:cNvSpPr txBox="1"/>
          <p:nvPr/>
        </p:nvSpPr>
        <p:spPr>
          <a:xfrm>
            <a:off x="9243907" y="126575"/>
            <a:ext cx="789709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封面</a:t>
            </a:r>
            <a:endParaRPr lang="zh-TW" altLang="en-US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圖片 209721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44" y="0"/>
            <a:ext cx="68349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標題 1"/>
          <p:cNvSpPr>
            <a:spLocks noGrp="1"/>
          </p:cNvSpPr>
          <p:nvPr>
            <p:ph type="title"/>
          </p:nvPr>
        </p:nvSpPr>
        <p:spPr>
          <a:xfrm>
            <a:off x="513258" y="289626"/>
            <a:ext cx="8543925" cy="935167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華康黑體W5注音字"/>
                <a:ea typeface="微軟正黑體" panose="020B0604030504040204" pitchFamily="34" charset="-120"/>
              </a:rPr>
              <a:t>何時洗手手</a:t>
            </a:r>
            <a:r>
              <a:rPr lang="en-US" altLang="zh-TW" sz="4800" b="1" dirty="0" smtClean="0">
                <a:latin typeface="華康黑體W5注音字"/>
                <a:ea typeface="微軟正黑體" panose="020B0604030504040204" pitchFamily="34" charset="-120"/>
              </a:rPr>
              <a:t>???</a:t>
            </a:r>
            <a:endParaRPr lang="zh-TW" altLang="en-US" sz="4800" b="1" dirty="0">
              <a:latin typeface="華康黑體W5注音字"/>
              <a:ea typeface="微軟正黑體" panose="020B0604030504040204" pitchFamily="34" charset="-120"/>
            </a:endParaRPr>
          </a:p>
        </p:txBody>
      </p:sp>
      <p:pic>
        <p:nvPicPr>
          <p:cNvPr id="2097206" name="Picture 6"/>
          <p:cNvPicPr>
            <a:picLocks noChangeAspect="1" noChangeArrowheads="1"/>
          </p:cNvPicPr>
          <p:nvPr/>
        </p:nvPicPr>
        <p:blipFill rotWithShape="1">
          <a:blip r:embed="rId2"/>
          <a:srcRect t="1297"/>
          <a:stretch>
            <a:fillRect/>
          </a:stretch>
        </p:blipFill>
        <p:spPr bwMode="auto">
          <a:xfrm>
            <a:off x="-67112" y="1333850"/>
            <a:ext cx="10245147" cy="482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10543"/>
            <a:ext cx="9817659" cy="4714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6" name="標題 1"/>
          <p:cNvSpPr>
            <a:spLocks noGrp="1"/>
          </p:cNvSpPr>
          <p:nvPr>
            <p:ph type="title"/>
          </p:nvPr>
        </p:nvSpPr>
        <p:spPr>
          <a:xfrm>
            <a:off x="513258" y="289626"/>
            <a:ext cx="8543925" cy="935167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華康黑體W5注音字"/>
                <a:ea typeface="微軟正黑體" panose="020B0604030504040204" pitchFamily="34" charset="-120"/>
              </a:rPr>
              <a:t>加強版</a:t>
            </a:r>
            <a:r>
              <a:rPr lang="en-US" altLang="zh-TW" sz="4800" b="1" dirty="0" smtClean="0">
                <a:latin typeface="華康黑體W5注音字"/>
                <a:ea typeface="微軟正黑體" panose="020B0604030504040204" pitchFamily="34" charset="-120"/>
              </a:rPr>
              <a:t>:</a:t>
            </a:r>
            <a:r>
              <a:rPr lang="zh-TW" altLang="en-US" sz="4800" b="1" u="sng" dirty="0" smtClean="0">
                <a:latin typeface="華康黑體W5注音字"/>
                <a:ea typeface="微軟正黑體" panose="020B0604030504040204" pitchFamily="34" charset="-120"/>
              </a:rPr>
              <a:t>不共食</a:t>
            </a:r>
            <a:r>
              <a:rPr lang="en-US" altLang="zh-TW" sz="4800" b="1" dirty="0" smtClean="0">
                <a:latin typeface="華康黑體W5注音字"/>
                <a:ea typeface="微軟正黑體" panose="020B0604030504040204" pitchFamily="34" charset="-120"/>
              </a:rPr>
              <a:t>~~~!!!</a:t>
            </a:r>
            <a:endParaRPr lang="zh-TW" altLang="en-US" sz="4800" b="1" dirty="0">
              <a:latin typeface="華康黑體W5注音字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華康黑體W5注音字"/>
                <a:ea typeface="微軟正黑體" panose="020B0604030504040204" pitchFamily="34" charset="-120"/>
              </a:rPr>
              <a:t>自我健康管理 九宮格</a:t>
            </a:r>
            <a:r>
              <a:rPr lang="en-US" altLang="zh-TW" sz="4800" b="1" dirty="0" smtClean="0">
                <a:latin typeface="華康黑體W5注音字"/>
                <a:ea typeface="微軟正黑體" panose="020B0604030504040204" pitchFamily="34" charset="-120"/>
              </a:rPr>
              <a:t>!!!</a:t>
            </a:r>
            <a:endParaRPr lang="zh-TW" altLang="en-US" sz="4800" b="1" dirty="0">
              <a:latin typeface="華康黑體W5注音字"/>
              <a:ea typeface="微軟正黑體" panose="020B0604030504040204" pitchFamily="34" charset="-120"/>
            </a:endParaRPr>
          </a:p>
        </p:txBody>
      </p:sp>
      <p:sp>
        <p:nvSpPr>
          <p:cNvPr id="1048678" name="橢圓 6"/>
          <p:cNvSpPr/>
          <p:nvPr/>
        </p:nvSpPr>
        <p:spPr>
          <a:xfrm>
            <a:off x="914399" y="1392572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79" name="橢圓 8"/>
          <p:cNvSpPr/>
          <p:nvPr/>
        </p:nvSpPr>
        <p:spPr>
          <a:xfrm>
            <a:off x="3231159" y="1409350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48680" name="橢圓 9"/>
          <p:cNvSpPr/>
          <p:nvPr/>
        </p:nvSpPr>
        <p:spPr>
          <a:xfrm>
            <a:off x="5630410" y="1392572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81" name="橢圓 10"/>
          <p:cNvSpPr/>
          <p:nvPr/>
        </p:nvSpPr>
        <p:spPr>
          <a:xfrm>
            <a:off x="932575" y="3204602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82" name="橢圓 11"/>
          <p:cNvSpPr/>
          <p:nvPr/>
        </p:nvSpPr>
        <p:spPr>
          <a:xfrm>
            <a:off x="3249335" y="3221380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48683" name="橢圓 12"/>
          <p:cNvSpPr/>
          <p:nvPr/>
        </p:nvSpPr>
        <p:spPr>
          <a:xfrm>
            <a:off x="5648586" y="3204602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84" name="橢圓 13"/>
          <p:cNvSpPr/>
          <p:nvPr/>
        </p:nvSpPr>
        <p:spPr>
          <a:xfrm>
            <a:off x="950751" y="5068358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85" name="橢圓 14"/>
          <p:cNvSpPr/>
          <p:nvPr/>
        </p:nvSpPr>
        <p:spPr>
          <a:xfrm>
            <a:off x="3267511" y="5085136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48686" name="橢圓 15"/>
          <p:cNvSpPr/>
          <p:nvPr/>
        </p:nvSpPr>
        <p:spPr>
          <a:xfrm>
            <a:off x="5666762" y="5068358"/>
            <a:ext cx="1788253" cy="1693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87" name="標題 1"/>
          <p:cNvSpPr txBox="1"/>
          <p:nvPr/>
        </p:nvSpPr>
        <p:spPr>
          <a:xfrm>
            <a:off x="7418663" y="425247"/>
            <a:ext cx="2470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4583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自己畫九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上九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個作戰方式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0972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458" y="2421883"/>
            <a:ext cx="937267" cy="101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9734" y="2451660"/>
            <a:ext cx="945736" cy="90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7328" y="3439487"/>
            <a:ext cx="2065118" cy="111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8821" y="4540770"/>
            <a:ext cx="1922131" cy="105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0054" y="5597151"/>
            <a:ext cx="2069143" cy="118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60196" y="1664586"/>
            <a:ext cx="955733" cy="78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圓角矩形 17"/>
          <p:cNvSpPr/>
          <p:nvPr/>
        </p:nvSpPr>
        <p:spPr>
          <a:xfrm>
            <a:off x="2950786" y="1019931"/>
            <a:ext cx="1823643" cy="2211185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89" name="圓角矩形 16"/>
          <p:cNvSpPr/>
          <p:nvPr/>
        </p:nvSpPr>
        <p:spPr>
          <a:xfrm>
            <a:off x="656705" y="1014153"/>
            <a:ext cx="1823643" cy="2211185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7" name="群組 8"/>
          <p:cNvGrpSpPr/>
          <p:nvPr/>
        </p:nvGrpSpPr>
        <p:grpSpPr>
          <a:xfrm>
            <a:off x="5244867" y="240170"/>
            <a:ext cx="4539213" cy="4229748"/>
            <a:chOff x="524004" y="396645"/>
            <a:chExt cx="4539213" cy="4229748"/>
          </a:xfrm>
        </p:grpSpPr>
        <p:sp>
          <p:nvSpPr>
            <p:cNvPr id="1048690" name="矩形 3"/>
            <p:cNvSpPr/>
            <p:nvPr/>
          </p:nvSpPr>
          <p:spPr>
            <a:xfrm>
              <a:off x="524004" y="1719744"/>
              <a:ext cx="4539213" cy="2906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傳心傳情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傳教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傳座</a:t>
              </a:r>
              <a:r>
                <a:rPr lang="zh-TW" altLang="en-US" sz="28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傳播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傳戰傳旨傳板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傳授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傳湯傳派</a:t>
              </a:r>
              <a:r>
                <a:rPr lang="zh-TW" altLang="en-US" sz="32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傳染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傳看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傳真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燈傳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著</a:t>
              </a:r>
              <a:r>
                <a:rPr lang="zh-TW" altLang="en-US" sz="28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傳達</a:t>
              </a:r>
              <a:r>
                <a:rPr lang="en-US" altLang="zh-TW" sz="28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傳點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傳神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傳票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傳球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傳種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傳統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傳空傳臚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傳話</a:t>
              </a:r>
              <a:r>
                <a:rPr lang="en-US" altLang="zh-TW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傳襲傳詔</a:t>
              </a:r>
              <a:r>
                <a:rPr lang="zh-TW" altLang="en-US" sz="28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傳輸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傳語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傳訛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傳載</a:t>
              </a:r>
              <a:r>
                <a:rPr lang="zh-TW" altLang="en-US" sz="2000" b="1" dirty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謠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傳道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傳遞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傳運傳送傳閱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傳頌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傳食</a:t>
              </a:r>
              <a:r>
                <a:rPr lang="zh-TW" altLang="en-US" sz="28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傳聞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傳訊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691" name="矩形 5"/>
            <p:cNvSpPr/>
            <p:nvPr/>
          </p:nvSpPr>
          <p:spPr>
            <a:xfrm>
              <a:off x="1925837" y="396645"/>
              <a:ext cx="2958849" cy="1869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位傳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信傳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</a:t>
              </a:r>
              <a:r>
                <a:rPr lang="zh-TW" altLang="en-US" sz="2000" b="1" dirty="0">
                  <a:ln>
                    <a:solidFill>
                      <a:prstClr val="black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傳人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世傳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召傳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賣</a:t>
              </a:r>
              <a:r>
                <a:rPr lang="zh-TW" altLang="en-US" sz="2800" b="1" dirty="0" smtClean="0">
                  <a:ln>
                    <a:solidFill>
                      <a:prstClr val="black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傳入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發傳呼傳坐</a:t>
              </a:r>
              <a:r>
                <a:rPr lang="zh-TW" altLang="en-US" sz="2000" b="1" dirty="0" smtClean="0">
                  <a:ln>
                    <a:solidFill>
                      <a:prstClr val="black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傳媒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傳喚傳唱</a:t>
              </a:r>
              <a:r>
                <a:rPr lang="zh-TW" altLang="en-US" b="1" dirty="0" smtClean="0">
                  <a:ln>
                    <a:solidFill>
                      <a:prstClr val="black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傳說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嗣傳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宰傳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嘴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傳家</a:t>
              </a:r>
              <a:r>
                <a:rPr lang="zh-TW" altLang="en-US" sz="2000" b="1" dirty="0" smtClean="0">
                  <a:ln>
                    <a:solidFill>
                      <a:prstClr val="black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傳奇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奏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傳承傳報</a:t>
              </a:r>
              <a:r>
                <a:rPr lang="zh-TW" altLang="en-US" sz="2000" b="1" dirty="0" smtClean="0">
                  <a:ln>
                    <a:solidFill>
                      <a:schemeClr val="tx1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692" name="矩形 6"/>
            <p:cNvSpPr/>
            <p:nvPr/>
          </p:nvSpPr>
          <p:spPr>
            <a:xfrm>
              <a:off x="656243" y="588159"/>
              <a:ext cx="1198880" cy="1482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8000" b="1" dirty="0">
                  <a:ln>
                    <a:solidFill>
                      <a:prstClr val="black"/>
                    </a:solidFill>
                  </a:ln>
                  <a:noFill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</a:t>
              </a:r>
              <a:endParaRPr lang="zh-TW" altLang="en-US" sz="8000" dirty="0"/>
            </a:p>
          </p:txBody>
        </p:sp>
        <p:sp>
          <p:nvSpPr>
            <p:cNvPr id="1048693" name="矩形 7"/>
            <p:cNvSpPr/>
            <p:nvPr/>
          </p:nvSpPr>
          <p:spPr>
            <a:xfrm>
              <a:off x="656243" y="526837"/>
              <a:ext cx="1210588" cy="12604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1048694" name="矩形 10"/>
          <p:cNvSpPr/>
          <p:nvPr/>
        </p:nvSpPr>
        <p:spPr>
          <a:xfrm>
            <a:off x="370837" y="276673"/>
            <a:ext cx="2316481" cy="5798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b="1" u="sng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自我健康管理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pic>
        <p:nvPicPr>
          <p:cNvPr id="2097214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9" y="1665609"/>
            <a:ext cx="1469942" cy="1666060"/>
          </a:xfrm>
          <a:prstGeom prst="rect">
            <a:avLst/>
          </a:prstGeom>
        </p:spPr>
      </p:pic>
      <p:pic>
        <p:nvPicPr>
          <p:cNvPr id="2097215" name="圖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6051" y="2182300"/>
            <a:ext cx="1200385" cy="1149369"/>
          </a:xfrm>
          <a:prstGeom prst="rect">
            <a:avLst/>
          </a:prstGeom>
        </p:spPr>
      </p:pic>
      <p:sp>
        <p:nvSpPr>
          <p:cNvPr id="1048695" name="圓角矩形 18"/>
          <p:cNvSpPr/>
          <p:nvPr/>
        </p:nvSpPr>
        <p:spPr>
          <a:xfrm>
            <a:off x="637345" y="3822120"/>
            <a:ext cx="1823643" cy="2211185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97216" name="圖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57" y="3525146"/>
            <a:ext cx="1131816" cy="1131816"/>
          </a:xfrm>
          <a:prstGeom prst="rect">
            <a:avLst/>
          </a:prstGeom>
        </p:spPr>
      </p:pic>
      <p:sp>
        <p:nvSpPr>
          <p:cNvPr id="1048696" name="圓角矩形 19"/>
          <p:cNvSpPr/>
          <p:nvPr/>
        </p:nvSpPr>
        <p:spPr>
          <a:xfrm>
            <a:off x="2931427" y="3822120"/>
            <a:ext cx="1823643" cy="2211185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97217" name="圖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0348" y="3715789"/>
            <a:ext cx="1035337" cy="1190042"/>
          </a:xfrm>
          <a:prstGeom prst="rect">
            <a:avLst/>
          </a:prstGeom>
        </p:spPr>
      </p:pic>
      <p:sp>
        <p:nvSpPr>
          <p:cNvPr id="1048697" name="文字方塊 20"/>
          <p:cNvSpPr txBox="1"/>
          <p:nvPr/>
        </p:nvSpPr>
        <p:spPr>
          <a:xfrm>
            <a:off x="2397616" y="6251171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7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sp>
        <p:nvSpPr>
          <p:cNvPr id="1048698" name="文字方塊 21"/>
          <p:cNvSpPr txBox="1"/>
          <p:nvPr/>
        </p:nvSpPr>
        <p:spPr>
          <a:xfrm>
            <a:off x="7332334" y="6256687"/>
            <a:ext cx="481630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>
                <a:latin typeface="Britannic Bold" panose="020B0903060703020204" pitchFamily="34" charset="0"/>
              </a:rPr>
              <a:t>8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sp>
        <p:nvSpPr>
          <p:cNvPr id="1048699" name="文字方塊 22"/>
          <p:cNvSpPr txBox="1"/>
          <p:nvPr/>
        </p:nvSpPr>
        <p:spPr>
          <a:xfrm>
            <a:off x="5206149" y="3740701"/>
            <a:ext cx="4539213" cy="22684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這次新冠病毒從大陸武漢開始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傳播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。所以也稱它「武漢病毒」。聽說它是由蝙蝠身上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傳入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人體，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傳染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速度很快，跟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傳統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的病毒不同，造成國際間的恐慌，更有許多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傳媒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散布不實的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傳聞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，造成民眾的焦慮不安。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傳達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正確的防疫知識，大家確實做好，才能打敗疫情，目前已經有初步的藥物問世，希望早日</a:t>
            </a:r>
            <a:r>
              <a:rPr lang="zh-TW" altLang="en-US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傳來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好消息。</a:t>
            </a:r>
            <a:endParaRPr lang="zh-TW" altLang="en-US" sz="1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標題 10487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dirty="0"/>
              <a:t>其他補充</a:t>
            </a:r>
            <a:r>
              <a:rPr lang="zh-TW" dirty="0" smtClean="0"/>
              <a:t>影片</a:t>
            </a:r>
            <a:r>
              <a:rPr lang="zh-TW" altLang="en-US" dirty="0" smtClean="0"/>
              <a:t>、檔案</a:t>
            </a:r>
            <a:endParaRPr lang="zh-TW" dirty="0"/>
          </a:p>
        </p:txBody>
      </p:sp>
      <p:sp>
        <p:nvSpPr>
          <p:cNvPr id="1048757" name="內容版面配置區 104875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/>
              <a:t>黃縱寧</a:t>
            </a:r>
            <a:r>
              <a:rPr lang="en-US" altLang="zh-TW" dirty="0"/>
              <a:t> </a:t>
            </a:r>
            <a:r>
              <a:rPr lang="zh-TW" altLang="en-US" dirty="0"/>
              <a:t>防疫影片：</a:t>
            </a:r>
            <a:endParaRPr lang="zh-TW" dirty="0"/>
          </a:p>
          <a:p>
            <a:pPr marL="0" indent="0">
              <a:buNone/>
            </a:pPr>
            <a:r>
              <a:rPr lang="zh-TW" altLang="en-US" dirty="0"/>
              <a:t>https://youtu.be/OeeGU5EJUF8</a:t>
            </a:r>
            <a:endParaRPr lang="zh-TW" dirty="0"/>
          </a:p>
          <a:p>
            <a:endParaRPr lang="zh-TW" dirty="0"/>
          </a:p>
          <a:p>
            <a:r>
              <a:rPr lang="zh-TW" altLang="en-US" dirty="0"/>
              <a:t>升為一軍的新型冠狀病毒</a:t>
            </a:r>
            <a:r>
              <a:rPr lang="zh-TW" altLang="en-US" dirty="0" smtClean="0"/>
              <a:t>：</a:t>
            </a:r>
            <a:r>
              <a:rPr lang="zh-TW" altLang="en-US" dirty="0">
                <a:hlinkClick r:id="rId2"/>
              </a:rPr>
              <a:t>https://youtu.be/k7k7iQKhYFg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>
                <a:hlinkClick r:id="rId3" action="ppaction://hlinkfile"/>
              </a:rPr>
              <a:t>親子天下共學</a:t>
            </a:r>
            <a:r>
              <a:rPr lang="zh-TW" altLang="en-US" dirty="0" smtClean="0">
                <a:hlinkClick r:id="rId3" action="ppaction://hlinkfile"/>
              </a:rPr>
              <a:t>包</a:t>
            </a:r>
            <a:endParaRPr lang="zh-TW" altLang="zh-TW" dirty="0"/>
          </a:p>
          <a:p>
            <a:endParaRPr 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文字方塊 4"/>
          <p:cNvSpPr txBox="1"/>
          <p:nvPr/>
        </p:nvSpPr>
        <p:spPr>
          <a:xfrm>
            <a:off x="2397616" y="6251171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1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sp>
        <p:nvSpPr>
          <p:cNvPr id="1048597" name="文字方塊 8"/>
          <p:cNvSpPr txBox="1"/>
          <p:nvPr/>
        </p:nvSpPr>
        <p:spPr>
          <a:xfrm>
            <a:off x="7332334" y="6256687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2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pic>
        <p:nvPicPr>
          <p:cNvPr id="2097158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92" y="2305396"/>
            <a:ext cx="2247207" cy="2247207"/>
          </a:xfrm>
          <a:prstGeom prst="rect">
            <a:avLst/>
          </a:prstGeom>
        </p:spPr>
      </p:pic>
      <p:sp>
        <p:nvSpPr>
          <p:cNvPr id="1048598" name="圓角矩形 10"/>
          <p:cNvSpPr/>
          <p:nvPr/>
        </p:nvSpPr>
        <p:spPr>
          <a:xfrm>
            <a:off x="498764" y="4552603"/>
            <a:ext cx="4222865" cy="169856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599" name="橢圓形圖說文字 13"/>
          <p:cNvSpPr/>
          <p:nvPr/>
        </p:nvSpPr>
        <p:spPr>
          <a:xfrm>
            <a:off x="7896919" y="1827283"/>
            <a:ext cx="1720431" cy="969348"/>
          </a:xfrm>
          <a:prstGeom prst="wedgeEllipseCallout">
            <a:avLst>
              <a:gd name="adj1" fmla="val -60252"/>
              <a:gd name="adj2" fmla="val 187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97159" name="圖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0629" y="1766933"/>
            <a:ext cx="1486290" cy="1090048"/>
          </a:xfrm>
          <a:prstGeom prst="rect">
            <a:avLst/>
          </a:prstGeom>
        </p:spPr>
      </p:pic>
      <p:grpSp>
        <p:nvGrpSpPr>
          <p:cNvPr id="30" name="群組 19"/>
          <p:cNvGrpSpPr/>
          <p:nvPr/>
        </p:nvGrpSpPr>
        <p:grpSpPr>
          <a:xfrm>
            <a:off x="5784176" y="3054958"/>
            <a:ext cx="357447" cy="591832"/>
            <a:chOff x="6184669" y="1529542"/>
            <a:chExt cx="357447" cy="591832"/>
          </a:xfrm>
        </p:grpSpPr>
        <p:sp>
          <p:nvSpPr>
            <p:cNvPr id="1048600" name="流程圖: 延遲 18"/>
            <p:cNvSpPr/>
            <p:nvPr/>
          </p:nvSpPr>
          <p:spPr>
            <a:xfrm rot="16200000">
              <a:off x="6213523" y="1792781"/>
              <a:ext cx="308052" cy="349134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8601" name="橢圓 17"/>
            <p:cNvSpPr/>
            <p:nvPr/>
          </p:nvSpPr>
          <p:spPr>
            <a:xfrm>
              <a:off x="6184669" y="1529542"/>
              <a:ext cx="357447" cy="3408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20"/>
          <p:cNvGrpSpPr/>
          <p:nvPr/>
        </p:nvGrpSpPr>
        <p:grpSpPr>
          <a:xfrm>
            <a:off x="8226951" y="3054958"/>
            <a:ext cx="357447" cy="591832"/>
            <a:chOff x="6184669" y="1529542"/>
            <a:chExt cx="357447" cy="591832"/>
          </a:xfrm>
        </p:grpSpPr>
        <p:sp>
          <p:nvSpPr>
            <p:cNvPr id="1048602" name="流程圖: 延遲 21"/>
            <p:cNvSpPr/>
            <p:nvPr/>
          </p:nvSpPr>
          <p:spPr>
            <a:xfrm rot="16200000">
              <a:off x="6213523" y="1792781"/>
              <a:ext cx="308052" cy="349134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8603" name="橢圓 22"/>
            <p:cNvSpPr/>
            <p:nvPr/>
          </p:nvSpPr>
          <p:spPr>
            <a:xfrm>
              <a:off x="6184669" y="1529542"/>
              <a:ext cx="357447" cy="3408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145728" name="直線單箭頭接點 24"/>
          <p:cNvCxnSpPr>
            <a:cxnSpLocks/>
            <a:stCxn id="2097159" idx="2"/>
          </p:cNvCxnSpPr>
          <p:nvPr/>
        </p:nvCxnSpPr>
        <p:spPr>
          <a:xfrm flipH="1">
            <a:off x="6211124" y="2856981"/>
            <a:ext cx="942650" cy="197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29" name="直線單箭頭接點 25"/>
          <p:cNvCxnSpPr>
            <a:cxnSpLocks/>
          </p:cNvCxnSpPr>
          <p:nvPr/>
        </p:nvCxnSpPr>
        <p:spPr>
          <a:xfrm>
            <a:off x="7153774" y="2856981"/>
            <a:ext cx="942650" cy="197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97160" name="圖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38" y="1766933"/>
            <a:ext cx="1560711" cy="1103472"/>
          </a:xfrm>
          <a:prstGeom prst="rect">
            <a:avLst/>
          </a:prstGeom>
        </p:spPr>
      </p:pic>
      <p:pic>
        <p:nvPicPr>
          <p:cNvPr id="2097161" name="圖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370" y="1927875"/>
            <a:ext cx="1658256" cy="768163"/>
          </a:xfrm>
          <a:prstGeom prst="rect">
            <a:avLst/>
          </a:prstGeom>
        </p:spPr>
      </p:pic>
      <p:pic>
        <p:nvPicPr>
          <p:cNvPr id="2097162" name="圖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82" y="120166"/>
            <a:ext cx="4237087" cy="969348"/>
          </a:xfrm>
          <a:prstGeom prst="rect">
            <a:avLst/>
          </a:prstGeom>
        </p:spPr>
      </p:pic>
      <p:pic>
        <p:nvPicPr>
          <p:cNvPr id="2097164" name="圖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45" y="1586986"/>
            <a:ext cx="4243184" cy="591363"/>
          </a:xfrm>
          <a:prstGeom prst="rect">
            <a:avLst/>
          </a:prstGeom>
        </p:spPr>
      </p:pic>
      <p:pic>
        <p:nvPicPr>
          <p:cNvPr id="2097165" name="圖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28" y="4697738"/>
            <a:ext cx="4062323" cy="1408298"/>
          </a:xfrm>
          <a:prstGeom prst="rect">
            <a:avLst/>
          </a:prstGeom>
        </p:spPr>
      </p:pic>
      <p:grpSp>
        <p:nvGrpSpPr>
          <p:cNvPr id="32" name="群組 60"/>
          <p:cNvGrpSpPr/>
          <p:nvPr/>
        </p:nvGrpSpPr>
        <p:grpSpPr>
          <a:xfrm>
            <a:off x="5280473" y="3666584"/>
            <a:ext cx="1366058" cy="515748"/>
            <a:chOff x="5327072" y="2107419"/>
            <a:chExt cx="1366058" cy="515748"/>
          </a:xfrm>
        </p:grpSpPr>
        <p:grpSp>
          <p:nvGrpSpPr>
            <p:cNvPr id="33" name="群組 34"/>
            <p:cNvGrpSpPr/>
            <p:nvPr/>
          </p:nvGrpSpPr>
          <p:grpSpPr>
            <a:xfrm>
              <a:off x="5327072" y="2183007"/>
              <a:ext cx="267393" cy="440160"/>
              <a:chOff x="6184669" y="1529542"/>
              <a:chExt cx="357447" cy="591832"/>
            </a:xfrm>
          </p:grpSpPr>
          <p:sp>
            <p:nvSpPr>
              <p:cNvPr id="1048604" name="流程圖: 延遲 35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05" name="橢圓 36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7"/>
            <p:cNvGrpSpPr/>
            <p:nvPr/>
          </p:nvGrpSpPr>
          <p:grpSpPr>
            <a:xfrm>
              <a:off x="6425737" y="2183007"/>
              <a:ext cx="267393" cy="440160"/>
              <a:chOff x="6184669" y="1529542"/>
              <a:chExt cx="357447" cy="591832"/>
            </a:xfrm>
          </p:grpSpPr>
          <p:sp>
            <p:nvSpPr>
              <p:cNvPr id="1048606" name="流程圖: 延遲 38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07" name="橢圓 39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145730" name="直線單箭頭接點 42"/>
            <p:cNvCxnSpPr>
              <a:cxnSpLocks/>
            </p:cNvCxnSpPr>
            <p:nvPr/>
          </p:nvCxnSpPr>
          <p:spPr>
            <a:xfrm flipH="1">
              <a:off x="5594465" y="2107419"/>
              <a:ext cx="399306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31" name="直線單箭頭接點 43"/>
            <p:cNvCxnSpPr>
              <a:cxnSpLocks/>
            </p:cNvCxnSpPr>
            <p:nvPr/>
          </p:nvCxnSpPr>
          <p:spPr>
            <a:xfrm>
              <a:off x="5993770" y="2107419"/>
              <a:ext cx="431967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群組 61"/>
          <p:cNvGrpSpPr/>
          <p:nvPr/>
        </p:nvGrpSpPr>
        <p:grpSpPr>
          <a:xfrm>
            <a:off x="7738977" y="3664584"/>
            <a:ext cx="1366058" cy="515748"/>
            <a:chOff x="7754086" y="2102761"/>
            <a:chExt cx="1366058" cy="515748"/>
          </a:xfrm>
        </p:grpSpPr>
        <p:grpSp>
          <p:nvGrpSpPr>
            <p:cNvPr id="36" name="群組 52"/>
            <p:cNvGrpSpPr/>
            <p:nvPr/>
          </p:nvGrpSpPr>
          <p:grpSpPr>
            <a:xfrm>
              <a:off x="7754086" y="2178349"/>
              <a:ext cx="267393" cy="440160"/>
              <a:chOff x="6184669" y="1529542"/>
              <a:chExt cx="357447" cy="591832"/>
            </a:xfrm>
          </p:grpSpPr>
          <p:sp>
            <p:nvSpPr>
              <p:cNvPr id="1048608" name="流程圖: 延遲 53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09" name="橢圓 54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5"/>
            <p:cNvGrpSpPr/>
            <p:nvPr/>
          </p:nvGrpSpPr>
          <p:grpSpPr>
            <a:xfrm>
              <a:off x="8852751" y="2178349"/>
              <a:ext cx="267393" cy="440160"/>
              <a:chOff x="6184669" y="1529542"/>
              <a:chExt cx="357447" cy="591832"/>
            </a:xfrm>
          </p:grpSpPr>
          <p:sp>
            <p:nvSpPr>
              <p:cNvPr id="1048610" name="流程圖: 延遲 56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11" name="橢圓 57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145732" name="直線單箭頭接點 58"/>
            <p:cNvCxnSpPr>
              <a:cxnSpLocks/>
            </p:cNvCxnSpPr>
            <p:nvPr/>
          </p:nvCxnSpPr>
          <p:spPr>
            <a:xfrm flipH="1">
              <a:off x="8021479" y="2102761"/>
              <a:ext cx="399306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33" name="直線單箭頭接點 59"/>
            <p:cNvCxnSpPr>
              <a:cxnSpLocks/>
            </p:cNvCxnSpPr>
            <p:nvPr/>
          </p:nvCxnSpPr>
          <p:spPr>
            <a:xfrm>
              <a:off x="8420784" y="2102761"/>
              <a:ext cx="431967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群組 63"/>
          <p:cNvGrpSpPr/>
          <p:nvPr/>
        </p:nvGrpSpPr>
        <p:grpSpPr>
          <a:xfrm>
            <a:off x="5144023" y="4206703"/>
            <a:ext cx="563693" cy="515748"/>
            <a:chOff x="5327072" y="2107419"/>
            <a:chExt cx="1366058" cy="515748"/>
          </a:xfrm>
        </p:grpSpPr>
        <p:grpSp>
          <p:nvGrpSpPr>
            <p:cNvPr id="39" name="群組 64"/>
            <p:cNvGrpSpPr/>
            <p:nvPr/>
          </p:nvGrpSpPr>
          <p:grpSpPr>
            <a:xfrm>
              <a:off x="5327072" y="2183007"/>
              <a:ext cx="267393" cy="440160"/>
              <a:chOff x="6184669" y="1529542"/>
              <a:chExt cx="357447" cy="591832"/>
            </a:xfrm>
          </p:grpSpPr>
          <p:sp>
            <p:nvSpPr>
              <p:cNvPr id="1048612" name="流程圖: 延遲 70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13" name="橢圓 71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0" name="群組 65"/>
            <p:cNvGrpSpPr/>
            <p:nvPr/>
          </p:nvGrpSpPr>
          <p:grpSpPr>
            <a:xfrm>
              <a:off x="6425737" y="2183007"/>
              <a:ext cx="267393" cy="440160"/>
              <a:chOff x="6184669" y="1529542"/>
              <a:chExt cx="357447" cy="591832"/>
            </a:xfrm>
          </p:grpSpPr>
          <p:sp>
            <p:nvSpPr>
              <p:cNvPr id="1048614" name="流程圖: 延遲 68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15" name="橢圓 69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145734" name="直線單箭頭接點 66"/>
            <p:cNvCxnSpPr>
              <a:cxnSpLocks/>
            </p:cNvCxnSpPr>
            <p:nvPr/>
          </p:nvCxnSpPr>
          <p:spPr>
            <a:xfrm flipH="1">
              <a:off x="5594465" y="2107419"/>
              <a:ext cx="399306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35" name="直線單箭頭接點 67"/>
            <p:cNvCxnSpPr>
              <a:cxnSpLocks/>
            </p:cNvCxnSpPr>
            <p:nvPr/>
          </p:nvCxnSpPr>
          <p:spPr>
            <a:xfrm>
              <a:off x="5993770" y="2107419"/>
              <a:ext cx="431967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群組 81"/>
          <p:cNvGrpSpPr/>
          <p:nvPr/>
        </p:nvGrpSpPr>
        <p:grpSpPr>
          <a:xfrm>
            <a:off x="6226339" y="4195663"/>
            <a:ext cx="563693" cy="515748"/>
            <a:chOff x="5327072" y="2107419"/>
            <a:chExt cx="1366058" cy="515748"/>
          </a:xfrm>
        </p:grpSpPr>
        <p:grpSp>
          <p:nvGrpSpPr>
            <p:cNvPr id="42" name="群組 82"/>
            <p:cNvGrpSpPr/>
            <p:nvPr/>
          </p:nvGrpSpPr>
          <p:grpSpPr>
            <a:xfrm>
              <a:off x="5327072" y="2183007"/>
              <a:ext cx="267393" cy="440160"/>
              <a:chOff x="6184669" y="1529542"/>
              <a:chExt cx="357447" cy="591832"/>
            </a:xfrm>
          </p:grpSpPr>
          <p:sp>
            <p:nvSpPr>
              <p:cNvPr id="1048616" name="流程圖: 延遲 88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17" name="橢圓 89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3" name="群組 83"/>
            <p:cNvGrpSpPr/>
            <p:nvPr/>
          </p:nvGrpSpPr>
          <p:grpSpPr>
            <a:xfrm>
              <a:off x="6425737" y="2183007"/>
              <a:ext cx="267393" cy="440160"/>
              <a:chOff x="6184669" y="1529542"/>
              <a:chExt cx="357447" cy="591832"/>
            </a:xfrm>
          </p:grpSpPr>
          <p:sp>
            <p:nvSpPr>
              <p:cNvPr id="1048618" name="流程圖: 延遲 86"/>
              <p:cNvSpPr/>
              <p:nvPr/>
            </p:nvSpPr>
            <p:spPr>
              <a:xfrm rot="16200000">
                <a:off x="6213523" y="1792781"/>
                <a:ext cx="308052" cy="349134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8619" name="橢圓 87"/>
              <p:cNvSpPr/>
              <p:nvPr/>
            </p:nvSpPr>
            <p:spPr>
              <a:xfrm>
                <a:off x="6184669" y="1529542"/>
                <a:ext cx="357447" cy="3408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145736" name="直線單箭頭接點 84"/>
            <p:cNvCxnSpPr>
              <a:cxnSpLocks/>
            </p:cNvCxnSpPr>
            <p:nvPr/>
          </p:nvCxnSpPr>
          <p:spPr>
            <a:xfrm flipH="1">
              <a:off x="5594465" y="2107419"/>
              <a:ext cx="399306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37" name="直線單箭頭接點 85"/>
            <p:cNvCxnSpPr>
              <a:cxnSpLocks/>
            </p:cNvCxnSpPr>
            <p:nvPr/>
          </p:nvCxnSpPr>
          <p:spPr>
            <a:xfrm>
              <a:off x="5993770" y="2107419"/>
              <a:ext cx="431967" cy="999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8620" name="圓角矩形 90"/>
          <p:cNvSpPr/>
          <p:nvPr/>
        </p:nvSpPr>
        <p:spPr>
          <a:xfrm>
            <a:off x="7358280" y="4214350"/>
            <a:ext cx="2111433" cy="730753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97166" name="圖片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273" y="2966271"/>
            <a:ext cx="1316850" cy="1237595"/>
          </a:xfrm>
          <a:prstGeom prst="rect">
            <a:avLst/>
          </a:prstGeom>
        </p:spPr>
      </p:pic>
      <p:sp>
        <p:nvSpPr>
          <p:cNvPr id="1048621" name="文字方塊 92"/>
          <p:cNvSpPr txBox="1"/>
          <p:nvPr/>
        </p:nvSpPr>
        <p:spPr>
          <a:xfrm>
            <a:off x="9209122" y="3098094"/>
            <a:ext cx="521182" cy="7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華康黑體W5注音字" panose="020B0500000000000000" pitchFamily="34" charset="-120"/>
                <a:ea typeface="華康黑體W5注音字" panose="020B0500000000000000" pitchFamily="34" charset="-120"/>
              </a:rPr>
              <a:t>換你往下畫</a:t>
            </a:r>
            <a:endParaRPr lang="zh-TW" altLang="en-US" sz="1200" dirty="0">
              <a:latin typeface="華康黑體W5注音字" panose="020B0500000000000000" pitchFamily="34" charset="-120"/>
              <a:ea typeface="華康黑體W5注音字" panose="020B0500000000000000" pitchFamily="34" charset="-120"/>
            </a:endParaRPr>
          </a:p>
        </p:txBody>
      </p:sp>
      <p:sp>
        <p:nvSpPr>
          <p:cNvPr id="1048622" name="文字方塊 93"/>
          <p:cNvSpPr txBox="1"/>
          <p:nvPr/>
        </p:nvSpPr>
        <p:spPr>
          <a:xfrm>
            <a:off x="5351855" y="6020979"/>
            <a:ext cx="4280604" cy="36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傳染力：傳播病毒引發感染的能力</a:t>
            </a:r>
            <a:endParaRPr lang="zh-TW" altLang="en-US" sz="1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87" y="856965"/>
            <a:ext cx="7329404" cy="7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97" y="582859"/>
            <a:ext cx="8482536" cy="639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47625"/>
            <a:ext cx="9172575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48" y="922789"/>
            <a:ext cx="8278690" cy="56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7" y="-50334"/>
            <a:ext cx="4096702" cy="1322947"/>
          </a:xfrm>
          <a:prstGeom prst="rect">
            <a:avLst/>
          </a:prstGeom>
        </p:spPr>
      </p:pic>
      <p:sp>
        <p:nvSpPr>
          <p:cNvPr id="1048623" name="文字方塊 5"/>
          <p:cNvSpPr txBox="1"/>
          <p:nvPr/>
        </p:nvSpPr>
        <p:spPr>
          <a:xfrm>
            <a:off x="473825" y="914400"/>
            <a:ext cx="4380808" cy="71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目前</a:t>
            </a:r>
            <a:r>
              <a:rPr lang="zh-TW" altLang="en-US" sz="1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還沒有疫苗</a:t>
            </a:r>
            <a:r>
              <a:rPr lang="zh-TW" altLang="en-US" sz="1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上市，只能靠落實防疫方式和自身產生抗體。</a:t>
            </a:r>
            <a:endParaRPr lang="en-US" altLang="zh-TW" sz="1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24" name="矩形 8"/>
          <p:cNvSpPr/>
          <p:nvPr/>
        </p:nvSpPr>
        <p:spPr>
          <a:xfrm>
            <a:off x="556760" y="6000124"/>
            <a:ext cx="3989585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hlinkClick r:id="rId3"/>
              </a:rPr>
              <a:t>https://ntust.me/bd582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97171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915" y="2179706"/>
            <a:ext cx="1111905" cy="1158234"/>
          </a:xfrm>
          <a:prstGeom prst="rect">
            <a:avLst/>
          </a:prstGeom>
        </p:spPr>
      </p:pic>
      <p:pic>
        <p:nvPicPr>
          <p:cNvPr id="2097172" name="圖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3664" y="2179706"/>
            <a:ext cx="1111905" cy="1158234"/>
          </a:xfrm>
          <a:prstGeom prst="rect">
            <a:avLst/>
          </a:prstGeom>
        </p:spPr>
      </p:pic>
      <p:pic>
        <p:nvPicPr>
          <p:cNvPr id="2097173" name="圖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4430" y="3337940"/>
            <a:ext cx="1026969" cy="1158235"/>
          </a:xfrm>
          <a:prstGeom prst="rect">
            <a:avLst/>
          </a:prstGeom>
        </p:spPr>
      </p:pic>
      <p:pic>
        <p:nvPicPr>
          <p:cNvPr id="2097174" name="圖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5243" y="3337942"/>
            <a:ext cx="1030829" cy="1158235"/>
          </a:xfrm>
          <a:prstGeom prst="rect">
            <a:avLst/>
          </a:prstGeom>
        </p:spPr>
      </p:pic>
      <p:pic>
        <p:nvPicPr>
          <p:cNvPr id="2097175" name="圖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9916" y="3337941"/>
            <a:ext cx="1030829" cy="1158235"/>
          </a:xfrm>
          <a:prstGeom prst="rect">
            <a:avLst/>
          </a:prstGeom>
        </p:spPr>
      </p:pic>
      <p:sp>
        <p:nvSpPr>
          <p:cNvPr id="1048625" name="橢圓形圖說文字 16"/>
          <p:cNvSpPr/>
          <p:nvPr/>
        </p:nvSpPr>
        <p:spPr>
          <a:xfrm rot="3568804">
            <a:off x="5888608" y="332829"/>
            <a:ext cx="1472233" cy="2019371"/>
          </a:xfrm>
          <a:prstGeom prst="wedgeEllipseCallout">
            <a:avLst>
              <a:gd name="adj1" fmla="val 64239"/>
              <a:gd name="adj2" fmla="val 64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26" name="文字方塊 17"/>
          <p:cNvSpPr txBox="1"/>
          <p:nvPr/>
        </p:nvSpPr>
        <p:spPr>
          <a:xfrm>
            <a:off x="5623768" y="1030570"/>
            <a:ext cx="2093579" cy="117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為什麼要戴口罩？</a:t>
            </a:r>
            <a:endParaRPr lang="en-US" altLang="zh-TW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/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何時？</a:t>
            </a:r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何人？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27" name="文字方塊 26"/>
          <p:cNvSpPr txBox="1"/>
          <p:nvPr/>
        </p:nvSpPr>
        <p:spPr>
          <a:xfrm>
            <a:off x="2397616" y="6251171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3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pic>
        <p:nvPicPr>
          <p:cNvPr id="2097176" name="圖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9" y="1499175"/>
            <a:ext cx="1676545" cy="499915"/>
          </a:xfrm>
          <a:prstGeom prst="rect">
            <a:avLst/>
          </a:prstGeom>
        </p:spPr>
      </p:pic>
      <p:sp>
        <p:nvSpPr>
          <p:cNvPr id="1048628" name="矩形 2"/>
          <p:cNvSpPr/>
          <p:nvPr/>
        </p:nvSpPr>
        <p:spPr>
          <a:xfrm>
            <a:off x="5699571" y="5032798"/>
            <a:ext cx="3914211" cy="103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 algn="ctr">
              <a:lnSpc>
                <a:spcPts val="2000"/>
              </a:lnSpc>
              <a:spcBef>
                <a:spcPts val="240"/>
              </a:spcBef>
            </a:pPr>
            <a:r>
              <a:rPr lang="zh-TW" altLang="zh-TW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身體</a:t>
            </a:r>
            <a:r>
              <a:rPr lang="zh-TW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不適</a:t>
            </a:r>
            <a:r>
              <a:rPr lang="zh-TW" altLang="zh-TW" b="1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進出公共場合</a:t>
            </a:r>
            <a:r>
              <a:rPr lang="zh-TW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時</a:t>
            </a:r>
            <a:r>
              <a:rPr lang="zh-TW" altLang="zh-TW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Times New Roman" panose="02020603050405020304" pitchFamily="18" charset="0"/>
            </a:endParaRPr>
          </a:p>
          <a:p>
            <a:pPr marL="165100" indent="-165100" algn="ctr">
              <a:lnSpc>
                <a:spcPts val="2000"/>
              </a:lnSpc>
              <a:spcBef>
                <a:spcPts val="240"/>
              </a:spcBef>
            </a:pPr>
            <a:r>
              <a:rPr lang="zh-TW" altLang="zh-TW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適時</a:t>
            </a:r>
            <a:r>
              <a:rPr lang="zh-TW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佩戴口罩</a:t>
            </a:r>
            <a:r>
              <a:rPr lang="zh-TW" altLang="zh-TW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Times New Roman" panose="02020603050405020304" pitchFamily="18" charset="0"/>
            </a:endParaRPr>
          </a:p>
          <a:p>
            <a:pPr marL="165100" indent="-165100" algn="ctr">
              <a:lnSpc>
                <a:spcPts val="2000"/>
              </a:lnSpc>
              <a:spcBef>
                <a:spcPts val="240"/>
              </a:spcBef>
            </a:pPr>
            <a:r>
              <a:rPr lang="zh-TW" altLang="zh-TW" b="1" u="sng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保護</a:t>
            </a:r>
            <a:r>
              <a:rPr lang="zh-TW" altLang="zh-TW" b="1" u="sng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自己也保護別人</a:t>
            </a:r>
            <a:r>
              <a:rPr lang="zh-TW" altLang="zh-TW" b="1" u="sng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。</a:t>
            </a:r>
            <a:endParaRPr lang="en-US" altLang="zh-TW" b="1" u="sng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97177" name="圖片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00779" y="6075672"/>
            <a:ext cx="527147" cy="488792"/>
          </a:xfrm>
          <a:prstGeom prst="rect">
            <a:avLst/>
          </a:prstGeom>
        </p:spPr>
      </p:pic>
      <p:pic>
        <p:nvPicPr>
          <p:cNvPr id="2097178" name="圖片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83003" y="6075332"/>
            <a:ext cx="439289" cy="488792"/>
          </a:xfrm>
          <a:prstGeom prst="rect">
            <a:avLst/>
          </a:prstGeom>
        </p:spPr>
      </p:pic>
      <p:pic>
        <p:nvPicPr>
          <p:cNvPr id="2097179" name="圖片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8400" y="6093214"/>
            <a:ext cx="527147" cy="488792"/>
          </a:xfrm>
          <a:prstGeom prst="rect">
            <a:avLst/>
          </a:prstGeom>
        </p:spPr>
      </p:pic>
      <p:pic>
        <p:nvPicPr>
          <p:cNvPr id="2097180" name="圖片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20623" y="6075332"/>
            <a:ext cx="439289" cy="488792"/>
          </a:xfrm>
          <a:prstGeom prst="rect">
            <a:avLst/>
          </a:prstGeom>
        </p:spPr>
      </p:pic>
      <p:pic>
        <p:nvPicPr>
          <p:cNvPr id="2097181" name="Picture 2" descr="C:\Users\郭倬瑛\Documents\021【翰林出版】\022【文宣配套】\108下\翰林防疫\武漢肺炎預防公告-A4直(彩色)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6171" t="14104" r="5303" b="35484"/>
          <a:stretch>
            <a:fillRect/>
          </a:stretch>
        </p:blipFill>
        <p:spPr bwMode="auto">
          <a:xfrm>
            <a:off x="431149" y="2105578"/>
            <a:ext cx="4381396" cy="2701906"/>
          </a:xfrm>
          <a:prstGeom prst="rect">
            <a:avLst/>
          </a:prstGeom>
          <a:noFill/>
        </p:spPr>
      </p:pic>
      <p:pic>
        <p:nvPicPr>
          <p:cNvPr id="2097182" name="Picture 2" descr="C:\Users\郭倬瑛\Documents\021【翰林出版】\022【文宣配套】\108下\翰林防疫\武漢肺炎預防公告-A4直(彩色)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1474" t="62946" b="12150"/>
          <a:stretch>
            <a:fillRect/>
          </a:stretch>
        </p:blipFill>
        <p:spPr bwMode="auto">
          <a:xfrm>
            <a:off x="-3907" y="4665358"/>
            <a:ext cx="4381396" cy="1334766"/>
          </a:xfrm>
          <a:prstGeom prst="rect">
            <a:avLst/>
          </a:prstGeom>
          <a:noFill/>
        </p:spPr>
      </p:pic>
      <p:sp>
        <p:nvSpPr>
          <p:cNvPr id="1048629" name="橢圓 40"/>
          <p:cNvSpPr/>
          <p:nvPr/>
        </p:nvSpPr>
        <p:spPr>
          <a:xfrm>
            <a:off x="3758269" y="5050765"/>
            <a:ext cx="981512" cy="7801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加強版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3" y="-50334"/>
            <a:ext cx="4096702" cy="1322947"/>
          </a:xfrm>
          <a:prstGeom prst="rect">
            <a:avLst/>
          </a:prstGeom>
        </p:spPr>
      </p:pic>
      <p:sp>
        <p:nvSpPr>
          <p:cNvPr id="1048630" name="文字方塊 5"/>
          <p:cNvSpPr txBox="1"/>
          <p:nvPr/>
        </p:nvSpPr>
        <p:spPr>
          <a:xfrm>
            <a:off x="473825" y="914400"/>
            <a:ext cx="4380808" cy="71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目前</a:t>
            </a:r>
            <a:r>
              <a:rPr lang="zh-TW" altLang="en-US" sz="1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還沒有疫苗</a:t>
            </a:r>
            <a:r>
              <a:rPr lang="zh-TW" altLang="en-US" sz="1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上市，只能靠落實防疫方式和自身產生抗體。</a:t>
            </a:r>
            <a:endParaRPr lang="en-US" altLang="zh-TW" sz="1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31" name="矩形 8"/>
          <p:cNvSpPr/>
          <p:nvPr/>
        </p:nvSpPr>
        <p:spPr>
          <a:xfrm>
            <a:off x="431149" y="5945868"/>
            <a:ext cx="3989585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hlinkClick r:id="rId3"/>
              </a:rPr>
              <a:t>https://ntust.me/bd582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97184" name="Picture 2" descr="C:\Users\郭倬瑛\Documents\021【翰林出版】\022【文宣配套】\108下\翰林防疫\武漢肺炎預防公告-A4直(彩色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6171" t="14104" r="5303" b="35484"/>
          <a:stretch>
            <a:fillRect/>
          </a:stretch>
        </p:blipFill>
        <p:spPr bwMode="auto">
          <a:xfrm>
            <a:off x="431149" y="1945595"/>
            <a:ext cx="4381396" cy="2701906"/>
          </a:xfrm>
          <a:prstGeom prst="rect">
            <a:avLst/>
          </a:prstGeom>
          <a:noFill/>
        </p:spPr>
      </p:pic>
      <p:sp>
        <p:nvSpPr>
          <p:cNvPr id="1048632" name="文字方塊 18"/>
          <p:cNvSpPr txBox="1"/>
          <p:nvPr/>
        </p:nvSpPr>
        <p:spPr>
          <a:xfrm>
            <a:off x="5176294" y="426473"/>
            <a:ext cx="3251769" cy="4542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戴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口罩要注意什麼？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097185" name="圖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0779" y="6075672"/>
            <a:ext cx="527147" cy="488792"/>
          </a:xfrm>
          <a:prstGeom prst="rect">
            <a:avLst/>
          </a:prstGeom>
        </p:spPr>
      </p:pic>
      <p:pic>
        <p:nvPicPr>
          <p:cNvPr id="2097186" name="圖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3003" y="6075332"/>
            <a:ext cx="439289" cy="488792"/>
          </a:xfrm>
          <a:prstGeom prst="rect">
            <a:avLst/>
          </a:prstGeom>
        </p:spPr>
      </p:pic>
      <p:pic>
        <p:nvPicPr>
          <p:cNvPr id="2097187" name="圖片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8400" y="6093214"/>
            <a:ext cx="527147" cy="488792"/>
          </a:xfrm>
          <a:prstGeom prst="rect">
            <a:avLst/>
          </a:prstGeom>
        </p:spPr>
      </p:pic>
      <p:pic>
        <p:nvPicPr>
          <p:cNvPr id="2097188" name="圖片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0623" y="6075332"/>
            <a:ext cx="439289" cy="488792"/>
          </a:xfrm>
          <a:prstGeom prst="rect">
            <a:avLst/>
          </a:prstGeom>
        </p:spPr>
      </p:pic>
      <p:pic>
        <p:nvPicPr>
          <p:cNvPr id="2097189" name="圖片 2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7101" y="2149815"/>
            <a:ext cx="1099883" cy="951399"/>
          </a:xfrm>
          <a:prstGeom prst="rect">
            <a:avLst/>
          </a:prstGeom>
        </p:spPr>
      </p:pic>
      <p:pic>
        <p:nvPicPr>
          <p:cNvPr id="2097190" name="圖片 2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02647" y="794577"/>
            <a:ext cx="1522678" cy="739335"/>
          </a:xfrm>
          <a:prstGeom prst="rect">
            <a:avLst/>
          </a:prstGeom>
        </p:spPr>
      </p:pic>
      <p:sp>
        <p:nvSpPr>
          <p:cNvPr id="1048633" name="文字方塊 25"/>
          <p:cNvSpPr txBox="1"/>
          <p:nvPr/>
        </p:nvSpPr>
        <p:spPr>
          <a:xfrm>
            <a:off x="5347643" y="914400"/>
            <a:ext cx="1965960" cy="4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請說說</a:t>
            </a:r>
            <a:r>
              <a:rPr lang="zh-TW" altLang="en-US" sz="1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看。</a:t>
            </a:r>
            <a:endParaRPr lang="zh-TW" altLang="en-US" sz="1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34" name="文字方塊 27"/>
          <p:cNvSpPr txBox="1"/>
          <p:nvPr/>
        </p:nvSpPr>
        <p:spPr>
          <a:xfrm>
            <a:off x="7332334" y="6256687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4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pic>
        <p:nvPicPr>
          <p:cNvPr id="2097191" name="圖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99" y="1499175"/>
            <a:ext cx="1676545" cy="499915"/>
          </a:xfrm>
          <a:prstGeom prst="rect">
            <a:avLst/>
          </a:prstGeom>
        </p:spPr>
      </p:pic>
      <p:sp>
        <p:nvSpPr>
          <p:cNvPr id="1048635" name="文字方塊 29"/>
          <p:cNvSpPr txBox="1"/>
          <p:nvPr/>
        </p:nvSpPr>
        <p:spPr>
          <a:xfrm>
            <a:off x="5205030" y="1691712"/>
            <a:ext cx="3492695" cy="45427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脫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口罩要注意什麼？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36" name="文字方塊 30"/>
          <p:cNvSpPr txBox="1"/>
          <p:nvPr/>
        </p:nvSpPr>
        <p:spPr>
          <a:xfrm>
            <a:off x="5059134" y="2181318"/>
            <a:ext cx="3931920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A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從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口罩正面的地方拆下來？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37" name="文字方塊 31"/>
          <p:cNvSpPr txBox="1"/>
          <p:nvPr/>
        </p:nvSpPr>
        <p:spPr>
          <a:xfrm>
            <a:off x="5071379" y="2493617"/>
            <a:ext cx="3931920" cy="45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B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從口罩鼻子的地方拆下來？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38" name="文字方塊 32"/>
          <p:cNvSpPr txBox="1"/>
          <p:nvPr/>
        </p:nvSpPr>
        <p:spPr>
          <a:xfrm>
            <a:off x="5076198" y="2824335"/>
            <a:ext cx="3931920" cy="45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C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從口罩耳朵的地方拿下來？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39" name="矩形 1"/>
          <p:cNvSpPr/>
          <p:nvPr/>
        </p:nvSpPr>
        <p:spPr>
          <a:xfrm>
            <a:off x="5276540" y="4752323"/>
            <a:ext cx="4094809" cy="107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從</a:t>
            </a:r>
            <a:r>
              <a:rPr lang="zh-TW" altLang="en-US" sz="2400" b="1" dirty="0">
                <a:solidFill>
                  <a:srgbClr val="FF0000"/>
                </a:solidFill>
              </a:rPr>
              <a:t>內往外</a:t>
            </a:r>
            <a:r>
              <a:rPr lang="zh-TW" altLang="en-US" sz="2400" b="1" dirty="0"/>
              <a:t>折</a:t>
            </a:r>
            <a:r>
              <a:rPr lang="zh-TW" altLang="en-US" sz="2400" b="1" dirty="0" smtClean="0"/>
              <a:t>，把</a:t>
            </a:r>
            <a:r>
              <a:rPr lang="zh-TW" altLang="en-US" sz="2400" b="1" dirty="0"/>
              <a:t>外層包進去</a:t>
            </a:r>
            <a:r>
              <a:rPr lang="zh-TW" altLang="en-US" sz="2400" b="1" dirty="0" smtClean="0"/>
              <a:t>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再</a:t>
            </a:r>
            <a:r>
              <a:rPr lang="zh-TW" altLang="en-US" sz="2400" b="1" dirty="0"/>
              <a:t>用衛生紙包起來丟掉</a:t>
            </a:r>
          </a:p>
        </p:txBody>
      </p:sp>
      <p:sp>
        <p:nvSpPr>
          <p:cNvPr id="1048640" name="文字方塊 33"/>
          <p:cNvSpPr txBox="1"/>
          <p:nvPr/>
        </p:nvSpPr>
        <p:spPr>
          <a:xfrm>
            <a:off x="5293999" y="4341239"/>
            <a:ext cx="3492695" cy="4542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丟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口罩要注意什麼？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41" name="文字方塊 34"/>
          <p:cNvSpPr txBox="1"/>
          <p:nvPr/>
        </p:nvSpPr>
        <p:spPr>
          <a:xfrm>
            <a:off x="5662924" y="1208347"/>
            <a:ext cx="1965960" cy="4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來示範看看。</a:t>
            </a:r>
            <a:endParaRPr lang="zh-TW" altLang="en-US" sz="1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42" name="文字方塊 35"/>
          <p:cNvSpPr txBox="1"/>
          <p:nvPr/>
        </p:nvSpPr>
        <p:spPr>
          <a:xfrm>
            <a:off x="5205030" y="3330429"/>
            <a:ext cx="3931920" cy="75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醫生怎麼說</a:t>
            </a:r>
            <a:r>
              <a:rPr lang="en-US" altLang="zh-TW" sz="1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</a:p>
          <a:p>
            <a:pPr algn="ctr"/>
            <a:r>
              <a:rPr lang="en-US" altLang="zh-TW" sz="1600" b="1" dirty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12"/>
              </a:rPr>
              <a:t>https://</a:t>
            </a:r>
            <a:r>
              <a:rPr lang="en-US" altLang="zh-TW" sz="1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12"/>
              </a:rPr>
              <a:t>youtu.be/PDkJYgwtWbs</a:t>
            </a:r>
            <a:r>
              <a:rPr lang="en-US" altLang="zh-TW" sz="16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zh-TW" altLang="en-US" sz="1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097192" name="Picture 2" descr="C:\Users\郭倬瑛\Documents\021【翰林出版】\022【文宣配套】\108下\翰林防疫\武漢肺炎預防公告-A4直(彩色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1474" t="62946" b="11013"/>
          <a:stretch>
            <a:fillRect/>
          </a:stretch>
        </p:blipFill>
        <p:spPr bwMode="auto">
          <a:xfrm>
            <a:off x="0" y="4550172"/>
            <a:ext cx="4381396" cy="1395696"/>
          </a:xfrm>
          <a:prstGeom prst="rect">
            <a:avLst/>
          </a:prstGeom>
          <a:noFill/>
        </p:spPr>
      </p:pic>
      <p:sp>
        <p:nvSpPr>
          <p:cNvPr id="1048643" name="橢圓 3"/>
          <p:cNvSpPr/>
          <p:nvPr/>
        </p:nvSpPr>
        <p:spPr>
          <a:xfrm>
            <a:off x="3758269" y="4890782"/>
            <a:ext cx="981512" cy="7801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加強版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矩形 4"/>
          <p:cNvSpPr/>
          <p:nvPr/>
        </p:nvSpPr>
        <p:spPr>
          <a:xfrm>
            <a:off x="5218886" y="266716"/>
            <a:ext cx="4319707" cy="121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lnSpc>
                <a:spcPts val="2000"/>
              </a:lnSpc>
              <a:spcBef>
                <a:spcPts val="24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b="1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身體</a:t>
            </a:r>
            <a:r>
              <a:rPr lang="zh-TW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不適</a:t>
            </a:r>
            <a:r>
              <a:rPr lang="zh-TW" altLang="zh-TW" b="1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或進出公共場合</a:t>
            </a:r>
            <a:r>
              <a:rPr lang="zh-TW" altLang="zh-TW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時，適時佩戴口罩，</a:t>
            </a:r>
            <a:r>
              <a:rPr lang="zh-TW" altLang="zh-TW" b="1" u="sng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保護自己也保護別人</a:t>
            </a:r>
            <a:r>
              <a:rPr lang="zh-TW" altLang="zh-TW" b="1" u="sng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。</a:t>
            </a:r>
            <a:endParaRPr lang="en-US" altLang="zh-TW" b="1" u="sng" dirty="0" smtClean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Times New Roman" panose="02020603050405020304" pitchFamily="18" charset="0"/>
            </a:endParaRPr>
          </a:p>
          <a:p>
            <a:pPr marL="165100" indent="-165100">
              <a:lnSpc>
                <a:spcPts val="2000"/>
              </a:lnSpc>
              <a:spcBef>
                <a:spcPts val="24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身體如有</a:t>
            </a:r>
            <a:r>
              <a:rPr lang="zh-TW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不適</a:t>
            </a:r>
            <a:r>
              <a:rPr lang="zh-TW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，應</a:t>
            </a:r>
            <a:r>
              <a:rPr lang="zh-TW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在家</a:t>
            </a:r>
            <a:r>
              <a:rPr lang="zh-TW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休息並自我健康管理。</a:t>
            </a:r>
            <a:endParaRPr lang="zh-TW" altLang="en-US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097193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7" y="3106676"/>
            <a:ext cx="862950" cy="780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4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612" y="3507932"/>
            <a:ext cx="784860" cy="78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5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83" y="4529274"/>
            <a:ext cx="954404" cy="889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6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45" y="5452099"/>
            <a:ext cx="1231860" cy="1084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群組 12"/>
          <p:cNvGrpSpPr/>
          <p:nvPr/>
        </p:nvGrpSpPr>
        <p:grpSpPr>
          <a:xfrm>
            <a:off x="3748350" y="2630167"/>
            <a:ext cx="910489" cy="980489"/>
            <a:chOff x="5368328" y="2531448"/>
            <a:chExt cx="815263" cy="886875"/>
          </a:xfrm>
        </p:grpSpPr>
        <p:pic>
          <p:nvPicPr>
            <p:cNvPr id="2097197" name="圖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445979" flipH="1">
              <a:off x="5383530" y="2597251"/>
              <a:ext cx="784860" cy="784860"/>
            </a:xfrm>
            <a:prstGeom prst="rect">
              <a:avLst/>
            </a:prstGeom>
          </p:spPr>
        </p:pic>
        <p:pic>
          <p:nvPicPr>
            <p:cNvPr id="2097198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359413" flipV="1">
              <a:off x="5332522" y="2567254"/>
              <a:ext cx="886875" cy="8152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48645" name="矩形 13"/>
          <p:cNvSpPr/>
          <p:nvPr/>
        </p:nvSpPr>
        <p:spPr>
          <a:xfrm>
            <a:off x="426789" y="1713274"/>
            <a:ext cx="640081" cy="403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u="sng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洗手</a:t>
            </a:r>
            <a:endParaRPr lang="zh-TW" altLang="en-US" dirty="0"/>
          </a:p>
        </p:txBody>
      </p:sp>
      <p:sp>
        <p:nvSpPr>
          <p:cNvPr id="1048646" name="橢圓 15"/>
          <p:cNvSpPr/>
          <p:nvPr/>
        </p:nvSpPr>
        <p:spPr>
          <a:xfrm>
            <a:off x="695481" y="2482546"/>
            <a:ext cx="672723" cy="656706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47" name="橢圓 16"/>
          <p:cNvSpPr/>
          <p:nvPr/>
        </p:nvSpPr>
        <p:spPr>
          <a:xfrm>
            <a:off x="2041388" y="2916878"/>
            <a:ext cx="672723" cy="656706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48" name="橢圓 17"/>
          <p:cNvSpPr/>
          <p:nvPr/>
        </p:nvSpPr>
        <p:spPr>
          <a:xfrm>
            <a:off x="3511794" y="3418056"/>
            <a:ext cx="672723" cy="656706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49" name="橢圓 18"/>
          <p:cNvSpPr/>
          <p:nvPr/>
        </p:nvSpPr>
        <p:spPr>
          <a:xfrm>
            <a:off x="732093" y="4807933"/>
            <a:ext cx="672723" cy="656706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50" name="橢圓 19"/>
          <p:cNvSpPr/>
          <p:nvPr/>
        </p:nvSpPr>
        <p:spPr>
          <a:xfrm>
            <a:off x="2134792" y="4795393"/>
            <a:ext cx="672723" cy="656706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45738" name="直線單箭頭接點 21"/>
          <p:cNvCxnSpPr>
            <a:cxnSpLocks/>
          </p:cNvCxnSpPr>
          <p:nvPr/>
        </p:nvCxnSpPr>
        <p:spPr>
          <a:xfrm flipH="1">
            <a:off x="1368204" y="2254552"/>
            <a:ext cx="327912" cy="18558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線單箭頭接點 24"/>
          <p:cNvCxnSpPr>
            <a:cxnSpLocks/>
          </p:cNvCxnSpPr>
          <p:nvPr/>
        </p:nvCxnSpPr>
        <p:spPr>
          <a:xfrm>
            <a:off x="1426936" y="2940787"/>
            <a:ext cx="576233" cy="198465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線單箭頭接點 26"/>
          <p:cNvCxnSpPr>
            <a:cxnSpLocks/>
          </p:cNvCxnSpPr>
          <p:nvPr/>
        </p:nvCxnSpPr>
        <p:spPr>
          <a:xfrm>
            <a:off x="2738124" y="3333239"/>
            <a:ext cx="768347" cy="240345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線單箭頭接點 28"/>
          <p:cNvCxnSpPr>
            <a:cxnSpLocks/>
          </p:cNvCxnSpPr>
          <p:nvPr/>
        </p:nvCxnSpPr>
        <p:spPr>
          <a:xfrm flipH="1">
            <a:off x="3848155" y="4070095"/>
            <a:ext cx="96466" cy="50500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線單箭頭接點 40"/>
          <p:cNvCxnSpPr>
            <a:cxnSpLocks/>
            <a:stCxn id="1048650" idx="2"/>
          </p:cNvCxnSpPr>
          <p:nvPr/>
        </p:nvCxnSpPr>
        <p:spPr>
          <a:xfrm flipH="1">
            <a:off x="1465746" y="5123746"/>
            <a:ext cx="669046" cy="1254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群組 71"/>
          <p:cNvGrpSpPr/>
          <p:nvPr/>
        </p:nvGrpSpPr>
        <p:grpSpPr>
          <a:xfrm>
            <a:off x="1683139" y="1783428"/>
            <a:ext cx="1494648" cy="814917"/>
            <a:chOff x="259151" y="3417834"/>
            <a:chExt cx="1494648" cy="814917"/>
          </a:xfrm>
        </p:grpSpPr>
        <p:pic>
          <p:nvPicPr>
            <p:cNvPr id="2097199" name="圖片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939" y="3447891"/>
              <a:ext cx="784860" cy="7848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8651" name="橢圓 14"/>
            <p:cNvSpPr/>
            <p:nvPr/>
          </p:nvSpPr>
          <p:spPr>
            <a:xfrm>
              <a:off x="259151" y="3417834"/>
              <a:ext cx="672723" cy="656706"/>
            </a:xfrm>
            <a:prstGeom prst="ellipse">
              <a:avLst/>
            </a:prstGeom>
            <a:solidFill>
              <a:schemeClr val="bg1"/>
            </a:solidFill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8652" name="文字方塊 43"/>
            <p:cNvSpPr txBox="1"/>
            <p:nvPr/>
          </p:nvSpPr>
          <p:spPr>
            <a:xfrm>
              <a:off x="343299" y="3519626"/>
              <a:ext cx="522072" cy="45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內</a:t>
              </a:r>
              <a:endPara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</p:txBody>
        </p:sp>
      </p:grpSp>
      <p:sp>
        <p:nvSpPr>
          <p:cNvPr id="1048653" name="橢圓形圖說文字 44"/>
          <p:cNvSpPr/>
          <p:nvPr/>
        </p:nvSpPr>
        <p:spPr>
          <a:xfrm>
            <a:off x="3380585" y="1411601"/>
            <a:ext cx="1062848" cy="625946"/>
          </a:xfrm>
          <a:prstGeom prst="wedgeEllipseCallout">
            <a:avLst>
              <a:gd name="adj1" fmla="val -56674"/>
              <a:gd name="adj2" fmla="val -197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54" name="文字方塊 45"/>
          <p:cNvSpPr txBox="1"/>
          <p:nvPr/>
        </p:nvSpPr>
        <p:spPr>
          <a:xfrm>
            <a:off x="3429679" y="1554341"/>
            <a:ext cx="975838" cy="51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蝙蝠</a:t>
            </a:r>
            <a:endParaRPr lang="zh-TW" altLang="en-US" sz="2000" dirty="0">
              <a:solidFill>
                <a:schemeClr val="bg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cxnSp>
        <p:nvCxnSpPr>
          <p:cNvPr id="3145743" name="直線接點 50"/>
          <p:cNvCxnSpPr>
            <a:cxnSpLocks/>
          </p:cNvCxnSpPr>
          <p:nvPr/>
        </p:nvCxnSpPr>
        <p:spPr>
          <a:xfrm flipV="1">
            <a:off x="5174617" y="3418056"/>
            <a:ext cx="4451983" cy="35867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55" name="圓角矩形 53"/>
          <p:cNvSpPr/>
          <p:nvPr/>
        </p:nvSpPr>
        <p:spPr>
          <a:xfrm>
            <a:off x="8242554" y="4359104"/>
            <a:ext cx="1318348" cy="14317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97200" name="圖片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8638" y="4508841"/>
            <a:ext cx="980641" cy="1214416"/>
          </a:xfrm>
          <a:prstGeom prst="rect">
            <a:avLst/>
          </a:prstGeom>
        </p:spPr>
      </p:pic>
      <p:pic>
        <p:nvPicPr>
          <p:cNvPr id="2097201" name="圖片 6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29853" y="4622090"/>
            <a:ext cx="1268576" cy="905763"/>
          </a:xfrm>
          <a:prstGeom prst="rect">
            <a:avLst/>
          </a:prstGeom>
        </p:spPr>
      </p:pic>
      <p:pic>
        <p:nvPicPr>
          <p:cNvPr id="2097202" name="圖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4396" y="4399202"/>
            <a:ext cx="1068686" cy="1366218"/>
          </a:xfrm>
          <a:prstGeom prst="rect">
            <a:avLst/>
          </a:prstGeom>
        </p:spPr>
      </p:pic>
      <p:sp>
        <p:nvSpPr>
          <p:cNvPr id="1048656" name="文字方塊 68"/>
          <p:cNvSpPr txBox="1"/>
          <p:nvPr/>
        </p:nvSpPr>
        <p:spPr>
          <a:xfrm>
            <a:off x="3734307" y="5697874"/>
            <a:ext cx="1145057" cy="45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洗手時機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57" name="矩形 69"/>
          <p:cNvSpPr/>
          <p:nvPr/>
        </p:nvSpPr>
        <p:spPr>
          <a:xfrm>
            <a:off x="259151" y="803946"/>
            <a:ext cx="4424006" cy="63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lnSpc>
                <a:spcPts val="20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自我養成良好衛生習慣，勤</a:t>
            </a:r>
            <a:r>
              <a:rPr lang="zh-TW" altLang="zh-TW" b="1" u="sng" dirty="0" smtClean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洗手</a:t>
            </a:r>
            <a:r>
              <a:rPr lang="zh-TW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、不碰觸口眼鼻、</a:t>
            </a:r>
            <a:r>
              <a:rPr lang="zh-TW" altLang="zh-TW" b="1" i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不接觸野生動物。</a:t>
            </a:r>
            <a:endParaRPr lang="en-US" altLang="zh-TW" b="1" i="1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48658" name="矩形 70"/>
          <p:cNvSpPr/>
          <p:nvPr/>
        </p:nvSpPr>
        <p:spPr>
          <a:xfrm>
            <a:off x="5100341" y="3634659"/>
            <a:ext cx="4953000" cy="6394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充足睡眠、規律運動、均衡飲食，建立</a:t>
            </a:r>
            <a:r>
              <a:rPr lang="zh-TW" altLang="zh-TW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良好生活習慣</a:t>
            </a:r>
            <a:r>
              <a:rPr lang="zh-TW" altLang="zh-TW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97203" name="圖片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7534" y="5188882"/>
            <a:ext cx="1000767" cy="1000767"/>
          </a:xfrm>
          <a:prstGeom prst="rect">
            <a:avLst/>
          </a:prstGeom>
        </p:spPr>
      </p:pic>
      <p:sp>
        <p:nvSpPr>
          <p:cNvPr id="1048659" name="橢圓 84"/>
          <p:cNvSpPr/>
          <p:nvPr/>
        </p:nvSpPr>
        <p:spPr>
          <a:xfrm>
            <a:off x="3236493" y="4489459"/>
            <a:ext cx="672723" cy="656706"/>
          </a:xfrm>
          <a:prstGeom prst="ellipse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45744" name="直線單箭頭接點 86"/>
          <p:cNvCxnSpPr>
            <a:cxnSpLocks/>
            <a:stCxn id="1048659" idx="2"/>
          </p:cNvCxnSpPr>
          <p:nvPr/>
        </p:nvCxnSpPr>
        <p:spPr>
          <a:xfrm flipH="1">
            <a:off x="2807515" y="4817812"/>
            <a:ext cx="428978" cy="21509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0" name="圓角矩形 94"/>
          <p:cNvSpPr/>
          <p:nvPr/>
        </p:nvSpPr>
        <p:spPr>
          <a:xfrm>
            <a:off x="3734307" y="5642817"/>
            <a:ext cx="1240286" cy="457970"/>
          </a:xfrm>
          <a:prstGeom prst="round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61" name="圓角矩形 97"/>
          <p:cNvSpPr/>
          <p:nvPr/>
        </p:nvSpPr>
        <p:spPr>
          <a:xfrm>
            <a:off x="6721169" y="4359104"/>
            <a:ext cx="1318348" cy="1431737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62" name="圓角矩形 98"/>
          <p:cNvSpPr/>
          <p:nvPr/>
        </p:nvSpPr>
        <p:spPr>
          <a:xfrm>
            <a:off x="5208591" y="4359102"/>
            <a:ext cx="1318348" cy="1431737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63" name="文字方塊 99"/>
          <p:cNvSpPr txBox="1"/>
          <p:nvPr/>
        </p:nvSpPr>
        <p:spPr>
          <a:xfrm>
            <a:off x="5637066" y="1639119"/>
            <a:ext cx="1771667" cy="36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什麼是居家隔離？</a:t>
            </a:r>
            <a:endParaRPr lang="zh-TW" altLang="en-US" sz="1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64" name="橢圓 100"/>
          <p:cNvSpPr/>
          <p:nvPr/>
        </p:nvSpPr>
        <p:spPr>
          <a:xfrm>
            <a:off x="5248949" y="1705944"/>
            <a:ext cx="388117" cy="427285"/>
          </a:xfrm>
          <a:prstGeom prst="ellipse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65" name="文字方塊 101"/>
          <p:cNvSpPr txBox="1"/>
          <p:nvPr/>
        </p:nvSpPr>
        <p:spPr>
          <a:xfrm>
            <a:off x="5637066" y="2369998"/>
            <a:ext cx="1771667" cy="36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公共場合有哪些？</a:t>
            </a:r>
            <a:endParaRPr lang="zh-TW" altLang="en-US" sz="1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66" name="橢圓 102"/>
          <p:cNvSpPr/>
          <p:nvPr/>
        </p:nvSpPr>
        <p:spPr>
          <a:xfrm>
            <a:off x="5248949" y="2436823"/>
            <a:ext cx="388117" cy="427285"/>
          </a:xfrm>
          <a:prstGeom prst="ellipse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67" name="文字方塊 103"/>
          <p:cNvSpPr txBox="1"/>
          <p:nvPr/>
        </p:nvSpPr>
        <p:spPr>
          <a:xfrm>
            <a:off x="7857272" y="1623610"/>
            <a:ext cx="1771667" cy="60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什麼是自我健康管理？</a:t>
            </a:r>
            <a:endParaRPr lang="zh-TW" altLang="en-US" sz="1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68" name="橢圓 104"/>
          <p:cNvSpPr/>
          <p:nvPr/>
        </p:nvSpPr>
        <p:spPr>
          <a:xfrm>
            <a:off x="7477541" y="1701076"/>
            <a:ext cx="388117" cy="427285"/>
          </a:xfrm>
          <a:prstGeom prst="ellipse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69" name="文字方塊 105"/>
          <p:cNvSpPr txBox="1"/>
          <p:nvPr/>
        </p:nvSpPr>
        <p:spPr>
          <a:xfrm>
            <a:off x="7854933" y="2364975"/>
            <a:ext cx="1771667" cy="36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你還想到什麼問題？</a:t>
            </a:r>
            <a:endParaRPr lang="zh-TW" altLang="en-US" sz="1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48670" name="橢圓 106"/>
          <p:cNvSpPr/>
          <p:nvPr/>
        </p:nvSpPr>
        <p:spPr>
          <a:xfrm>
            <a:off x="7475202" y="2442441"/>
            <a:ext cx="388117" cy="427285"/>
          </a:xfrm>
          <a:prstGeom prst="ellipse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71" name="文字方塊 107"/>
          <p:cNvSpPr txBox="1"/>
          <p:nvPr/>
        </p:nvSpPr>
        <p:spPr>
          <a:xfrm>
            <a:off x="2397616" y="6251171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5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sp>
        <p:nvSpPr>
          <p:cNvPr id="1048672" name="文字方塊 108"/>
          <p:cNvSpPr txBox="1"/>
          <p:nvPr/>
        </p:nvSpPr>
        <p:spPr>
          <a:xfrm>
            <a:off x="7332334" y="6256687"/>
            <a:ext cx="307874" cy="45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anose="020B0903060703020204" pitchFamily="34" charset="0"/>
              </a:rPr>
              <a:t>6</a:t>
            </a:r>
            <a:endParaRPr lang="zh-TW" altLang="en-US" dirty="0">
              <a:latin typeface="Britannic Bold" panose="020B0903060703020204" pitchFamily="34" charset="0"/>
            </a:endParaRPr>
          </a:p>
        </p:txBody>
      </p:sp>
      <p:pic>
        <p:nvPicPr>
          <p:cNvPr id="2097204" name="圖片 10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768" y="326999"/>
            <a:ext cx="2359356" cy="499915"/>
          </a:xfrm>
          <a:prstGeom prst="rect">
            <a:avLst/>
          </a:prstGeom>
        </p:spPr>
      </p:pic>
      <p:sp>
        <p:nvSpPr>
          <p:cNvPr id="1048673" name="文字方塊 1"/>
          <p:cNvSpPr txBox="1"/>
          <p:nvPr/>
        </p:nvSpPr>
        <p:spPr>
          <a:xfrm>
            <a:off x="1394098" y="6296694"/>
            <a:ext cx="4242968" cy="447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五步驟七字訣</a:t>
            </a:r>
            <a:r>
              <a:rPr lang="en-US" altLang="zh-TW" dirty="0" smtClean="0"/>
              <a:t>/</a:t>
            </a:r>
            <a:r>
              <a:rPr lang="zh-TW" altLang="en-US" dirty="0" smtClean="0"/>
              <a:t>洗手時機，答案在下一頁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標題 1"/>
          <p:cNvSpPr>
            <a:spLocks noGrp="1"/>
          </p:cNvSpPr>
          <p:nvPr>
            <p:ph type="title"/>
          </p:nvPr>
        </p:nvSpPr>
        <p:spPr>
          <a:xfrm>
            <a:off x="513258" y="289626"/>
            <a:ext cx="8543925" cy="935167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華康黑體W5注音字"/>
                <a:ea typeface="微軟正黑體" panose="020B0604030504040204" pitchFamily="34" charset="-120"/>
              </a:rPr>
              <a:t>超強五步驟  七字訣</a:t>
            </a:r>
            <a:r>
              <a:rPr lang="en-US" altLang="zh-TW" sz="4800" b="1" dirty="0" smtClean="0">
                <a:latin typeface="華康黑體W5注音字"/>
                <a:ea typeface="微軟正黑體" panose="020B0604030504040204" pitchFamily="34" charset="-120"/>
              </a:rPr>
              <a:t>!!!!!</a:t>
            </a:r>
            <a:endParaRPr lang="zh-TW" altLang="en-US" sz="4800" b="1" dirty="0">
              <a:latin typeface="華康黑體W5注音字"/>
              <a:ea typeface="微軟正黑體" panose="020B0604030504040204" pitchFamily="34" charset="-120"/>
            </a:endParaRPr>
          </a:p>
        </p:txBody>
      </p:sp>
      <p:pic>
        <p:nvPicPr>
          <p:cNvPr id="20972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8" y="1300294"/>
            <a:ext cx="9932418" cy="461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A4 紙張 (210x297 公釐)</PresentationFormat>
  <Paragraphs>67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超強五步驟  七字訣!!!!!</vt:lpstr>
      <vt:lpstr>PowerPoint 簡報</vt:lpstr>
      <vt:lpstr>何時洗手手???</vt:lpstr>
      <vt:lpstr>加強版:不共食~~~!!!</vt:lpstr>
      <vt:lpstr>自我健康管理 九宮格!!!</vt:lpstr>
      <vt:lpstr>PowerPoint 簡報</vt:lpstr>
      <vt:lpstr>其他補充影片、檔案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X550JX</cp:lastModifiedBy>
  <cp:revision>1</cp:revision>
  <dcterms:created xsi:type="dcterms:W3CDTF">2020-02-22T09:18:46Z</dcterms:created>
  <dcterms:modified xsi:type="dcterms:W3CDTF">2020-02-24T12:48:10Z</dcterms:modified>
</cp:coreProperties>
</file>