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8" r:id="rId3"/>
    <p:sldId id="284" r:id="rId4"/>
    <p:sldId id="278" r:id="rId5"/>
    <p:sldId id="274" r:id="rId6"/>
    <p:sldId id="279" r:id="rId7"/>
    <p:sldId id="280" r:id="rId8"/>
    <p:sldId id="281" r:id="rId9"/>
    <p:sldId id="296" r:id="rId10"/>
    <p:sldId id="291" r:id="rId11"/>
    <p:sldId id="283" r:id="rId12"/>
    <p:sldId id="298" r:id="rId13"/>
    <p:sldId id="265" r:id="rId14"/>
    <p:sldId id="292" r:id="rId15"/>
    <p:sldId id="262" r:id="rId16"/>
    <p:sldId id="295" r:id="rId17"/>
    <p:sldId id="293" r:id="rId18"/>
    <p:sldId id="294" r:id="rId19"/>
    <p:sldId id="297" r:id="rId20"/>
    <p:sldId id="270" r:id="rId21"/>
    <p:sldId id="276" r:id="rId22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Nunito" panose="02020500000000000000" charset="0"/>
      <p:regular r:id="rId28"/>
      <p:bold r:id="rId29"/>
      <p:italic r:id="rId30"/>
      <p:boldItalic r:id="rId31"/>
    </p:embeddedFont>
    <p:embeddedFont>
      <p:font typeface="Nunito SemiBold" panose="02020500000000000000" charset="0"/>
      <p:regular r:id="rId32"/>
      <p:bold r:id="rId33"/>
      <p:italic r:id="rId34"/>
      <p:boldItalic r:id="rId35"/>
    </p:embeddedFont>
    <p:embeddedFont>
      <p:font typeface="Paytone One" panose="02020500000000000000" charset="0"/>
      <p:regular r:id="rId36"/>
    </p:embeddedFont>
    <p:embeddedFont>
      <p:font typeface="標楷體" panose="03000509000000000000" pitchFamily="65" charset="-12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84123D-EC7A-4182-A39B-DB72195FDC9A}">
  <a:tblStyle styleId="{7684123D-EC7A-4182-A39B-DB72195FDC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79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930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7611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7550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4245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4245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766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01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2995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678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67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68350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50" y="369063"/>
            <a:ext cx="16629299" cy="954887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681098" y="4252718"/>
            <a:ext cx="12925800" cy="172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484" b="0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學校日內容說明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6308355" y="2424068"/>
            <a:ext cx="5671289" cy="108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b="0" i="0" u="none" strike="noStrike" cap="none" dirty="0">
                <a:solidFill>
                  <a:srgbClr val="7BCFF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關渡國小</a:t>
            </a:r>
            <a:r>
              <a:rPr lang="en-US" sz="5400" b="0" i="0" u="none" strike="noStrike" cap="none" dirty="0">
                <a:solidFill>
                  <a:srgbClr val="7BCFF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 </a:t>
            </a:r>
            <a:r>
              <a:rPr lang="en-US" altLang="zh-TW" sz="5400" dirty="0">
                <a:solidFill>
                  <a:srgbClr val="7BCFF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6</a:t>
            </a:r>
            <a:r>
              <a:rPr lang="en-US" altLang="zh-TW" sz="5400" b="0" i="0" u="none" strike="noStrike" cap="none" dirty="0">
                <a:solidFill>
                  <a:srgbClr val="7BCFF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04</a:t>
            </a:r>
            <a:endParaRPr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3380732" y="2903931"/>
            <a:ext cx="2652557" cy="120571"/>
          </a:xfrm>
          <a:custGeom>
            <a:avLst/>
            <a:gdLst/>
            <a:ahLst/>
            <a:cxnLst/>
            <a:rect l="l" t="t" r="r" b="b"/>
            <a:pathLst>
              <a:path w="2652557" h="120571" extrusionOk="0">
                <a:moveTo>
                  <a:pt x="0" y="0"/>
                </a:moveTo>
                <a:lnTo>
                  <a:pt x="2652557" y="0"/>
                </a:lnTo>
                <a:lnTo>
                  <a:pt x="2652557" y="120571"/>
                </a:lnTo>
                <a:lnTo>
                  <a:pt x="0" y="120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 flipH="1">
            <a:off x="12254711" y="2903931"/>
            <a:ext cx="2652557" cy="120571"/>
          </a:xfrm>
          <a:custGeom>
            <a:avLst/>
            <a:gdLst/>
            <a:ahLst/>
            <a:cxnLst/>
            <a:rect l="l" t="t" r="r" b="b"/>
            <a:pathLst>
              <a:path w="2652557" h="120571" extrusionOk="0">
                <a:moveTo>
                  <a:pt x="2652557" y="0"/>
                </a:moveTo>
                <a:lnTo>
                  <a:pt x="0" y="0"/>
                </a:lnTo>
                <a:lnTo>
                  <a:pt x="0" y="120571"/>
                </a:lnTo>
                <a:lnTo>
                  <a:pt x="2652557" y="120571"/>
                </a:lnTo>
                <a:lnTo>
                  <a:pt x="265255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90" name="Google Shape;9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2000" y="7209997"/>
            <a:ext cx="1477575" cy="119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75475" y="7145800"/>
            <a:ext cx="1499900" cy="11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25" y="-1647277"/>
            <a:ext cx="18272952" cy="1321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700" y="747465"/>
            <a:ext cx="93726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-498385" y="5692025"/>
            <a:ext cx="3731375" cy="5143500"/>
          </a:xfrm>
          <a:custGeom>
            <a:avLst/>
            <a:gdLst/>
            <a:ahLst/>
            <a:cxnLst/>
            <a:rect l="l" t="t" r="r" b="b"/>
            <a:pathLst>
              <a:path w="3731375" h="5143500" extrusionOk="0">
                <a:moveTo>
                  <a:pt x="0" y="0"/>
                </a:moveTo>
                <a:lnTo>
                  <a:pt x="3731375" y="0"/>
                </a:lnTo>
                <a:lnTo>
                  <a:pt x="373137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3" name="Google Shape;133;p16"/>
          <p:cNvSpPr/>
          <p:nvPr/>
        </p:nvSpPr>
        <p:spPr>
          <a:xfrm>
            <a:off x="-1593165" y="1028700"/>
            <a:ext cx="5243730" cy="3498998"/>
          </a:xfrm>
          <a:custGeom>
            <a:avLst/>
            <a:gdLst/>
            <a:ahLst/>
            <a:cxnLst/>
            <a:rect l="l" t="t" r="r" b="b"/>
            <a:pathLst>
              <a:path w="5243730" h="3498998" extrusionOk="0">
                <a:moveTo>
                  <a:pt x="0" y="0"/>
                </a:moveTo>
                <a:lnTo>
                  <a:pt x="5243730" y="0"/>
                </a:lnTo>
                <a:lnTo>
                  <a:pt x="5243730" y="3498998"/>
                </a:lnTo>
                <a:lnTo>
                  <a:pt x="0" y="3498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4" name="Google Shape;134;p16"/>
          <p:cNvSpPr txBox="1"/>
          <p:nvPr/>
        </p:nvSpPr>
        <p:spPr>
          <a:xfrm>
            <a:off x="5711321" y="3997305"/>
            <a:ext cx="6865500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TW" altLang="en-US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教學說明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7093537" y="1670321"/>
            <a:ext cx="4101000" cy="238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28" b="0" i="0" u="none" strike="noStrike" cap="none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0</a:t>
            </a:r>
            <a:r>
              <a:rPr lang="en-US" sz="15528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2</a:t>
            </a:r>
            <a:endParaRPr dirty="0"/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02588" y="2039675"/>
            <a:ext cx="5419851" cy="1216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42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00" y="5708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5"/>
          <p:cNvSpPr txBox="1"/>
          <p:nvPr/>
        </p:nvSpPr>
        <p:spPr>
          <a:xfrm>
            <a:off x="648500" y="1496497"/>
            <a:ext cx="9737764" cy="102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4999"/>
              </a:lnSpc>
            </a:pPr>
            <a:r>
              <a:rPr lang="zh-TW" altLang="en-US" sz="7000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導師課授課方式說明</a:t>
            </a:r>
            <a:r>
              <a:rPr lang="en-US" altLang="zh-TW" sz="7000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2-1</a:t>
            </a:r>
            <a:endParaRPr sz="7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669365" y="2978637"/>
          <a:ext cx="15465084" cy="413961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91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2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9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90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42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本國語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本土語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閩語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數學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&amp;</a:t>
                      </a:r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關渡智遊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關渡翰苑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關渡時間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4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教材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課本、習作、國單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課本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課本、習作、數小單、均一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書法網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學年自編教材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2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教學方式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講述與小組合作教學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25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作業要求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預習單、甲乙本、國習、國單、心智圖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多說多閱讀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數課、數習、數小單、數筆記、均一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閱讀課學單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18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00" y="5708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5"/>
          <p:cNvSpPr txBox="1"/>
          <p:nvPr/>
        </p:nvSpPr>
        <p:spPr>
          <a:xfrm>
            <a:off x="1116333" y="1570416"/>
            <a:ext cx="9737764" cy="102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4999"/>
              </a:lnSpc>
            </a:pPr>
            <a:r>
              <a:rPr lang="zh-TW" altLang="en-US" sz="7000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導師課授課方式說明</a:t>
            </a:r>
            <a:r>
              <a:rPr lang="en-US" altLang="zh-TW" sz="7000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2-2</a:t>
            </a:r>
            <a:endParaRPr sz="7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Google Shape;150;p17">
            <a:extLst>
              <a:ext uri="{FF2B5EF4-FFF2-40B4-BE49-F238E27FC236}">
                <a16:creationId xmlns:a16="http://schemas.microsoft.com/office/drawing/2014/main" id="{F31C09F3-951F-4776-A147-E0DECC76B8C3}"/>
              </a:ext>
            </a:extLst>
          </p:cNvPr>
          <p:cNvSpPr txBox="1"/>
          <p:nvPr/>
        </p:nvSpPr>
        <p:spPr>
          <a:xfrm>
            <a:off x="1277426" y="3034259"/>
            <a:ext cx="15733148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作文部分會以在校完成為主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(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第一篇除外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)</a:t>
            </a: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2.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均一教育平台持續使用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3.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新增讀報單與讀報教育網站的使用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686899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339750" y="496475"/>
            <a:ext cx="17010749" cy="92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2"/>
          <p:cNvSpPr/>
          <p:nvPr/>
        </p:nvSpPr>
        <p:spPr>
          <a:xfrm>
            <a:off x="-243782" y="7127280"/>
            <a:ext cx="1586332" cy="2377337"/>
          </a:xfrm>
          <a:custGeom>
            <a:avLst/>
            <a:gdLst/>
            <a:ahLst/>
            <a:cxnLst/>
            <a:rect l="l" t="t" r="r" b="b"/>
            <a:pathLst>
              <a:path w="1586332" h="2377337" extrusionOk="0">
                <a:moveTo>
                  <a:pt x="0" y="0"/>
                </a:moveTo>
                <a:lnTo>
                  <a:pt x="1586332" y="0"/>
                </a:lnTo>
                <a:lnTo>
                  <a:pt x="1586332" y="2377337"/>
                </a:lnTo>
                <a:lnTo>
                  <a:pt x="0" y="23773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1" name="Google Shape;221;p22"/>
          <p:cNvSpPr/>
          <p:nvPr/>
        </p:nvSpPr>
        <p:spPr>
          <a:xfrm rot="4238343">
            <a:off x="11683072" y="1637652"/>
            <a:ext cx="966998" cy="1336094"/>
          </a:xfrm>
          <a:custGeom>
            <a:avLst/>
            <a:gdLst/>
            <a:ahLst/>
            <a:cxnLst/>
            <a:rect l="l" t="t" r="r" b="b"/>
            <a:pathLst>
              <a:path w="966998" h="1336094" extrusionOk="0">
                <a:moveTo>
                  <a:pt x="0" y="0"/>
                </a:moveTo>
                <a:lnTo>
                  <a:pt x="966998" y="0"/>
                </a:lnTo>
                <a:lnTo>
                  <a:pt x="966998" y="1336094"/>
                </a:lnTo>
                <a:lnTo>
                  <a:pt x="0" y="1336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2" name="Google Shape;222;p22"/>
          <p:cNvSpPr/>
          <p:nvPr/>
        </p:nvSpPr>
        <p:spPr>
          <a:xfrm rot="4238343">
            <a:off x="2012657" y="1637652"/>
            <a:ext cx="966998" cy="1336094"/>
          </a:xfrm>
          <a:custGeom>
            <a:avLst/>
            <a:gdLst/>
            <a:ahLst/>
            <a:cxnLst/>
            <a:rect l="l" t="t" r="r" b="b"/>
            <a:pathLst>
              <a:path w="966998" h="1336094" extrusionOk="0">
                <a:moveTo>
                  <a:pt x="0" y="0"/>
                </a:moveTo>
                <a:lnTo>
                  <a:pt x="966998" y="0"/>
                </a:lnTo>
                <a:lnTo>
                  <a:pt x="966998" y="1336094"/>
                </a:lnTo>
                <a:lnTo>
                  <a:pt x="0" y="1336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3" name="Google Shape;223;p22"/>
          <p:cNvSpPr txBox="1"/>
          <p:nvPr/>
        </p:nvSpPr>
        <p:spPr>
          <a:xfrm>
            <a:off x="3217673" y="2131060"/>
            <a:ext cx="8050278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1001"/>
              </a:lnSpc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導師課成績計算說明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2007101" y="3754910"/>
            <a:ext cx="336492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rgbClr val="FFFFFF"/>
                </a:solidFill>
                <a:latin typeface="Nunito SemiBold"/>
                <a:sym typeface="Nunito SemiBold"/>
              </a:rPr>
              <a:t>平時成績 </a:t>
            </a:r>
            <a:r>
              <a:rPr lang="en-US" altLang="zh-TW" sz="4000" dirty="0">
                <a:solidFill>
                  <a:srgbClr val="FFFFFF"/>
                </a:solidFill>
                <a:latin typeface="Nunito SemiBold"/>
                <a:sym typeface="Nunito SemiBold"/>
              </a:rPr>
              <a:t>60%</a:t>
            </a:r>
            <a:endParaRPr sz="4000" dirty="0"/>
          </a:p>
        </p:txBody>
      </p:sp>
      <p:sp>
        <p:nvSpPr>
          <p:cNvPr id="226" name="Google Shape;226;p22"/>
          <p:cNvSpPr txBox="1"/>
          <p:nvPr/>
        </p:nvSpPr>
        <p:spPr>
          <a:xfrm>
            <a:off x="7406782" y="3714509"/>
            <a:ext cx="4652464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TW" altLang="en-US" sz="4000" dirty="0">
                <a:solidFill>
                  <a:srgbClr val="FFFFFF"/>
                </a:solidFill>
                <a:latin typeface="Nunito SemiBold"/>
                <a:sym typeface="Nunito SemiBold"/>
              </a:rPr>
              <a:t>期中考與期末考</a:t>
            </a:r>
            <a:r>
              <a:rPr lang="en-US" altLang="zh-TW" sz="4000" dirty="0">
                <a:solidFill>
                  <a:srgbClr val="FFFFFF"/>
                </a:solidFill>
                <a:latin typeface="Nunito SemiBold"/>
                <a:sym typeface="Nunito SemiBold"/>
              </a:rPr>
              <a:t>40%</a:t>
            </a:r>
            <a:endParaRPr sz="4000" dirty="0">
              <a:solidFill>
                <a:srgbClr val="FFFFFF"/>
              </a:solidFill>
              <a:latin typeface="Nunito SemiBold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1907129" y="6503032"/>
            <a:ext cx="3564867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lnSpc>
                <a:spcPct val="140000"/>
              </a:lnSpc>
            </a:pP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作業成績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(50%)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、</a:t>
            </a:r>
            <a:endParaRPr lang="en-US" altLang="zh-TW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lvl="1" algn="ctr">
              <a:lnSpc>
                <a:spcPct val="140000"/>
              </a:lnSpc>
            </a:pP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課堂表現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(30%)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、</a:t>
            </a:r>
            <a:endParaRPr lang="en-US" altLang="zh-TW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lvl="1" algn="ctr">
              <a:lnSpc>
                <a:spcPct val="140000"/>
              </a:lnSpc>
            </a:pP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態度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(20%)</a:t>
            </a:r>
            <a:endParaRPr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30" name="Google Shape;23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57938" y="4631878"/>
            <a:ext cx="1518125" cy="15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15749" y="4711655"/>
            <a:ext cx="1634529" cy="15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929279" y="-808118"/>
            <a:ext cx="6201099" cy="11398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25" y="-1647277"/>
            <a:ext cx="18272952" cy="1321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700" y="747465"/>
            <a:ext cx="93726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-498385" y="5692025"/>
            <a:ext cx="3731375" cy="5143500"/>
          </a:xfrm>
          <a:custGeom>
            <a:avLst/>
            <a:gdLst/>
            <a:ahLst/>
            <a:cxnLst/>
            <a:rect l="l" t="t" r="r" b="b"/>
            <a:pathLst>
              <a:path w="3731375" h="5143500" extrusionOk="0">
                <a:moveTo>
                  <a:pt x="0" y="0"/>
                </a:moveTo>
                <a:lnTo>
                  <a:pt x="3731375" y="0"/>
                </a:lnTo>
                <a:lnTo>
                  <a:pt x="373137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3" name="Google Shape;133;p16"/>
          <p:cNvSpPr/>
          <p:nvPr/>
        </p:nvSpPr>
        <p:spPr>
          <a:xfrm>
            <a:off x="-1593165" y="1028700"/>
            <a:ext cx="5243730" cy="3498998"/>
          </a:xfrm>
          <a:custGeom>
            <a:avLst/>
            <a:gdLst/>
            <a:ahLst/>
            <a:cxnLst/>
            <a:rect l="l" t="t" r="r" b="b"/>
            <a:pathLst>
              <a:path w="5243730" h="3498998" extrusionOk="0">
                <a:moveTo>
                  <a:pt x="0" y="0"/>
                </a:moveTo>
                <a:lnTo>
                  <a:pt x="5243730" y="0"/>
                </a:lnTo>
                <a:lnTo>
                  <a:pt x="5243730" y="3498998"/>
                </a:lnTo>
                <a:lnTo>
                  <a:pt x="0" y="3498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4" name="Google Shape;134;p16"/>
          <p:cNvSpPr txBox="1"/>
          <p:nvPr/>
        </p:nvSpPr>
        <p:spPr>
          <a:xfrm>
            <a:off x="5711321" y="3997305"/>
            <a:ext cx="6865500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TW" altLang="en-US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畢旅</a:t>
            </a:r>
            <a:r>
              <a:rPr lang="en-US" altLang="zh-TW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&amp;</a:t>
            </a:r>
            <a:r>
              <a:rPr lang="zh-TW" altLang="en-US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畢業照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7093537" y="1670321"/>
            <a:ext cx="4101000" cy="238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28" b="0" i="0" u="none" strike="noStrike" cap="none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0</a:t>
            </a:r>
            <a:r>
              <a:rPr lang="en-US" altLang="zh-TW" sz="15528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3</a:t>
            </a:r>
            <a:endParaRPr dirty="0"/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02588" y="2039675"/>
            <a:ext cx="5419851" cy="1216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849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2171684" y="1164908"/>
            <a:ext cx="13944632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畢　　　旅</a:t>
            </a:r>
            <a:r>
              <a:rPr 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 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1410412" y="2601068"/>
            <a:ext cx="15663747" cy="689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Nunito"/>
                <a:ea typeface="標楷體" panose="03000509000000000000" pitchFamily="65" charset="-120"/>
                <a:cs typeface="Nunito"/>
                <a:sym typeface="Nunito"/>
              </a:rPr>
              <a:t>1.</a:t>
            </a:r>
            <a:r>
              <a:rPr lang="zh-TW" altLang="en-US" sz="4000" dirty="0">
                <a:solidFill>
                  <a:srgbClr val="FFFFFF"/>
                </a:solidFill>
                <a:latin typeface="Nunito"/>
                <a:ea typeface="標楷體" panose="03000509000000000000" pitchFamily="65" charset="-120"/>
                <a:cs typeface="Nunito"/>
                <a:sym typeface="Nunito"/>
              </a:rPr>
              <a:t>第一天：遊覽車＋臺中＆南投；</a:t>
            </a:r>
            <a:endParaRPr lang="en-US" altLang="zh-TW" sz="4000" dirty="0">
              <a:solidFill>
                <a:srgbClr val="FFFFFF"/>
              </a:solidFill>
              <a:latin typeface="Nunito"/>
              <a:ea typeface="標楷體" panose="03000509000000000000" pitchFamily="65" charset="-120"/>
              <a:cs typeface="Nunito"/>
              <a:sym typeface="Nunito"/>
            </a:endParaRPr>
          </a:p>
          <a:p>
            <a:pPr lvl="1">
              <a:lnSpc>
                <a:spcPct val="140000"/>
              </a:lnSpc>
            </a:pPr>
            <a:r>
              <a:rPr lang="zh-TW" altLang="en-US" sz="4000" dirty="0">
                <a:solidFill>
                  <a:srgbClr val="FFFFFF"/>
                </a:solidFill>
                <a:latin typeface="Nunito"/>
                <a:ea typeface="標楷體" panose="03000509000000000000" pitchFamily="65" charset="-120"/>
                <a:cs typeface="Nunito"/>
                <a:sym typeface="Nunito"/>
              </a:rPr>
              <a:t>　第二天：臺南；</a:t>
            </a:r>
            <a:endParaRPr lang="en-US" altLang="zh-TW" sz="4000" dirty="0">
              <a:solidFill>
                <a:srgbClr val="FFFFFF"/>
              </a:solidFill>
              <a:latin typeface="Nunito"/>
              <a:ea typeface="標楷體" panose="03000509000000000000" pitchFamily="65" charset="-120"/>
              <a:cs typeface="Nunito"/>
              <a:sym typeface="Nunito"/>
            </a:endParaRPr>
          </a:p>
          <a:p>
            <a:pPr lvl="1">
              <a:lnSpc>
                <a:spcPct val="140000"/>
              </a:lnSpc>
            </a:pPr>
            <a:r>
              <a:rPr lang="zh-TW" altLang="en-US" sz="4000" dirty="0">
                <a:solidFill>
                  <a:srgbClr val="FFFFFF"/>
                </a:solidFill>
                <a:latin typeface="Nunito"/>
                <a:ea typeface="標楷體" panose="03000509000000000000" pitchFamily="65" charset="-120"/>
                <a:cs typeface="Nunito"/>
                <a:sym typeface="Nunito"/>
              </a:rPr>
              <a:t>　第三天：高雄＋高鐵返回臺北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。</a:t>
            </a: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分組部分會事先規劃</a:t>
            </a: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3.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當天不遲到，行李剛剛好就好！ </a:t>
            </a:r>
            <a:endParaRPr lang="en-US" altLang="zh-TW" sz="40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4.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手機、相機等貴重物品須自行保管</a:t>
            </a: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5.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帶適量金錢（約</a:t>
            </a: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500-1000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元），或是儲值成悠遊卡金</a:t>
            </a: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6.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兩位隊輔</a:t>
            </a: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+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一位老師陪同</a:t>
            </a:r>
            <a:endParaRPr lang="en-US" altLang="zh-TW" sz="40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</p:txBody>
      </p:sp>
      <p:pic>
        <p:nvPicPr>
          <p:cNvPr id="185" name="Google Shape;18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6008" y="953162"/>
            <a:ext cx="1822350" cy="14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05523" y="803994"/>
            <a:ext cx="1822350" cy="17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2171684" y="1164908"/>
            <a:ext cx="13944632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畢　　業　　照</a:t>
            </a:r>
            <a:r>
              <a:rPr 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 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1382277" y="3262250"/>
            <a:ext cx="15663747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Nunito"/>
                <a:ea typeface="標楷體" panose="03000509000000000000" pitchFamily="65" charset="-120"/>
                <a:cs typeface="Nunito"/>
                <a:sym typeface="Nunito"/>
              </a:rPr>
              <a:t>1.</a:t>
            </a:r>
            <a:r>
              <a:rPr lang="zh-TW" altLang="en-US" sz="4000" dirty="0">
                <a:solidFill>
                  <a:srgbClr val="FFFFFF"/>
                </a:solidFill>
                <a:latin typeface="Nunito"/>
                <a:ea typeface="標楷體" panose="03000509000000000000" pitchFamily="65" charset="-120"/>
                <a:cs typeface="Nunito"/>
                <a:sym typeface="Nunito"/>
              </a:rPr>
              <a:t>拍攝順序：證件照</a:t>
            </a:r>
            <a:r>
              <a:rPr lang="en-US" altLang="zh-TW" sz="4000" dirty="0">
                <a:solidFill>
                  <a:srgbClr val="FFFFFF"/>
                </a:solidFill>
                <a:latin typeface="Nunito"/>
                <a:ea typeface="標楷體" panose="03000509000000000000" pitchFamily="65" charset="-120"/>
                <a:cs typeface="Nunito"/>
                <a:sym typeface="Wingdings" pitchFamily="2" charset="2"/>
              </a:rPr>
              <a:t></a:t>
            </a:r>
            <a:r>
              <a:rPr lang="zh-TW" altLang="en-US" sz="4000" dirty="0">
                <a:solidFill>
                  <a:srgbClr val="FFFFFF"/>
                </a:solidFill>
                <a:latin typeface="Nunito"/>
                <a:ea typeface="標楷體" panose="03000509000000000000" pitchFamily="65" charset="-120"/>
                <a:cs typeface="Nunito"/>
                <a:sym typeface="Wingdings" pitchFamily="2" charset="2"/>
              </a:rPr>
              <a:t>沙龍照</a:t>
            </a:r>
            <a:r>
              <a:rPr lang="en-US" altLang="zh-TW" sz="4000" dirty="0">
                <a:solidFill>
                  <a:srgbClr val="FFFFFF"/>
                </a:solidFill>
                <a:latin typeface="Nunito"/>
                <a:ea typeface="標楷體" panose="03000509000000000000" pitchFamily="65" charset="-120"/>
                <a:cs typeface="Nunito"/>
                <a:sym typeface="Wingdings" pitchFamily="2" charset="2"/>
              </a:rPr>
              <a:t></a:t>
            </a:r>
            <a:r>
              <a:rPr lang="zh-TW" altLang="en-US" sz="4000" dirty="0">
                <a:solidFill>
                  <a:srgbClr val="FFFFFF"/>
                </a:solidFill>
                <a:latin typeface="Nunito"/>
                <a:ea typeface="標楷體" panose="03000509000000000000" pitchFamily="65" charset="-120"/>
                <a:cs typeface="Nunito"/>
                <a:sym typeface="Wingdings" pitchFamily="2" charset="2"/>
              </a:rPr>
              <a:t>生活照</a:t>
            </a:r>
            <a:endParaRPr lang="en-US" altLang="zh-TW" sz="4000" dirty="0">
              <a:solidFill>
                <a:srgbClr val="FFFFFF"/>
              </a:solidFill>
              <a:latin typeface="Nunito"/>
              <a:ea typeface="標楷體" panose="03000509000000000000" pitchFamily="65" charset="-120"/>
              <a:cs typeface="Nunito"/>
              <a:sym typeface="Nunito"/>
            </a:endParaRP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請注意聯絡簿中拍照前夕的提醒，協助孩子確認穿著及髮型</a:t>
            </a: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3.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至少在一週前修剪頭髮較佳</a:t>
            </a:r>
            <a:endParaRPr lang="en-US" altLang="zh-TW" sz="40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4.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過程說明、討論拍攝風格、分組練習擺拍等會在事前完工</a:t>
            </a:r>
          </a:p>
        </p:txBody>
      </p:sp>
      <p:pic>
        <p:nvPicPr>
          <p:cNvPr id="185" name="Google Shape;18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6008" y="953162"/>
            <a:ext cx="1822350" cy="14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05523" y="803994"/>
            <a:ext cx="1822350" cy="17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25" y="-1647277"/>
            <a:ext cx="18272952" cy="1321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700" y="747465"/>
            <a:ext cx="93726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-498385" y="5692025"/>
            <a:ext cx="3731375" cy="5143500"/>
          </a:xfrm>
          <a:custGeom>
            <a:avLst/>
            <a:gdLst/>
            <a:ahLst/>
            <a:cxnLst/>
            <a:rect l="l" t="t" r="r" b="b"/>
            <a:pathLst>
              <a:path w="3731375" h="5143500" extrusionOk="0">
                <a:moveTo>
                  <a:pt x="0" y="0"/>
                </a:moveTo>
                <a:lnTo>
                  <a:pt x="3731375" y="0"/>
                </a:lnTo>
                <a:lnTo>
                  <a:pt x="373137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3" name="Google Shape;133;p16"/>
          <p:cNvSpPr/>
          <p:nvPr/>
        </p:nvSpPr>
        <p:spPr>
          <a:xfrm>
            <a:off x="-1593165" y="1028700"/>
            <a:ext cx="5243730" cy="3498998"/>
          </a:xfrm>
          <a:custGeom>
            <a:avLst/>
            <a:gdLst/>
            <a:ahLst/>
            <a:cxnLst/>
            <a:rect l="l" t="t" r="r" b="b"/>
            <a:pathLst>
              <a:path w="5243730" h="3498998" extrusionOk="0">
                <a:moveTo>
                  <a:pt x="0" y="0"/>
                </a:moveTo>
                <a:lnTo>
                  <a:pt x="5243730" y="0"/>
                </a:lnTo>
                <a:lnTo>
                  <a:pt x="5243730" y="3498998"/>
                </a:lnTo>
                <a:lnTo>
                  <a:pt x="0" y="3498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4" name="Google Shape;134;p16"/>
          <p:cNvSpPr txBox="1"/>
          <p:nvPr/>
        </p:nvSpPr>
        <p:spPr>
          <a:xfrm>
            <a:off x="5711321" y="3997305"/>
            <a:ext cx="6865500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TW" altLang="en-US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謝老師小叮嚀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7093537" y="1670321"/>
            <a:ext cx="4101000" cy="238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28" b="0" i="0" u="none" strike="noStrike" cap="none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0</a:t>
            </a:r>
            <a:r>
              <a:rPr lang="en-US" altLang="zh-TW" sz="15528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4</a:t>
            </a:r>
            <a:endParaRPr dirty="0"/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02588" y="2039675"/>
            <a:ext cx="5419851" cy="1216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849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2171684" y="1164908"/>
            <a:ext cx="13944632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再麻煩各位家長了！</a:t>
            </a:r>
            <a:r>
              <a:rPr 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 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1579224" y="3065302"/>
            <a:ext cx="15663747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Nunito"/>
                <a:ea typeface="標楷體" panose="03000509000000000000" pitchFamily="65" charset="-120"/>
                <a:cs typeface="Nunito"/>
                <a:sym typeface="Nunito"/>
              </a:rPr>
              <a:t>1.</a:t>
            </a:r>
            <a:r>
              <a:rPr lang="zh-TW" altLang="en-US" sz="4000" dirty="0">
                <a:solidFill>
                  <a:srgbClr val="FFFFFF"/>
                </a:solidFill>
                <a:latin typeface="Nunito"/>
                <a:ea typeface="標楷體" panose="03000509000000000000" pitchFamily="65" charset="-120"/>
                <a:cs typeface="Nunito"/>
                <a:sym typeface="Nunito"/>
              </a:rPr>
              <a:t> 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上學時間為</a:t>
            </a: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7:30-7:50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，請讓孩子準時上學；如需請假請告知。</a:t>
            </a: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要帶早餐就要記得吃，其他時間儘量減少讓孩子攜帶零食。</a:t>
            </a: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3.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文具夠用就好，學用品貼上名字很好，書包輕點會更好！ </a:t>
            </a:r>
            <a:endParaRPr lang="en-US" altLang="zh-TW" sz="40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4.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請提醒孩子減少攜帶貴重或珍稀物品到校，遇到狀況也請及早反應。</a:t>
            </a: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5.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各項繳費單請依時限繳納，須上網填報之活動請務必依時完成</a:t>
            </a: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6.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孩子的問題請鼓勵孩子自行找尋解答，經過掙扎後更有收穫。</a:t>
            </a:r>
            <a:endParaRPr lang="en-US" altLang="zh-TW" sz="40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</p:txBody>
      </p:sp>
      <p:pic>
        <p:nvPicPr>
          <p:cNvPr id="185" name="Google Shape;18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5325" y="1361125"/>
            <a:ext cx="1822350" cy="14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31800" y="1226024"/>
            <a:ext cx="1822350" cy="17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2171684" y="1164908"/>
            <a:ext cx="13944632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摘星樓及教室</a:t>
            </a:r>
            <a:r>
              <a:rPr 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 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1237958" y="3065302"/>
            <a:ext cx="16005014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Nunito"/>
                <a:ea typeface="標楷體" panose="03000509000000000000" pitchFamily="65" charset="-120"/>
                <a:cs typeface="Nunito"/>
                <a:sym typeface="Nunito"/>
              </a:rPr>
              <a:t>1.</a:t>
            </a:r>
            <a:r>
              <a:rPr lang="zh-TW" altLang="en-US" sz="4000" dirty="0">
                <a:solidFill>
                  <a:srgbClr val="FFFFFF"/>
                </a:solidFill>
                <a:latin typeface="Nunito"/>
                <a:ea typeface="標楷體" panose="03000509000000000000" pitchFamily="65" charset="-120"/>
                <a:cs typeface="Nunito"/>
                <a:sym typeface="Nunito"/>
              </a:rPr>
              <a:t>目前本棟廁所整修中，預計</a:t>
            </a:r>
            <a:r>
              <a:rPr lang="en-US" altLang="zh-TW" sz="4000" dirty="0">
                <a:solidFill>
                  <a:srgbClr val="FFFFFF"/>
                </a:solidFill>
                <a:latin typeface="Nunito"/>
                <a:ea typeface="標楷體" panose="03000509000000000000" pitchFamily="65" charset="-120"/>
                <a:cs typeface="Nunito"/>
                <a:sym typeface="Nunito"/>
              </a:rPr>
              <a:t>9</a:t>
            </a:r>
            <a:r>
              <a:rPr lang="zh-TW" altLang="en-US" sz="4000" dirty="0">
                <a:solidFill>
                  <a:srgbClr val="FFFFFF"/>
                </a:solidFill>
                <a:latin typeface="Nunito"/>
                <a:ea typeface="標楷體" panose="03000509000000000000" pitchFamily="65" charset="-120"/>
                <a:cs typeface="Nunito"/>
                <a:sym typeface="Nunito"/>
              </a:rPr>
              <a:t>月底陸續開放。故現在需要移動到其他棟</a:t>
            </a:r>
            <a:endParaRPr lang="en-US" altLang="zh-TW" sz="4000" dirty="0">
              <a:solidFill>
                <a:srgbClr val="FFFFFF"/>
              </a:solidFill>
              <a:latin typeface="Nunito"/>
              <a:ea typeface="標楷體" panose="03000509000000000000" pitchFamily="65" charset="-120"/>
              <a:cs typeface="Nunito"/>
              <a:sym typeface="Nunito"/>
            </a:endParaRPr>
          </a:p>
          <a:p>
            <a:pPr lvl="1">
              <a:lnSpc>
                <a:spcPct val="140000"/>
              </a:lnSpc>
            </a:pPr>
            <a:r>
              <a:rPr lang="zh-TW" altLang="en-US" sz="4000" dirty="0">
                <a:solidFill>
                  <a:srgbClr val="FFFFFF"/>
                </a:solidFill>
                <a:latin typeface="Nunito"/>
                <a:ea typeface="標楷體" panose="03000509000000000000" pitchFamily="65" charset="-120"/>
                <a:cs typeface="Nunito"/>
                <a:sym typeface="Nunito"/>
              </a:rPr>
              <a:t>    上廁所，會多提醒孩子</a:t>
            </a:r>
            <a:endParaRPr lang="zh-TW" altLang="en-US" sz="40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教室中有螞蟻、老鼠及蟑螂，已請總務處協助，故食物少一點為佳</a:t>
            </a: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3.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天花板之漏水及白華狀況，會定期請總務處協助；下方亦無學生座位</a:t>
            </a:r>
            <a:endParaRPr lang="en-US" altLang="zh-TW" sz="40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4.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走廊柱子上住有蝙蝠，環境會請學生定期整理。</a:t>
            </a:r>
          </a:p>
        </p:txBody>
      </p:sp>
      <p:pic>
        <p:nvPicPr>
          <p:cNvPr id="185" name="Google Shape;18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5325" y="1361125"/>
            <a:ext cx="1822350" cy="14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31800" y="1226024"/>
            <a:ext cx="1822350" cy="17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368020"/>
            <a:ext cx="17295800" cy="94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3206399" y="1504361"/>
            <a:ext cx="11875201" cy="121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995"/>
              </a:lnSpc>
            </a:pPr>
            <a:r>
              <a:rPr lang="zh-TW" altLang="en-US" sz="7085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本日預計說明內容</a:t>
            </a:r>
            <a:endParaRPr lang="zh-TW" altLang="en-US" sz="7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1853691" y="6055029"/>
            <a:ext cx="4301520" cy="8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b="1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校務與班務</a:t>
            </a:r>
            <a:endParaRPr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201351" y="5788821"/>
            <a:ext cx="2060370" cy="4801709"/>
          </a:xfrm>
          <a:custGeom>
            <a:avLst/>
            <a:gdLst/>
            <a:ahLst/>
            <a:cxnLst/>
            <a:rect l="l" t="t" r="r" b="b"/>
            <a:pathLst>
              <a:path w="2060370" h="4801709" extrusionOk="0">
                <a:moveTo>
                  <a:pt x="0" y="0"/>
                </a:moveTo>
                <a:lnTo>
                  <a:pt x="2060370" y="0"/>
                </a:lnTo>
                <a:lnTo>
                  <a:pt x="2060370" y="4801709"/>
                </a:lnTo>
                <a:lnTo>
                  <a:pt x="0" y="4801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5" name="Google Shape;115;p15"/>
          <p:cNvSpPr/>
          <p:nvPr/>
        </p:nvSpPr>
        <p:spPr>
          <a:xfrm>
            <a:off x="2745763" y="3383308"/>
            <a:ext cx="2517377" cy="2480760"/>
          </a:xfrm>
          <a:custGeom>
            <a:avLst/>
            <a:gdLst/>
            <a:ahLst/>
            <a:cxnLst/>
            <a:rect l="l" t="t" r="r" b="b"/>
            <a:pathLst>
              <a:path w="2517377" h="2480760" extrusionOk="0">
                <a:moveTo>
                  <a:pt x="0" y="0"/>
                </a:moveTo>
                <a:lnTo>
                  <a:pt x="2517377" y="0"/>
                </a:lnTo>
                <a:lnTo>
                  <a:pt x="2517377" y="2480760"/>
                </a:lnTo>
                <a:lnTo>
                  <a:pt x="0" y="2480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6" name="Google Shape;116;p15"/>
          <p:cNvSpPr/>
          <p:nvPr/>
        </p:nvSpPr>
        <p:spPr>
          <a:xfrm>
            <a:off x="7745446" y="3383308"/>
            <a:ext cx="2797109" cy="2405513"/>
          </a:xfrm>
          <a:custGeom>
            <a:avLst/>
            <a:gdLst/>
            <a:ahLst/>
            <a:cxnLst/>
            <a:rect l="l" t="t" r="r" b="b"/>
            <a:pathLst>
              <a:path w="2797109" h="2405513" extrusionOk="0">
                <a:moveTo>
                  <a:pt x="0" y="0"/>
                </a:moveTo>
                <a:lnTo>
                  <a:pt x="2797108" y="0"/>
                </a:lnTo>
                <a:lnTo>
                  <a:pt x="2797108" y="2405513"/>
                </a:lnTo>
                <a:lnTo>
                  <a:pt x="0" y="2405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7" name="Google Shape;117;p15"/>
          <p:cNvSpPr/>
          <p:nvPr/>
        </p:nvSpPr>
        <p:spPr>
          <a:xfrm>
            <a:off x="13235528" y="3383308"/>
            <a:ext cx="2584048" cy="2405513"/>
          </a:xfrm>
          <a:custGeom>
            <a:avLst/>
            <a:gdLst/>
            <a:ahLst/>
            <a:cxnLst/>
            <a:rect l="l" t="t" r="r" b="b"/>
            <a:pathLst>
              <a:path w="2584048" h="2405513" extrusionOk="0">
                <a:moveTo>
                  <a:pt x="0" y="0"/>
                </a:moveTo>
                <a:lnTo>
                  <a:pt x="2584048" y="0"/>
                </a:lnTo>
                <a:lnTo>
                  <a:pt x="2584048" y="2405513"/>
                </a:lnTo>
                <a:lnTo>
                  <a:pt x="0" y="2405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8" name="Google Shape;118;p15"/>
          <p:cNvSpPr txBox="1"/>
          <p:nvPr/>
        </p:nvSpPr>
        <p:spPr>
          <a:xfrm>
            <a:off x="3266796" y="4007418"/>
            <a:ext cx="1475310" cy="100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85" b="0" i="0" u="none" strike="noStrike" cap="none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8406345" y="4007418"/>
            <a:ext cx="1475310" cy="100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85" b="0" i="0" u="none" strike="noStrike" cap="none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02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13789897" y="4007418"/>
            <a:ext cx="1475310" cy="100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85" b="0" i="0" u="none" strike="noStrike" cap="none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03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7440065" y="6132705"/>
            <a:ext cx="3384882" cy="8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教學說明</a:t>
            </a:r>
            <a:endParaRPr sz="44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12708728" y="6055029"/>
            <a:ext cx="3725581" cy="8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謝老師小叮嚀</a:t>
            </a:r>
            <a:endParaRPr sz="44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00" y="5708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7"/>
          <p:cNvSpPr/>
          <p:nvPr/>
        </p:nvSpPr>
        <p:spPr>
          <a:xfrm>
            <a:off x="2033228" y="7041471"/>
            <a:ext cx="5418404" cy="2472763"/>
          </a:xfrm>
          <a:custGeom>
            <a:avLst/>
            <a:gdLst/>
            <a:ahLst/>
            <a:cxnLst/>
            <a:rect l="l" t="t" r="r" b="b"/>
            <a:pathLst>
              <a:path w="5418404" h="2472763" extrusionOk="0">
                <a:moveTo>
                  <a:pt x="0" y="0"/>
                </a:moveTo>
                <a:lnTo>
                  <a:pt x="5418404" y="0"/>
                </a:lnTo>
                <a:lnTo>
                  <a:pt x="5418404" y="2472763"/>
                </a:lnTo>
                <a:lnTo>
                  <a:pt x="0" y="2472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0" name="Google Shape;310;p27"/>
          <p:cNvSpPr/>
          <p:nvPr/>
        </p:nvSpPr>
        <p:spPr>
          <a:xfrm>
            <a:off x="6075972" y="6208556"/>
            <a:ext cx="1375660" cy="1207142"/>
          </a:xfrm>
          <a:custGeom>
            <a:avLst/>
            <a:gdLst/>
            <a:ahLst/>
            <a:cxnLst/>
            <a:rect l="l" t="t" r="r" b="b"/>
            <a:pathLst>
              <a:path w="1375660" h="1207142" extrusionOk="0">
                <a:moveTo>
                  <a:pt x="0" y="0"/>
                </a:moveTo>
                <a:lnTo>
                  <a:pt x="1375660" y="0"/>
                </a:lnTo>
                <a:lnTo>
                  <a:pt x="1375660" y="1207142"/>
                </a:lnTo>
                <a:lnTo>
                  <a:pt x="0" y="1207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1" name="Google Shape;311;p27"/>
          <p:cNvSpPr txBox="1"/>
          <p:nvPr/>
        </p:nvSpPr>
        <p:spPr>
          <a:xfrm>
            <a:off x="2027278" y="2538095"/>
            <a:ext cx="6604493" cy="137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0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聯絡導師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2" name="Google Shape;312;p27"/>
          <p:cNvSpPr txBox="1"/>
          <p:nvPr/>
        </p:nvSpPr>
        <p:spPr>
          <a:xfrm>
            <a:off x="10039175" y="1433936"/>
            <a:ext cx="1987422" cy="171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8" b="0" i="0" u="none" strike="noStrike" cap="none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/>
          </a:p>
        </p:txBody>
      </p:sp>
      <p:sp>
        <p:nvSpPr>
          <p:cNvPr id="313" name="Google Shape;313;p27"/>
          <p:cNvSpPr txBox="1"/>
          <p:nvPr/>
        </p:nvSpPr>
        <p:spPr>
          <a:xfrm>
            <a:off x="10067801" y="3584915"/>
            <a:ext cx="1987422" cy="171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8" b="0" i="0" u="none" strike="noStrike" cap="none" dirty="0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02</a:t>
            </a:r>
            <a:endParaRPr dirty="0"/>
          </a:p>
        </p:txBody>
      </p:sp>
      <p:sp>
        <p:nvSpPr>
          <p:cNvPr id="314" name="Google Shape;314;p27"/>
          <p:cNvSpPr txBox="1"/>
          <p:nvPr/>
        </p:nvSpPr>
        <p:spPr>
          <a:xfrm>
            <a:off x="10106925" y="5822261"/>
            <a:ext cx="1987422" cy="171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8" b="0" i="0" u="none" strike="noStrike" cap="none" dirty="0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03</a:t>
            </a:r>
            <a:endParaRPr dirty="0"/>
          </a:p>
        </p:txBody>
      </p:sp>
      <p:sp>
        <p:nvSpPr>
          <p:cNvPr id="315" name="Google Shape;315;p27"/>
          <p:cNvSpPr txBox="1"/>
          <p:nvPr/>
        </p:nvSpPr>
        <p:spPr>
          <a:xfrm>
            <a:off x="12197302" y="6174707"/>
            <a:ext cx="458412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i="0" u="none" strike="noStrike" cap="none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手機</a:t>
            </a:r>
            <a:r>
              <a:rPr lang="en-US" altLang="zh-TW" sz="3000" b="1" i="0" u="none" strike="noStrike" cap="none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:</a:t>
            </a:r>
            <a:r>
              <a:rPr lang="en-US" altLang="zh-TW" sz="3000" b="1" i="0" u="none" strike="noStrike" cap="none" dirty="0" err="1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0958-337-185&amp;line</a:t>
            </a:r>
            <a:endParaRPr b="1" dirty="0"/>
          </a:p>
        </p:txBody>
      </p:sp>
      <p:sp>
        <p:nvSpPr>
          <p:cNvPr id="316" name="Google Shape;316;p27"/>
          <p:cNvSpPr txBox="1"/>
          <p:nvPr/>
        </p:nvSpPr>
        <p:spPr>
          <a:xfrm>
            <a:off x="12407617" y="3916742"/>
            <a:ext cx="458412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EMAIL</a:t>
            </a:r>
            <a:r>
              <a:rPr lang="zh-TW" altLang="en-US" sz="3000" b="1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：</a:t>
            </a:r>
            <a:r>
              <a:rPr lang="en-US" altLang="zh-TW" sz="3000" dirty="0" err="1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wanyun0916@gmail.com</a:t>
            </a:r>
            <a:r>
              <a:rPr lang="en-US" sz="3000" i="0" u="none" strike="noStrike" cap="none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endParaRPr dirty="0"/>
          </a:p>
        </p:txBody>
      </p:sp>
      <p:sp>
        <p:nvSpPr>
          <p:cNvPr id="317" name="Google Shape;317;p27"/>
          <p:cNvSpPr txBox="1"/>
          <p:nvPr/>
        </p:nvSpPr>
        <p:spPr>
          <a:xfrm>
            <a:off x="12349213" y="1689264"/>
            <a:ext cx="458412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dirty="0">
                <a:solidFill>
                  <a:srgbClr val="FFFFFF"/>
                </a:solidFill>
                <a:latin typeface="Nunito SemiBold"/>
                <a:sym typeface="Nunito SemiBold"/>
              </a:rPr>
              <a:t>班級電話與聯絡簿</a:t>
            </a:r>
            <a:endParaRPr b="1" dirty="0"/>
          </a:p>
        </p:txBody>
      </p:sp>
      <p:sp>
        <p:nvSpPr>
          <p:cNvPr id="318" name="Google Shape;318;p27"/>
          <p:cNvSpPr txBox="1"/>
          <p:nvPr/>
        </p:nvSpPr>
        <p:spPr>
          <a:xfrm>
            <a:off x="12197427" y="6918298"/>
            <a:ext cx="4584000" cy="176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>
                <a:solidFill>
                  <a:srgbClr val="FFFFFF"/>
                </a:solidFill>
                <a:latin typeface="Nunito"/>
                <a:sym typeface="Nunito"/>
              </a:rPr>
              <a:t>平日晚上</a:t>
            </a:r>
            <a:r>
              <a:rPr lang="en-US" altLang="zh-TW" sz="2200" dirty="0">
                <a:solidFill>
                  <a:srgbClr val="FFFFFF"/>
                </a:solidFill>
                <a:latin typeface="Nunito"/>
                <a:sym typeface="Nunito"/>
              </a:rPr>
              <a:t>9</a:t>
            </a:r>
            <a:r>
              <a:rPr lang="zh-TW" altLang="en-US" sz="2200" dirty="0">
                <a:solidFill>
                  <a:srgbClr val="FFFFFF"/>
                </a:solidFill>
                <a:latin typeface="Nunito"/>
                <a:sym typeface="Nunito"/>
              </a:rPr>
              <a:t>點後較難應答</a:t>
            </a:r>
            <a:endParaRPr lang="en-US" altLang="zh-TW" sz="2200" dirty="0">
              <a:solidFill>
                <a:srgbClr val="FFFFFF"/>
              </a:solidFill>
              <a:latin typeface="Nunito"/>
              <a:sym typeface="Nunito"/>
            </a:endParaRPr>
          </a:p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>
                <a:solidFill>
                  <a:srgbClr val="FFFFFF"/>
                </a:solidFill>
                <a:latin typeface="Nunito"/>
                <a:sym typeface="Nunito"/>
              </a:rPr>
              <a:t>請改用聯絡簿聯繫</a:t>
            </a:r>
            <a:endParaRPr lang="en-US" altLang="zh-TW" sz="2200" dirty="0">
              <a:solidFill>
                <a:srgbClr val="FFFFFF"/>
              </a:solidFill>
              <a:latin typeface="Nunito"/>
              <a:sym typeface="Nunito"/>
            </a:endParaRPr>
          </a:p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200" dirty="0">
              <a:solidFill>
                <a:srgbClr val="FFFFFF"/>
              </a:solidFill>
              <a:latin typeface="Nunito"/>
              <a:sym typeface="Nunito"/>
            </a:endParaRPr>
          </a:p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>
                <a:solidFill>
                  <a:srgbClr val="FFFFFF"/>
                </a:solidFill>
                <a:latin typeface="Nunito"/>
                <a:sym typeface="Nunito"/>
              </a:rPr>
              <a:t>上班時間的回覆狀況將視時間而定</a:t>
            </a:r>
            <a:endParaRPr dirty="0"/>
          </a:p>
        </p:txBody>
      </p:sp>
      <p:sp>
        <p:nvSpPr>
          <p:cNvPr id="320" name="Google Shape;320;p27"/>
          <p:cNvSpPr txBox="1"/>
          <p:nvPr/>
        </p:nvSpPr>
        <p:spPr>
          <a:xfrm>
            <a:off x="12349109" y="2488461"/>
            <a:ext cx="4584000" cy="44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>
                <a:solidFill>
                  <a:srgbClr val="FFFFFF"/>
                </a:solidFill>
                <a:latin typeface="Nunito"/>
                <a:sym typeface="Nunito"/>
              </a:rPr>
              <a:t>分機：</a:t>
            </a:r>
            <a:r>
              <a:rPr lang="en-US" altLang="zh-TW" sz="2200" dirty="0">
                <a:solidFill>
                  <a:srgbClr val="FFFFFF"/>
                </a:solidFill>
                <a:latin typeface="Nunito"/>
                <a:sym typeface="Nunito"/>
              </a:rPr>
              <a:t>604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875" y="609315"/>
            <a:ext cx="17295831" cy="945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1038" y="4020700"/>
            <a:ext cx="2903825" cy="82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3"/>
          <p:cNvSpPr/>
          <p:nvPr/>
        </p:nvSpPr>
        <p:spPr>
          <a:xfrm>
            <a:off x="4414249" y="6817121"/>
            <a:ext cx="4127811" cy="4882357"/>
          </a:xfrm>
          <a:custGeom>
            <a:avLst/>
            <a:gdLst/>
            <a:ahLst/>
            <a:cxnLst/>
            <a:rect l="l" t="t" r="r" b="b"/>
            <a:pathLst>
              <a:path w="4127811" h="4882357" extrusionOk="0">
                <a:moveTo>
                  <a:pt x="0" y="0"/>
                </a:moveTo>
                <a:lnTo>
                  <a:pt x="4127811" y="0"/>
                </a:lnTo>
                <a:lnTo>
                  <a:pt x="4127811" y="4882358"/>
                </a:lnTo>
                <a:lnTo>
                  <a:pt x="0" y="4882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5" name="Google Shape;445;p33"/>
          <p:cNvSpPr/>
          <p:nvPr/>
        </p:nvSpPr>
        <p:spPr>
          <a:xfrm>
            <a:off x="2908070" y="1799808"/>
            <a:ext cx="952387" cy="1203649"/>
          </a:xfrm>
          <a:custGeom>
            <a:avLst/>
            <a:gdLst/>
            <a:ahLst/>
            <a:cxnLst/>
            <a:rect l="l" t="t" r="r" b="b"/>
            <a:pathLst>
              <a:path w="952387" h="1203649" extrusionOk="0">
                <a:moveTo>
                  <a:pt x="0" y="0"/>
                </a:moveTo>
                <a:lnTo>
                  <a:pt x="952387" y="0"/>
                </a:lnTo>
                <a:lnTo>
                  <a:pt x="952387" y="1203649"/>
                </a:lnTo>
                <a:lnTo>
                  <a:pt x="0" y="1203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6" name="Google Shape;446;p33"/>
          <p:cNvSpPr/>
          <p:nvPr/>
        </p:nvSpPr>
        <p:spPr>
          <a:xfrm>
            <a:off x="13424281" y="2032915"/>
            <a:ext cx="2178508" cy="1154609"/>
          </a:xfrm>
          <a:custGeom>
            <a:avLst/>
            <a:gdLst/>
            <a:ahLst/>
            <a:cxnLst/>
            <a:rect l="l" t="t" r="r" b="b"/>
            <a:pathLst>
              <a:path w="2178508" h="1154609" extrusionOk="0">
                <a:moveTo>
                  <a:pt x="0" y="0"/>
                </a:moveTo>
                <a:lnTo>
                  <a:pt x="2178508" y="0"/>
                </a:lnTo>
                <a:lnTo>
                  <a:pt x="2178508" y="1154610"/>
                </a:lnTo>
                <a:lnTo>
                  <a:pt x="0" y="11546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7" name="Google Shape;447;p33"/>
          <p:cNvSpPr txBox="1"/>
          <p:nvPr/>
        </p:nvSpPr>
        <p:spPr>
          <a:xfrm>
            <a:off x="5849146" y="2593737"/>
            <a:ext cx="6589800" cy="3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22" b="0" i="0" u="none" strike="noStrike" cap="none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Thank</a:t>
            </a:r>
            <a:endParaRPr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22" b="0" i="0" u="none" strike="noStrike" cap="none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you!</a:t>
            </a:r>
            <a:endParaRPr/>
          </a:p>
        </p:txBody>
      </p:sp>
      <p:pic>
        <p:nvPicPr>
          <p:cNvPr id="449" name="Google Shape;449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090904" y="3747400"/>
            <a:ext cx="5014142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33325" y="4362090"/>
            <a:ext cx="6421351" cy="2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40123" y="6423682"/>
            <a:ext cx="5007754" cy="2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25" y="-1647277"/>
            <a:ext cx="18272952" cy="1321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700" y="747465"/>
            <a:ext cx="93726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-498385" y="5692025"/>
            <a:ext cx="3731375" cy="5143500"/>
          </a:xfrm>
          <a:custGeom>
            <a:avLst/>
            <a:gdLst/>
            <a:ahLst/>
            <a:cxnLst/>
            <a:rect l="l" t="t" r="r" b="b"/>
            <a:pathLst>
              <a:path w="3731375" h="5143500" extrusionOk="0">
                <a:moveTo>
                  <a:pt x="0" y="0"/>
                </a:moveTo>
                <a:lnTo>
                  <a:pt x="3731375" y="0"/>
                </a:lnTo>
                <a:lnTo>
                  <a:pt x="373137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3" name="Google Shape;133;p16"/>
          <p:cNvSpPr/>
          <p:nvPr/>
        </p:nvSpPr>
        <p:spPr>
          <a:xfrm>
            <a:off x="-1593165" y="1028700"/>
            <a:ext cx="5243730" cy="3498998"/>
          </a:xfrm>
          <a:custGeom>
            <a:avLst/>
            <a:gdLst/>
            <a:ahLst/>
            <a:cxnLst/>
            <a:rect l="l" t="t" r="r" b="b"/>
            <a:pathLst>
              <a:path w="5243730" h="3498998" extrusionOk="0">
                <a:moveTo>
                  <a:pt x="0" y="0"/>
                </a:moveTo>
                <a:lnTo>
                  <a:pt x="5243730" y="0"/>
                </a:lnTo>
                <a:lnTo>
                  <a:pt x="5243730" y="3498998"/>
                </a:lnTo>
                <a:lnTo>
                  <a:pt x="0" y="3498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4" name="Google Shape;134;p16"/>
          <p:cNvSpPr txBox="1"/>
          <p:nvPr/>
        </p:nvSpPr>
        <p:spPr>
          <a:xfrm>
            <a:off x="5711321" y="3997305"/>
            <a:ext cx="6865500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TW" altLang="en-US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校務</a:t>
            </a:r>
            <a:r>
              <a:rPr lang="en-US" altLang="zh-TW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&amp;</a:t>
            </a:r>
            <a:r>
              <a:rPr lang="zh-TW" altLang="en-US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班務說明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7093537" y="1670321"/>
            <a:ext cx="4101000" cy="2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28" b="0" i="0" u="none" strike="noStrike" cap="none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/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02588" y="2039675"/>
            <a:ext cx="5419851" cy="1216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39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00" y="5708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5"/>
          <p:cNvSpPr txBox="1"/>
          <p:nvPr/>
        </p:nvSpPr>
        <p:spPr>
          <a:xfrm>
            <a:off x="357767" y="1111872"/>
            <a:ext cx="9737764" cy="102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7000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本學期重要行事曆</a:t>
            </a:r>
            <a:endParaRPr sz="7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570891" y="2373727"/>
          <a:ext cx="15254067" cy="657085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942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6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4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內容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備註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99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9/16(</a:t>
                      </a:r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)-10/21(</a:t>
                      </a:r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游泳課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帶泳具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37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en-US" altLang="zh-TW" sz="3200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9/18(</a:t>
                      </a:r>
                      <a:r>
                        <a:rPr lang="zh-TW" altLang="en-US" sz="3200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lang="en-US" altLang="zh-TW" sz="3200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320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拍攝證件照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可穿有領子的衣服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7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9/19(</a:t>
                      </a:r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)-10/7(</a:t>
                      </a:r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三四聯單繳納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16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en-US" altLang="zh-TW" sz="3200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10/15(</a:t>
                      </a:r>
                      <a:r>
                        <a:rPr lang="zh-TW" altLang="en-US" sz="3200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lang="en-US" altLang="zh-TW" sz="3200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320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拍攝沙龍照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穿亮色衣、可帶道具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95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    </a:t>
                      </a:r>
                      <a:r>
                        <a:rPr lang="en-US" altLang="zh-TW" sz="3200" b="0" i="0" u="none" strike="noStrike" cap="none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10/24&amp;31(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四</a:t>
                      </a:r>
                      <a:r>
                        <a:rPr lang="en-US" altLang="zh-TW" sz="3200" b="0" i="0" u="none" strike="noStrike" cap="none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)</a:t>
                      </a:r>
                      <a:endParaRPr lang="zh-TW" altLang="en-US" sz="3200" b="0" i="0" u="none" strike="noStrike" cap="none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3200" b="0" i="0" u="none" strike="noStrike" cap="none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EQ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57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10/29(</a:t>
                      </a:r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)-30(</a:t>
                      </a:r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期中考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en-US" altLang="zh-TW" sz="3200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11/8(</a:t>
                      </a:r>
                      <a:r>
                        <a:rPr lang="zh-TW" altLang="en-US" sz="3200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  <a:r>
                        <a:rPr lang="en-US" altLang="zh-TW" sz="3200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320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拍攝生活照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分成</a:t>
                      </a:r>
                      <a:r>
                        <a:rPr lang="en-US" altLang="zh-TW" sz="3200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altLang="en-US" sz="3200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小組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27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11/30(</a:t>
                      </a:r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六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體表會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12/2(</a:t>
                      </a:r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補休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33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12/18(</a:t>
                      </a:r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)-20(</a:t>
                      </a:r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畢業旅行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747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1/9(</a:t>
                      </a:r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)-10(</a:t>
                      </a:r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期末考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1/20</a:t>
                      </a:r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休業式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00" y="5708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1"/>
          <p:cNvSpPr/>
          <p:nvPr/>
        </p:nvSpPr>
        <p:spPr>
          <a:xfrm>
            <a:off x="3854362" y="4493125"/>
            <a:ext cx="760578" cy="1405226"/>
          </a:xfrm>
          <a:custGeom>
            <a:avLst/>
            <a:gdLst/>
            <a:ahLst/>
            <a:cxnLst/>
            <a:rect l="l" t="t" r="r" b="b"/>
            <a:pathLst>
              <a:path w="760578" h="1405226" extrusionOk="0">
                <a:moveTo>
                  <a:pt x="0" y="0"/>
                </a:moveTo>
                <a:lnTo>
                  <a:pt x="760578" y="0"/>
                </a:lnTo>
                <a:lnTo>
                  <a:pt x="760578" y="1405226"/>
                </a:lnTo>
                <a:lnTo>
                  <a:pt x="0" y="14052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01" name="Google Shape;401;p31"/>
          <p:cNvSpPr txBox="1"/>
          <p:nvPr/>
        </p:nvSpPr>
        <p:spPr>
          <a:xfrm>
            <a:off x="1811864" y="1308263"/>
            <a:ext cx="10166776" cy="128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班級家長代表</a:t>
            </a:r>
            <a:endParaRPr lang="en-US" sz="6999" b="1" i="0" u="none" strike="noStrike" cap="none" dirty="0">
              <a:solidFill>
                <a:srgbClr val="F1E894"/>
              </a:solidFill>
              <a:latin typeface="標楷體" panose="03000509000000000000" pitchFamily="65" charset="-120"/>
              <a:ea typeface="標楷體" panose="03000509000000000000" pitchFamily="65" charset="-120"/>
              <a:cs typeface="Paytone One"/>
              <a:sym typeface="Paytone One"/>
            </a:endParaRPr>
          </a:p>
        </p:txBody>
      </p:sp>
      <p:pic>
        <p:nvPicPr>
          <p:cNvPr id="402" name="Google Shape;40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100" y="4275013"/>
            <a:ext cx="4223400" cy="85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18;p27">
            <a:extLst>
              <a:ext uri="{FF2B5EF4-FFF2-40B4-BE49-F238E27FC236}">
                <a16:creationId xmlns:a16="http://schemas.microsoft.com/office/drawing/2014/main" id="{30257F98-E7E2-4A62-AA38-CF141DD921C1}"/>
              </a:ext>
            </a:extLst>
          </p:cNvPr>
          <p:cNvSpPr txBox="1"/>
          <p:nvPr/>
        </p:nvSpPr>
        <p:spPr>
          <a:xfrm>
            <a:off x="5138694" y="4663368"/>
            <a:ext cx="970071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感謝</a:t>
            </a:r>
            <a:r>
              <a:rPr lang="zh-TW" altLang="en-US" sz="6000" u="sng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品禎媽</a:t>
            </a:r>
            <a:r>
              <a:rPr lang="zh-TW" altLang="en-US" sz="6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與</a:t>
            </a:r>
            <a:r>
              <a:rPr lang="zh-TW" altLang="en-US" sz="6000" u="sng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銘崙媽</a:t>
            </a:r>
            <a:r>
              <a:rPr lang="zh-TW" altLang="en-US" sz="6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留任！</a:t>
            </a:r>
            <a:endParaRPr lang="en-US" altLang="zh-TW" sz="60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977537" y="1039907"/>
            <a:ext cx="12176759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務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說明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4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-1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　班級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活動費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6115275" y="2524475"/>
            <a:ext cx="8593927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感謝</a:t>
            </a:r>
            <a:r>
              <a:rPr lang="zh-TW" altLang="en-US" sz="4800" u="sng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銘崙媽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協助保管及管理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目前結餘為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1252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元</a:t>
            </a:r>
            <a:endParaRPr lang="en-US" altLang="zh-TW" sz="4800" b="0" i="0" u="none" strike="noStrike" cap="none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以及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2000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元 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7-11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商品卡</a:t>
            </a:r>
            <a:r>
              <a:rPr lang="en-US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</a:t>
            </a:r>
            <a:endParaRPr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514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962590" y="808789"/>
            <a:ext cx="13798439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務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說明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4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2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　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平時與定期測驗成績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6115275" y="2200491"/>
            <a:ext cx="11127696" cy="620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國、數、社平時考：成績寫在聯絡簿，考卷不用家長簽名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各科期考考卷：國、數、社的成績寫在聯絡簿並提供級距，考卷皆需家長簽名 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3.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感謝協助完成的家長！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B7448DA-5C39-4FFC-AF92-EBA6913A04F7}"/>
              </a:ext>
            </a:extLst>
          </p:cNvPr>
          <p:cNvSpPr/>
          <p:nvPr/>
        </p:nvSpPr>
        <p:spPr>
          <a:xfrm>
            <a:off x="6115275" y="5431253"/>
            <a:ext cx="10461491" cy="9016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C99884D-A597-4D54-A986-5AE60123AC44}"/>
              </a:ext>
            </a:extLst>
          </p:cNvPr>
          <p:cNvSpPr/>
          <p:nvPr/>
        </p:nvSpPr>
        <p:spPr>
          <a:xfrm>
            <a:off x="12135394" y="2336894"/>
            <a:ext cx="4441372" cy="9016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F9C296C-2180-4698-9B8E-DE40B4DB5E3F}"/>
              </a:ext>
            </a:extLst>
          </p:cNvPr>
          <p:cNvSpPr/>
          <p:nvPr/>
        </p:nvSpPr>
        <p:spPr>
          <a:xfrm>
            <a:off x="14591211" y="4361937"/>
            <a:ext cx="2651760" cy="9016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24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1815737" y="1056285"/>
            <a:ext cx="9705703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務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說明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4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-3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　服裝儀容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6115275" y="2524475"/>
            <a:ext cx="10827251" cy="413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3675" y="2724540"/>
            <a:ext cx="10857312" cy="250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032" y="291793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1815737" y="1056285"/>
            <a:ext cx="10437223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務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說明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4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-4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　謝老師請假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6115275" y="2524475"/>
            <a:ext cx="10827251" cy="413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Google Shape;150;p17"/>
          <p:cNvSpPr txBox="1"/>
          <p:nvPr/>
        </p:nvSpPr>
        <p:spPr>
          <a:xfrm>
            <a:off x="6115275" y="2200491"/>
            <a:ext cx="11127696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預計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9/18-20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之間開始請假，最晚 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  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9/23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開始請假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2.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課務皆會完整交接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3.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畢業相關活動只能隨緣了！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4.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下學期預計完整回歸</a:t>
            </a:r>
            <a:endParaRPr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2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929</Words>
  <Application>Microsoft Office PowerPoint</Application>
  <PresentationFormat>自訂</PresentationFormat>
  <Paragraphs>142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Paytone One</vt:lpstr>
      <vt:lpstr>標楷體</vt:lpstr>
      <vt:lpstr>Calibri</vt:lpstr>
      <vt:lpstr>Arial</vt:lpstr>
      <vt:lpstr>Wingdings</vt:lpstr>
      <vt:lpstr>Nunito SemiBold</vt:lpstr>
      <vt:lpstr>新細明體</vt:lpstr>
      <vt:lpstr>Nunito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33</cp:revision>
  <dcterms:modified xsi:type="dcterms:W3CDTF">2024-09-07T00:59:39Z</dcterms:modified>
</cp:coreProperties>
</file>