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34"/>
  </p:normalViewPr>
  <p:slideViewPr>
    <p:cSldViewPr snapToGrid="0" snapToObjects="1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3CC562-0803-B44D-93B6-FA2029082B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TW" altLang="en-US" dirty="0"/>
              <a:t>折翼天使的故事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40D675F-4D58-3749-BF58-7CD5B6A23A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85739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90BC31-73C8-564D-B556-154F255A3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「記憶中她總是帶著笑顏，在父母的鼓勵下，努力證明自己的存在，就像即將化蝶的蛹……</a:t>
            </a:r>
            <a:r>
              <a:rPr lang="zh-TW" altLang="zh-TW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」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2D94D6-EBE6-E84B-A27D-71AFE745F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6449" y="864108"/>
            <a:ext cx="7828156" cy="51206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3200" kern="0" dirty="0">
                <a:solidFill>
                  <a:schemeClr val="tx1"/>
                </a:solidFill>
                <a:effectLst/>
                <a:latin typeface="細明體" panose="02020509000000000000" pitchFamily="49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 </a:t>
            </a:r>
            <a:endParaRPr lang="zh-TW" altLang="zh-TW" sz="3200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zh-TW" altLang="zh-TW" sz="32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被迫截肢昏迷 奇蹟式甦醒</a:t>
            </a:r>
            <a:endParaRPr lang="zh-TW" altLang="zh-TW" sz="3200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indent="304800"/>
            <a:r>
              <a:rPr lang="zh-TW" altLang="zh-TW" sz="32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時間回到韋齊</a:t>
            </a:r>
            <a:r>
              <a:rPr lang="zh-TW" altLang="zh-TW" sz="3200" kern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八歲那年</a:t>
            </a:r>
            <a:r>
              <a:rPr lang="zh-TW" altLang="zh-TW" sz="32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，一個就讀幼稚園的活潑女孩，因不明病因</a:t>
            </a:r>
            <a:r>
              <a:rPr lang="zh-TW" altLang="zh-TW" sz="3200" kern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被迫截肢，只留關節前的部位。</a:t>
            </a:r>
            <a:br>
              <a:rPr lang="en-US" altLang="zh-TW" sz="3200" kern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</a:br>
            <a:endParaRPr lang="zh-TW" altLang="zh-TW" sz="3200" kern="100" dirty="0">
              <a:solidFill>
                <a:schemeClr val="tx1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indent="304800"/>
            <a:r>
              <a:rPr lang="zh-TW" altLang="zh-TW" sz="32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那時</a:t>
            </a:r>
            <a:r>
              <a:rPr lang="zh-TW" altLang="zh-TW" sz="3200" kern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主要器官已衰竭，只靠呼吸器維持生命</a:t>
            </a:r>
            <a:r>
              <a:rPr lang="zh-TW" altLang="zh-TW" sz="32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，社福單位建議直接送教養院，不要再期待有復原的可能，但韋齊的爸媽不肯放棄，在她耳邊說：「自己選擇最快樂的路吧！活下來很苦，離開比較輕鬆，但不管妳選那條路，媽媽都支持妳。」</a:t>
            </a:r>
            <a:endParaRPr lang="zh-TW" altLang="zh-TW" sz="3200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endParaRPr lang="zh-TW" altLang="zh-TW" sz="18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9901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065D0E8-D10D-034E-B497-A6BDDC73D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36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韋齊的嘴角冒著泡，似乎做好了決定。</a:t>
            </a:r>
            <a:br>
              <a:rPr lang="zh-TW" altLang="zh-TW" sz="36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</a:b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EABBC3-B969-3D4F-96C3-ED1DA4CB5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zh-TW" altLang="zh-TW" sz="3600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十四天的昏迷後，韋齊奇蹟式地甦醒了，連續三個月她不曾發「聲」，右半邊身體癱瘓</a:t>
            </a:r>
            <a:r>
              <a:rPr lang="zh-TW" altLang="zh-TW" sz="3600" kern="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。醫師檢查後認為一切正常，找不到原因，直到復健師幫她做語言和心理復健後，她才會說話，但這時的話語已經模糊，媽媽說：「</a:t>
            </a:r>
            <a:r>
              <a:rPr lang="zh-TW" altLang="zh-TW" sz="3600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即使沒有手腳，只要溝通正常，生活還不會太難過，然而出乎我們意料，她不但語言退化了，連腦部都受損！</a:t>
            </a:r>
            <a:r>
              <a:rPr lang="zh-TW" altLang="zh-TW" sz="3600" kern="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」</a:t>
            </a:r>
            <a:endParaRPr lang="zh-TW" altLang="zh-TW" sz="36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6034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564629-F0F6-3444-ADEC-2EF00065F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0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愛上跳舞癱瘓明顯改善</a:t>
            </a:r>
            <a:endParaRPr kumimoji="1" lang="zh-TW" altLang="en-US" sz="40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E5911DC-45DA-ED43-B462-039529077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br>
              <a:rPr lang="en-US" altLang="zh-TW" sz="4400" kern="0" dirty="0">
                <a:effectLst/>
                <a:latin typeface="細明體" panose="02020509000000000000" pitchFamily="49" charset="-12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400" kern="0" dirty="0">
                <a:effectLst/>
                <a:latin typeface="細明體" panose="02020509000000000000" pitchFamily="49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 </a:t>
            </a:r>
            <a:r>
              <a:rPr lang="zh-TW" altLang="zh-TW" sz="4400" kern="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「</a:t>
            </a:r>
            <a:r>
              <a:rPr lang="zh-TW" altLang="zh-TW" sz="4400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只要我們努力為她做復健，她一定會恢復。」</a:t>
            </a:r>
            <a:r>
              <a:rPr lang="zh-TW" altLang="zh-TW" sz="4400" kern="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在復健師輔導下，韋齊的語言能力漸漸恢復，但想跳舞，</a:t>
            </a:r>
            <a:r>
              <a:rPr lang="zh-TW" altLang="zh-TW" sz="4400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她曾祈願地說：「可不可以借我一雙腳？」</a:t>
            </a:r>
            <a:endParaRPr lang="en-US" altLang="zh-TW" sz="4400" kern="100" dirty="0">
              <a:highlight>
                <a:srgbClr val="FFFF00"/>
              </a:highlight>
              <a:latin typeface="Times New Roman" panose="02020603050405020304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marL="0" indent="0">
              <a:buNone/>
            </a:pPr>
            <a:endParaRPr lang="zh-TW" altLang="zh-TW" sz="4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r>
              <a:rPr lang="zh-TW" altLang="zh-TW" sz="4400" dirty="0">
                <a:effectLst/>
                <a:ea typeface="細明體" panose="02020509000000000000" pitchFamily="49" charset="-120"/>
                <a:cs typeface="新細明體" panose="02020500000000000000" pitchFamily="18" charset="-120"/>
              </a:rPr>
              <a:t>爸媽盡量讓她學習舞蹈，即使只是簡單的肢體動作，但自從開始練舞，右半身癱瘓的她現在已能將手舉到近七十五度，媽媽說：「在快樂的音樂下復健是最大的關鍵，所以，</a:t>
            </a:r>
            <a:r>
              <a:rPr lang="zh-TW" altLang="zh-TW" sz="4400" dirty="0">
                <a:effectLst/>
                <a:highlight>
                  <a:srgbClr val="FFFF00"/>
                </a:highlight>
                <a:ea typeface="細明體" panose="02020509000000000000" pitchFamily="49" charset="-120"/>
                <a:cs typeface="新細明體" panose="02020500000000000000" pitchFamily="18" charset="-120"/>
              </a:rPr>
              <a:t>音樂和藝術治療對身心障礙的小朋友而言非常重要。</a:t>
            </a:r>
            <a:r>
              <a:rPr lang="zh-TW" altLang="zh-TW" sz="4400" dirty="0">
                <a:effectLst/>
                <a:ea typeface="細明體" panose="02020509000000000000" pitchFamily="49" charset="-120"/>
                <a:cs typeface="新細明體" panose="02020500000000000000" pitchFamily="18" charset="-120"/>
              </a:rPr>
              <a:t>」</a:t>
            </a:r>
            <a:br>
              <a:rPr lang="en-US" altLang="zh-TW" sz="4400" dirty="0">
                <a:effectLst/>
                <a:ea typeface="細明體" panose="02020509000000000000" pitchFamily="49" charset="-120"/>
                <a:cs typeface="新細明體" panose="02020500000000000000" pitchFamily="18" charset="-120"/>
              </a:rPr>
            </a:br>
            <a:br>
              <a:rPr lang="en-US" altLang="zh-TW" sz="1800" dirty="0">
                <a:effectLst/>
                <a:ea typeface="細明體" panose="02020509000000000000" pitchFamily="49" charset="-120"/>
                <a:cs typeface="新細明體" panose="02020500000000000000" pitchFamily="18" charset="-120"/>
              </a:rPr>
            </a:b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9252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819CB0-47FE-E64F-AC7F-7E123BF60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36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鋼琴、繪畫、做菜 樣樣來</a:t>
            </a:r>
            <a:br>
              <a:rPr lang="zh-TW" altLang="zh-TW" sz="36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</a:b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976910E-1B08-FE42-8F9A-A5762E401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3600" dirty="0">
                <a:effectLst/>
                <a:ea typeface="細明體" panose="02020509000000000000" pitchFamily="49" charset="-120"/>
                <a:cs typeface="新細明體" panose="02020500000000000000" pitchFamily="18" charset="-120"/>
              </a:rPr>
              <a:t>現在靈活的韋齊除了會跳舞、彈鋼琴，還曾送畫給總統馬英九，而最喜歡的學校課程竟是家政課的「做菜」！</a:t>
            </a:r>
            <a:r>
              <a:rPr lang="zh-TW" altLang="zh-TW" sz="3600" dirty="0">
                <a:effectLst/>
                <a:highlight>
                  <a:srgbClr val="FFFF00"/>
                </a:highlight>
                <a:ea typeface="細明體" panose="02020509000000000000" pitchFamily="49" charset="-120"/>
                <a:cs typeface="新細明體" panose="02020500000000000000" pitchFamily="18" charset="-120"/>
              </a:rPr>
              <a:t>活潑的她馬上拿了柳丁來示範，用雙腕熟練地夾起刀子</a:t>
            </a:r>
            <a:r>
              <a:rPr lang="zh-TW" altLang="zh-TW" sz="3600" dirty="0">
                <a:effectLst/>
                <a:ea typeface="細明體" panose="02020509000000000000" pitchFamily="49" charset="-120"/>
                <a:cs typeface="新細明體" panose="02020500000000000000" pitchFamily="18" charset="-120"/>
              </a:rPr>
              <a:t>，在柳丁裡來回穿梭，又刺又磨，最後用腕分開果肉。看她的雙腕因使用過度滿是瘀痕，問她怕不怕被割到，她老神在在地笑說：「</a:t>
            </a:r>
            <a:r>
              <a:rPr lang="zh-TW" altLang="zh-TW" sz="3600" dirty="0">
                <a:effectLst/>
                <a:highlight>
                  <a:srgbClr val="FFFF00"/>
                </a:highlight>
                <a:ea typeface="細明體" panose="02020509000000000000" pitchFamily="49" charset="-120"/>
                <a:cs typeface="新細明體" panose="02020500000000000000" pitchFamily="18" charset="-120"/>
              </a:rPr>
              <a:t>怕的人才會割到，我從沒怕過，不會割到啦！」</a:t>
            </a:r>
            <a:br>
              <a:rPr lang="en-US" altLang="zh-TW" sz="3600" dirty="0">
                <a:effectLst/>
                <a:highlight>
                  <a:srgbClr val="FFFF00"/>
                </a:highlight>
                <a:ea typeface="細明體" panose="02020509000000000000" pitchFamily="49" charset="-120"/>
                <a:cs typeface="新細明體" panose="02020500000000000000" pitchFamily="18" charset="-120"/>
              </a:rPr>
            </a:br>
            <a:endParaRPr kumimoji="1" lang="zh-TW" altLang="en-US" sz="36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52281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3CC562-0803-B44D-93B6-FA2029082B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477" y="1298448"/>
            <a:ext cx="8530683" cy="4388674"/>
          </a:xfrm>
        </p:spPr>
        <p:txBody>
          <a:bodyPr>
            <a:normAutofit/>
          </a:bodyPr>
          <a:lstStyle/>
          <a:p>
            <a:r>
              <a:rPr kumimoji="1" lang="en-US" altLang="zh-TW" sz="4000" dirty="0">
                <a:solidFill>
                  <a:schemeClr val="tx1"/>
                </a:solidFill>
                <a:latin typeface="+mn-ea"/>
                <a:ea typeface="+mn-ea"/>
              </a:rPr>
              <a:t>1.</a:t>
            </a:r>
            <a:r>
              <a:rPr kumimoji="1" lang="zh-TW" altLang="en-US" sz="4000" dirty="0">
                <a:solidFill>
                  <a:schemeClr val="tx1"/>
                </a:solidFill>
                <a:latin typeface="+mn-ea"/>
                <a:ea typeface="+mn-ea"/>
              </a:rPr>
              <a:t>  </a:t>
            </a:r>
            <a:r>
              <a:rPr lang="zh-TW" altLang="zh-TW" sz="4000" kern="0" dirty="0">
                <a:solidFill>
                  <a:schemeClr val="tx1"/>
                </a:solidFill>
                <a:effectLst/>
                <a:latin typeface="+mn-ea"/>
                <a:ea typeface="+mn-ea"/>
                <a:cs typeface="新細明體" panose="02020500000000000000" pitchFamily="18" charset="-120"/>
              </a:rPr>
              <a:t>韋齊</a:t>
            </a:r>
            <a:r>
              <a:rPr lang="zh-TW" altLang="en-US" sz="4000" kern="0" dirty="0">
                <a:solidFill>
                  <a:schemeClr val="tx1"/>
                </a:solidFill>
                <a:effectLst/>
                <a:latin typeface="+mn-ea"/>
                <a:ea typeface="+mn-ea"/>
                <a:cs typeface="新細明體" panose="02020500000000000000" pitchFamily="18" charset="-120"/>
              </a:rPr>
              <a:t>遭遇到什麼困境</a:t>
            </a:r>
            <a:r>
              <a:rPr kumimoji="1" lang="zh-TW" altLang="en-US" sz="4000" dirty="0">
                <a:solidFill>
                  <a:schemeClr val="tx1"/>
                </a:solidFill>
                <a:latin typeface="+mn-ea"/>
                <a:ea typeface="+mn-ea"/>
              </a:rPr>
              <a:t>？造成哪些影響？</a:t>
            </a:r>
            <a:br>
              <a:rPr kumimoji="1" lang="en-US" altLang="zh-TW" sz="4000" dirty="0">
                <a:solidFill>
                  <a:schemeClr val="tx1"/>
                </a:solidFill>
                <a:latin typeface="+mn-ea"/>
                <a:ea typeface="+mn-ea"/>
              </a:rPr>
            </a:br>
            <a:r>
              <a:rPr kumimoji="1" lang="en-US" altLang="zh-TW" sz="4000" dirty="0">
                <a:solidFill>
                  <a:schemeClr val="tx1"/>
                </a:solidFill>
                <a:latin typeface="+mn-ea"/>
                <a:ea typeface="+mn-ea"/>
              </a:rPr>
              <a:t>2.  </a:t>
            </a:r>
            <a:r>
              <a:rPr kumimoji="1" lang="zh-TW" altLang="en-US" sz="4000" dirty="0">
                <a:solidFill>
                  <a:schemeClr val="tx1"/>
                </a:solidFill>
                <a:latin typeface="+mn-ea"/>
                <a:ea typeface="+mn-ea"/>
              </a:rPr>
              <a:t>你覺得讓</a:t>
            </a:r>
            <a:r>
              <a:rPr lang="zh-TW" altLang="zh-TW" sz="4000" kern="0" dirty="0">
                <a:solidFill>
                  <a:schemeClr val="tx1"/>
                </a:solidFill>
                <a:effectLst/>
                <a:latin typeface="+mn-ea"/>
                <a:ea typeface="+mn-ea"/>
                <a:cs typeface="新細明體" panose="02020500000000000000" pitchFamily="18" charset="-120"/>
              </a:rPr>
              <a:t>韋齊奇蹟式地甦醒</a:t>
            </a:r>
            <a:r>
              <a:rPr lang="zh-TW" altLang="en-US" sz="4000" kern="0" dirty="0">
                <a:solidFill>
                  <a:schemeClr val="tx1"/>
                </a:solidFill>
                <a:effectLst/>
                <a:latin typeface="+mn-ea"/>
                <a:ea typeface="+mn-ea"/>
                <a:cs typeface="新細明體" panose="02020500000000000000" pitchFamily="18" charset="-120"/>
              </a:rPr>
              <a:t>的原因是什麼？</a:t>
            </a:r>
            <a:br>
              <a:rPr lang="en-US" altLang="zh-TW" sz="4000" kern="0" dirty="0">
                <a:solidFill>
                  <a:schemeClr val="tx1"/>
                </a:solidFill>
                <a:effectLst/>
                <a:latin typeface="+mn-ea"/>
                <a:ea typeface="+mn-ea"/>
                <a:cs typeface="新細明體" panose="02020500000000000000" pitchFamily="18" charset="-120"/>
              </a:rPr>
            </a:br>
            <a:r>
              <a:rPr lang="en-US" altLang="zh-TW" sz="4000" kern="0" dirty="0">
                <a:solidFill>
                  <a:schemeClr val="tx1"/>
                </a:solidFill>
                <a:latin typeface="+mn-ea"/>
                <a:ea typeface="+mn-ea"/>
                <a:cs typeface="新細明體" panose="02020500000000000000" pitchFamily="18" charset="-120"/>
              </a:rPr>
              <a:t>3.  </a:t>
            </a:r>
            <a:r>
              <a:rPr lang="zh-TW" altLang="en-US" sz="4000" kern="0" dirty="0">
                <a:solidFill>
                  <a:schemeClr val="tx1"/>
                </a:solidFill>
                <a:latin typeface="+mn-ea"/>
                <a:ea typeface="+mn-ea"/>
                <a:cs typeface="新細明體" panose="02020500000000000000" pitchFamily="18" charset="-120"/>
              </a:rPr>
              <a:t>是什麼</a:t>
            </a:r>
            <a:r>
              <a:rPr lang="zh-TW" altLang="zh-TW" sz="4000" b="1" kern="0" dirty="0">
                <a:solidFill>
                  <a:schemeClr val="tx1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改善</a:t>
            </a:r>
            <a:r>
              <a:rPr lang="zh-TW" altLang="zh-TW" sz="4000" kern="0" dirty="0">
                <a:solidFill>
                  <a:schemeClr val="tx1"/>
                </a:solidFill>
                <a:effectLst/>
                <a:latin typeface="+mn-ea"/>
                <a:ea typeface="+mn-ea"/>
                <a:cs typeface="新細明體" panose="02020500000000000000" pitchFamily="18" charset="-120"/>
              </a:rPr>
              <a:t>韋齊</a:t>
            </a:r>
            <a:r>
              <a:rPr lang="zh-TW" altLang="en-US" sz="4000" kern="0" dirty="0">
                <a:solidFill>
                  <a:schemeClr val="tx1"/>
                </a:solidFill>
                <a:effectLst/>
                <a:latin typeface="+mn-ea"/>
                <a:ea typeface="+mn-ea"/>
                <a:cs typeface="新細明體" panose="02020500000000000000" pitchFamily="18" charset="-120"/>
              </a:rPr>
              <a:t>的</a:t>
            </a:r>
            <a:r>
              <a:rPr lang="zh-TW" altLang="zh-TW" sz="4000" b="1" kern="0" dirty="0">
                <a:solidFill>
                  <a:schemeClr val="tx1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癱瘓</a:t>
            </a:r>
            <a:r>
              <a:rPr lang="zh-TW" altLang="en-US" sz="4000" b="1" kern="0" dirty="0">
                <a:solidFill>
                  <a:schemeClr val="tx1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  <a:t>？她如何去克服？</a:t>
            </a:r>
            <a:br>
              <a:rPr lang="en-US" altLang="zh-TW" sz="4000" kern="0" dirty="0">
                <a:solidFill>
                  <a:schemeClr val="tx1"/>
                </a:solidFill>
                <a:latin typeface="+mn-ea"/>
                <a:ea typeface="+mn-ea"/>
                <a:cs typeface="新細明體" panose="02020500000000000000" pitchFamily="18" charset="-120"/>
              </a:rPr>
            </a:br>
            <a:r>
              <a:rPr lang="en-US" altLang="zh-TW" sz="4000" kern="0" dirty="0">
                <a:solidFill>
                  <a:schemeClr val="tx1"/>
                </a:solidFill>
                <a:latin typeface="+mn-ea"/>
                <a:ea typeface="+mn-ea"/>
                <a:cs typeface="新細明體" panose="02020500000000000000" pitchFamily="18" charset="-120"/>
              </a:rPr>
              <a:t>4.</a:t>
            </a:r>
            <a:r>
              <a:rPr lang="zh-TW" altLang="en-US" sz="4000" kern="0" dirty="0">
                <a:solidFill>
                  <a:schemeClr val="tx1"/>
                </a:solidFill>
                <a:latin typeface="+mn-ea"/>
                <a:ea typeface="+mn-ea"/>
                <a:cs typeface="新細明體" panose="02020500000000000000" pitchFamily="18" charset="-120"/>
              </a:rPr>
              <a:t> 你從</a:t>
            </a:r>
            <a:r>
              <a:rPr lang="zh-TW" altLang="zh-TW" sz="4000" kern="0" dirty="0">
                <a:solidFill>
                  <a:schemeClr val="tx1"/>
                </a:solidFill>
                <a:effectLst/>
                <a:latin typeface="+mn-ea"/>
                <a:ea typeface="+mn-ea"/>
                <a:cs typeface="新細明體" panose="02020500000000000000" pitchFamily="18" charset="-120"/>
              </a:rPr>
              <a:t>韋齊</a:t>
            </a:r>
            <a:r>
              <a:rPr lang="zh-TW" altLang="en-US" sz="4000" kern="0" dirty="0">
                <a:solidFill>
                  <a:schemeClr val="tx1"/>
                </a:solidFill>
                <a:latin typeface="+mn-ea"/>
                <a:ea typeface="+mn-ea"/>
                <a:cs typeface="新細明體" panose="02020500000000000000" pitchFamily="18" charset="-120"/>
              </a:rPr>
              <a:t>身上學到哪些事情？</a:t>
            </a:r>
            <a:br>
              <a:rPr lang="en-US" altLang="zh-TW" sz="3200" kern="0" dirty="0">
                <a:solidFill>
                  <a:schemeClr val="tx1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新細明體" panose="02020500000000000000" pitchFamily="18" charset="-120"/>
              </a:rPr>
            </a:br>
            <a:endParaRPr kumimoji="1" lang="zh-TW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625848"/>
      </p:ext>
    </p:extLst>
  </p:cSld>
  <p:clrMapOvr>
    <a:masterClrMapping/>
  </p:clrMapOvr>
</p:sld>
</file>

<file path=ppt/theme/theme1.xml><?xml version="1.0" encoding="utf-8"?>
<a:theme xmlns:a="http://schemas.openxmlformats.org/drawingml/2006/main" name="框架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框架</Template>
  <TotalTime>12</TotalTime>
  <Words>575</Words>
  <Application>Microsoft Macintosh PowerPoint</Application>
  <PresentationFormat>寬螢幕</PresentationFormat>
  <Paragraphs>15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細明體</vt:lpstr>
      <vt:lpstr>微軟正黑體</vt:lpstr>
      <vt:lpstr>Corbel</vt:lpstr>
      <vt:lpstr>Times New Roman</vt:lpstr>
      <vt:lpstr>Wingdings 2</vt:lpstr>
      <vt:lpstr>框架</vt:lpstr>
      <vt:lpstr>折翼天使的故事</vt:lpstr>
      <vt:lpstr>「記憶中她總是帶著笑顏，在父母的鼓勵下，努力證明自己的存在，就像即將化蝶的蛹……」</vt:lpstr>
      <vt:lpstr>韋齊的嘴角冒著泡，似乎做好了決定。 </vt:lpstr>
      <vt:lpstr>愛上跳舞癱瘓明顯改善</vt:lpstr>
      <vt:lpstr>鋼琴、繪畫、做菜 樣樣來 </vt:lpstr>
      <vt:lpstr>1.  韋齊遭遇到什麼困境？造成哪些影響？ 2.  你覺得讓韋齊奇蹟式地甦醒的原因是什麼？ 3.  是什麼改善韋齊的癱瘓？她如何去克服？ 4. 你從韋齊身上學到哪些事情？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折翼天使的故事</dc:title>
  <dc:creator>YU-HSIN TSENG</dc:creator>
  <cp:lastModifiedBy>YU-HSIN TSENG</cp:lastModifiedBy>
  <cp:revision>5</cp:revision>
  <dcterms:created xsi:type="dcterms:W3CDTF">2022-12-04T10:34:17Z</dcterms:created>
  <dcterms:modified xsi:type="dcterms:W3CDTF">2022-12-04T10:47:00Z</dcterms:modified>
</cp:coreProperties>
</file>