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9" r:id="rId5"/>
    <p:sldId id="290" r:id="rId6"/>
    <p:sldId id="301" r:id="rId7"/>
    <p:sldId id="312" r:id="rId8"/>
    <p:sldId id="317" r:id="rId9"/>
    <p:sldId id="305" r:id="rId10"/>
    <p:sldId id="306" r:id="rId11"/>
    <p:sldId id="313" r:id="rId12"/>
    <p:sldId id="302" r:id="rId13"/>
    <p:sldId id="304" r:id="rId14"/>
    <p:sldId id="293" r:id="rId15"/>
    <p:sldId id="308" r:id="rId16"/>
    <p:sldId id="309" r:id="rId17"/>
    <p:sldId id="314" r:id="rId18"/>
    <p:sldId id="315" r:id="rId19"/>
    <p:sldId id="294" r:id="rId20"/>
    <p:sldId id="311" r:id="rId21"/>
    <p:sldId id="303" r:id="rId22"/>
    <p:sldId id="300" r:id="rId23"/>
    <p:sldId id="316" r:id="rId24"/>
    <p:sldId id="297" r:id="rId25"/>
  </p:sldIdLst>
  <p:sldSz cx="12192000" cy="6858000"/>
  <p:notesSz cx="6858000" cy="9144000"/>
  <p:embeddedFontLst>
    <p:embeddedFont>
      <p:font typeface="Microsoft JhengHei UI" panose="020B0604030504040204" pitchFamily="34" charset="-120"/>
      <p:regular r:id="rId28"/>
      <p:bold r:id="rId29"/>
    </p:embeddedFont>
    <p:embeddedFont>
      <p:font typeface="Microsoft JhengHei" panose="020B0604030504040204" pitchFamily="34" charset="-120"/>
      <p:regular r:id="rId30"/>
      <p:bold r:id="rId31"/>
    </p:embeddedFont>
    <p:embeddedFont>
      <p:font typeface="Merriweather" panose="00000500000000000000" pitchFamily="2" charset="0"/>
      <p:regular r:id="rId32"/>
      <p:bold r:id="rId33"/>
    </p:embeddedFont>
    <p:embeddedFont>
      <p:font typeface="PT Sans" panose="020B0503020203020204" pitchFamily="34" charset="0"/>
      <p:regular r:id="rId34"/>
      <p:bold r:id="rId35"/>
    </p:embeddedFont>
  </p:embeddedFont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D67C30-EE1E-48EF-9A37-4E9E4604972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2023/3/3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9AE9EF-85FF-489A-9934-F06965048CE7}" type="datetime1">
              <a:rPr lang="zh-TW" altLang="en-US" smtClean="0"/>
              <a:t>2023/3/3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AC4BC9A-56BB-44A7-8CF5-84C4413460D0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0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803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97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70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51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0549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5511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698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66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16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43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550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5428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125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44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61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940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28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031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95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80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新增文字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形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形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新增文字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rAxLjBhLD7_l9XQR8iy9SYmkU2UeOPFu/view?usp=sharing" TargetMode="External"/><Relationship Id="rId3" Type="http://schemas.openxmlformats.org/officeDocument/2006/relationships/hyperlink" Target="https://drive.google.com/file/d/1qLUCGLCHJD60ygBj_bNSoVmSsybjITIt/view?usp=sharing" TargetMode="External"/><Relationship Id="rId7" Type="http://schemas.openxmlformats.org/officeDocument/2006/relationships/hyperlink" Target="https://drive.google.com/file/d/1ZWMaa6CPn-4Lv6uJP-mjQa-C352zycU6/view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file/d/1FF3LD8VCpYh1JQ-PCPOLR6FNaOtNx50W/view?usp=sharing" TargetMode="External"/><Relationship Id="rId5" Type="http://schemas.openxmlformats.org/officeDocument/2006/relationships/hyperlink" Target="https://youtu.be/PdK3v-fTPIQ" TargetMode="External"/><Relationship Id="rId10" Type="http://schemas.openxmlformats.org/officeDocument/2006/relationships/hyperlink" Target="https://www.facebook.com/GuangFuElementarySchool" TargetMode="External"/><Relationship Id="rId4" Type="http://schemas.openxmlformats.org/officeDocument/2006/relationships/hyperlink" Target="https://drive.google.com/file/d/1vwEolcWWgJEGnRj2d2xEI91DUAPcZlYq/view?usp=sharing" TargetMode="External"/><Relationship Id="rId9" Type="http://schemas.openxmlformats.org/officeDocument/2006/relationships/hyperlink" Target="https://drive.google.com/file/d/19bNNEZvtU_ynzdgtRZdjFTdtEi3rta4z/view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-sbsPOzDRVsBPmVQLRna2Imq5ePyrJT/view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google.com/presentation/d/1Qpj1TFrNtTU5UpNX2hyVoT8MOdB26-Ym/edit?usp=sharing&amp;ouid=107367474557975251291&amp;rtpof=true&amp;sd=true" TargetMode="External"/><Relationship Id="rId5" Type="http://schemas.openxmlformats.org/officeDocument/2006/relationships/hyperlink" Target="https://ntpc.familyedu.moe.gov.tw/index.aspx?uid=3590&amp;pid=3590" TargetMode="External"/><Relationship Id="rId4" Type="http://schemas.openxmlformats.org/officeDocument/2006/relationships/hyperlink" Target="https://drive.google.com/file/d/1bIDnGW7Y_ERYtLGay46W46cAIzcL8ocd/view?usp=shar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es.ntpc.edu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acebook.com/GuangFuElementarySchool" TargetMode="External"/><Relationship Id="rId4" Type="http://schemas.openxmlformats.org/officeDocument/2006/relationships/hyperlink" Target="https://sites.google.com/gfes.ntpc.edu.tw/gfes503/111%E4%B8%8B%E5%AE%B6%E9%95%B7%E6%97%A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.tn.edu.tw/modules/tad_web/homework.php?WebID=12753&amp;HomeworkID=1671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lassroom.google.com/u/0/c/NTM4NDA3NzYwNjM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A5eeT1hcb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J7BMcAvfplA" TargetMode="External"/><Relationship Id="rId5" Type="http://schemas.openxmlformats.org/officeDocument/2006/relationships/hyperlink" Target="https://youtu.be/ZpkxIMB7RJM" TargetMode="External"/><Relationship Id="rId4" Type="http://schemas.openxmlformats.org/officeDocument/2006/relationships/hyperlink" Target="https://youtu.be/UhLZI8a-dg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3200" dirty="0"/>
              <a:t>廣福國小六年十班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zh-TW" altLang="en-US" dirty="0"/>
              <a:t>家長日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00685" y="3027707"/>
            <a:ext cx="6858000" cy="64008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2800" dirty="0"/>
              <a:t>2023</a:t>
            </a:r>
            <a:r>
              <a:rPr lang="zh-TW" altLang="en-US" sz="2800" dirty="0"/>
              <a:t> 年 </a:t>
            </a:r>
            <a:r>
              <a:rPr lang="en-US" altLang="zh-TW" sz="2800" dirty="0"/>
              <a:t>3 </a:t>
            </a:r>
            <a:r>
              <a:rPr lang="zh-TW" altLang="en-US" sz="2800" dirty="0"/>
              <a:t>月 </a:t>
            </a:r>
            <a:r>
              <a:rPr lang="en-US" altLang="zh-TW" sz="2800" dirty="0"/>
              <a:t>3 </a:t>
            </a:r>
            <a:r>
              <a:rPr lang="zh-TW" altLang="en-US" sz="2800" dirty="0"/>
              <a:t>日</a:t>
            </a:r>
          </a:p>
          <a:p>
            <a:pPr rtl="0"/>
            <a:endParaRPr lang="zh-TW" altLang="en-US" dirty="0"/>
          </a:p>
        </p:txBody>
      </p:sp>
      <p:pic>
        <p:nvPicPr>
          <p:cNvPr id="12" name="圖形 11" descr="鉛筆人物的插圖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圖形 7" descr="一袋學校用品人物的插圖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圖形 9" descr="紫色書籍人物的插圖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圖形 5" descr="地球人物的插圖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學生會在本學期學到的內容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讀書方法與正確人生觀。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兩份讀報教育（國語日報＋美感智能閱讀計畫－安妮新聞）。 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雙素養閱讀教育。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親師生平臺中相關學習平台與資訊之應用。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各學科之知識學習。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zh-TW" altLang="en-US" sz="2400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717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班級資訊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13294"/>
            <a:ext cx="6400800" cy="4206240"/>
          </a:xfrm>
        </p:spPr>
        <p:txBody>
          <a:bodyPr rtlCol="0">
            <a:normAutofit/>
          </a:bodyPr>
          <a:lstStyle/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評定學生成績的方式。</a:t>
            </a:r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學生作業說明。</a:t>
            </a:r>
            <a:endParaRPr lang="en-US" altLang="zh-TW" sz="2800" dirty="0"/>
          </a:p>
          <a:p>
            <a:pPr algn="l" rtl="0">
              <a:lnSpc>
                <a:spcPts val="2800"/>
              </a:lnSpc>
            </a:pPr>
            <a:r>
              <a:rPr lang="zh-TW" altLang="en-US" sz="2800" dirty="0"/>
              <a:t>    </a:t>
            </a:r>
            <a:r>
              <a:rPr lang="en-US" altLang="zh-TW" sz="2800" dirty="0"/>
              <a:t>1.</a:t>
            </a:r>
            <a:r>
              <a:rPr lang="zh-TW" altLang="en-US" sz="2800" dirty="0"/>
              <a:t>聯絡簿。</a:t>
            </a:r>
            <a:endParaRPr lang="en-US" altLang="zh-TW" sz="2800" dirty="0"/>
          </a:p>
          <a:p>
            <a:pPr algn="l" rtl="0">
              <a:lnSpc>
                <a:spcPts val="2800"/>
              </a:lnSpc>
            </a:pPr>
            <a:r>
              <a:rPr lang="zh-TW" altLang="en-US" sz="2800" dirty="0"/>
              <a:t>    </a:t>
            </a:r>
            <a:r>
              <a:rPr lang="en-US" altLang="zh-TW" sz="2800" dirty="0"/>
              <a:t>2.</a:t>
            </a:r>
            <a:r>
              <a:rPr lang="zh-TW" altLang="en-US" sz="2800" dirty="0"/>
              <a:t>家課作業。</a:t>
            </a:r>
            <a:endParaRPr lang="en-US" altLang="zh-TW" sz="2800" dirty="0"/>
          </a:p>
          <a:p>
            <a:pPr algn="l" rtl="0">
              <a:lnSpc>
                <a:spcPts val="2800"/>
              </a:lnSpc>
            </a:pPr>
            <a:r>
              <a:rPr lang="zh-TW" altLang="en-US" sz="2800" dirty="0"/>
              <a:t>    </a:t>
            </a:r>
            <a:r>
              <a:rPr lang="en-US" altLang="zh-TW" sz="2800" dirty="0"/>
              <a:t>3.</a:t>
            </a:r>
            <a:r>
              <a:rPr lang="zh-TW" altLang="en-US" sz="2800" dirty="0"/>
              <a:t>隨堂活動與作業練習。</a:t>
            </a:r>
            <a:endParaRPr lang="en-US" altLang="zh-TW" sz="2800" dirty="0"/>
          </a:p>
          <a:p>
            <a:pPr algn="l" rtl="0">
              <a:lnSpc>
                <a:spcPts val="2800"/>
              </a:lnSpc>
            </a:pPr>
            <a:r>
              <a:rPr lang="zh-TW" altLang="en-US" sz="2800" dirty="0"/>
              <a:t>    </a:t>
            </a:r>
            <a:r>
              <a:rPr lang="en-US" altLang="zh-TW" sz="2800" dirty="0"/>
              <a:t>4.</a:t>
            </a:r>
            <a:r>
              <a:rPr lang="zh-TW" altLang="en-US" sz="2800" dirty="0"/>
              <a:t>學校定制學習。</a:t>
            </a:r>
            <a:endParaRPr lang="en-US" altLang="zh-TW" sz="2800" dirty="0"/>
          </a:p>
          <a:p>
            <a:pPr marL="285750" indent="-28575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班級網頁介紹。</a:t>
            </a:r>
            <a:endParaRPr lang="en-US" altLang="zh-TW" sz="2800" dirty="0"/>
          </a:p>
        </p:txBody>
      </p:sp>
      <p:sp>
        <p:nvSpPr>
          <p:cNvPr id="7" name="橢圓​​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形 8" descr="地球人物的插圖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評定學生成績的方式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科任依科任老師規定。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每科均依學校制定之成績評量辦法執行。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導師科目均包含課堂表現及作業態度之評比。 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附註說明：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本學期甲乙本書寫方式調整，並為鼓勵學生自我要求達到細心與正確，只要前一課書寫工整且完全正確，就會得到下一課的作業減免章（每達成一課次可享一字減免，連續兩課次就減免兩字，以此類推。）</a:t>
            </a:r>
          </a:p>
          <a:p>
            <a:pPr rtl="0"/>
            <a:endParaRPr lang="zh-TW" altLang="en-US" sz="2400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733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學生作業說明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724912"/>
            <a:ext cx="7772401" cy="4133088"/>
          </a:xfrm>
        </p:spPr>
        <p:txBody>
          <a:bodyPr rtlCol="0">
            <a:normAutofit fontScale="92500"/>
          </a:bodyPr>
          <a:lstStyle/>
          <a:p>
            <a:pPr rtl="0">
              <a:lnSpc>
                <a:spcPts val="2800"/>
              </a:lnSpc>
            </a:pPr>
            <a:r>
              <a:rPr lang="en-US" altLang="zh-TW" sz="2400" dirty="0"/>
              <a:t>1.</a:t>
            </a:r>
            <a:r>
              <a:rPr lang="zh-TW" altLang="en-US" sz="2400" dirty="0"/>
              <a:t>聯絡簿：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（</a:t>
            </a:r>
            <a:r>
              <a:rPr lang="en-US" altLang="zh-TW" sz="2400" dirty="0"/>
              <a:t>1</a:t>
            </a:r>
            <a:r>
              <a:rPr lang="zh-TW" altLang="en-US" sz="2400" dirty="0"/>
              <a:t>）家課內容抄寫。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（</a:t>
            </a:r>
            <a:r>
              <a:rPr lang="en-US" altLang="zh-TW" sz="2400" dirty="0"/>
              <a:t>2</a:t>
            </a:r>
            <a:r>
              <a:rPr lang="zh-TW" altLang="en-US" sz="2400" dirty="0"/>
              <a:t>）「每日名言佳句」：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搭配國語課程或校定每月中心德目思想選錄，希冀增進學生正確人生觀與學習廣度深度、以及作文可運用之文藻詞彙。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（</a:t>
            </a:r>
            <a:r>
              <a:rPr lang="en-US" altLang="zh-TW" sz="2400" dirty="0"/>
              <a:t>3</a:t>
            </a:r>
            <a:r>
              <a:rPr lang="zh-TW" altLang="en-US" sz="2400" dirty="0"/>
              <a:t>）「親師交流道」：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除親師溝通，若學生遲到或忘帶作業簿本，需自主書寫三次「上學不遲到」並簡單敘明遲到原因及自己日後改善方法，希望學生能逐漸養成負責任的態度與好習慣，改善不足。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67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學生作業說明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724912"/>
            <a:ext cx="7772401" cy="4133088"/>
          </a:xfrm>
        </p:spPr>
        <p:txBody>
          <a:bodyPr rtlCol="0">
            <a:normAutofit/>
          </a:bodyPr>
          <a:lstStyle/>
          <a:p>
            <a:pPr rtl="0">
              <a:lnSpc>
                <a:spcPts val="2800"/>
              </a:lnSpc>
            </a:pPr>
            <a:r>
              <a:rPr lang="en-US" altLang="zh-TW" sz="2400" dirty="0"/>
              <a:t>2.</a:t>
            </a:r>
            <a:r>
              <a:rPr lang="zh-TW" altLang="en-US" sz="2400" dirty="0"/>
              <a:t>家課作業：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zh-TW" altLang="en-US" sz="2400" dirty="0"/>
              <a:t>以國習數習、甲乙本、數重及數四格練習為主。</a:t>
            </a:r>
            <a:endParaRPr lang="en-US" altLang="zh-TW" sz="2400" dirty="0"/>
          </a:p>
          <a:p>
            <a:pPr>
              <a:lnSpc>
                <a:spcPts val="2800"/>
              </a:lnSpc>
            </a:pPr>
            <a:r>
              <a:rPr lang="en-US" altLang="zh-TW" sz="2400" dirty="0"/>
              <a:t>2.</a:t>
            </a:r>
            <a:r>
              <a:rPr lang="zh-TW" altLang="en-US" sz="2400" dirty="0"/>
              <a:t>隨堂活動與作業練習：</a:t>
            </a:r>
            <a:endParaRPr lang="en-US" altLang="zh-TW" sz="2400" dirty="0"/>
          </a:p>
          <a:p>
            <a:pPr>
              <a:lnSpc>
                <a:spcPts val="2800"/>
              </a:lnSpc>
            </a:pPr>
            <a:r>
              <a:rPr lang="zh-TW" altLang="en-US" sz="2400" dirty="0"/>
              <a:t>國隨堂練習、考試、作文、數課單元後練習測驗、綜合及閩語、閱讀、讀報作業，均在課堂時間完成。（除非學生一直積欠，就會知會家長請求協助要求）</a:t>
            </a:r>
            <a:endParaRPr lang="en-US" altLang="zh-TW" sz="2400" dirty="0"/>
          </a:p>
          <a:p>
            <a:pPr>
              <a:lnSpc>
                <a:spcPts val="2800"/>
              </a:lnSpc>
            </a:pPr>
            <a:r>
              <a:rPr lang="en-US" altLang="zh-TW" sz="2400" dirty="0"/>
              <a:t>3.</a:t>
            </a:r>
            <a:r>
              <a:rPr lang="zh-TW" altLang="en-US" sz="2400" dirty="0"/>
              <a:t>學校定制學習：</a:t>
            </a:r>
            <a:endParaRPr lang="en-US" altLang="zh-TW" sz="2400" dirty="0"/>
          </a:p>
          <a:p>
            <a:pPr>
              <a:lnSpc>
                <a:spcPts val="2800"/>
              </a:lnSpc>
            </a:pPr>
            <a:r>
              <a:rPr lang="zh-TW" altLang="en-US" sz="2400" dirty="0"/>
              <a:t>校刊投稿、百本好書閱讀單等，亦以在校利用課堂時間完成為主。</a:t>
            </a:r>
          </a:p>
          <a:p>
            <a:pPr rtl="0"/>
            <a:endParaRPr lang="zh-TW" altLang="en-US" sz="2400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442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班級網頁介紹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請以手機掃碼連到此頁：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/>
              <a:t>班級聯絡簿、行事曆、學生學習照片等均可在班級網頁瀏覽查找。</a:t>
            </a:r>
          </a:p>
          <a:p>
            <a:pPr rtl="0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D59B31-FFBF-422E-50EB-70A91EEF4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502" y="3186387"/>
            <a:ext cx="1682836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班級規定</a:t>
            </a:r>
          </a:p>
        </p:txBody>
      </p:sp>
      <p:sp>
        <p:nvSpPr>
          <p:cNvPr id="7" name="橢圓​​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形 8" descr="尺人物的插圖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23556" flipH="1">
            <a:off x="900791" y="3052708"/>
            <a:ext cx="3041146" cy="964260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47209"/>
            <a:ext cx="6858000" cy="4233672"/>
          </a:xfrm>
        </p:spPr>
        <p:txBody>
          <a:bodyPr rtlCol="0">
            <a:normAutofit/>
          </a:bodyPr>
          <a:lstStyle/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說明班級規約。 </a:t>
            </a:r>
          </a:p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課堂規定可能包括：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尊重他人。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負責任。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聽從指導。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守時。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守秩序。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自動自發。</a:t>
            </a:r>
          </a:p>
          <a:p>
            <a:pPr marL="800100" lvl="1" indent="-34290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做好課前準備。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dirty="0"/>
              <a:t>班級規定原則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fontScale="92500"/>
          </a:bodyPr>
          <a:lstStyle/>
          <a:p>
            <a:pPr rtl="0">
              <a:lnSpc>
                <a:spcPts val="2800"/>
              </a:lnSpc>
            </a:pPr>
            <a:r>
              <a:rPr lang="en-US" altLang="zh-TW" sz="2400" dirty="0"/>
              <a:t>1.</a:t>
            </a:r>
            <a:r>
              <a:rPr lang="zh-TW" altLang="en-US" sz="2400" dirty="0"/>
              <a:t>早上</a:t>
            </a:r>
            <a:r>
              <a:rPr lang="en-US" altLang="zh-TW" sz="2400" dirty="0"/>
              <a:t>7</a:t>
            </a:r>
            <a:r>
              <a:rPr lang="zh-TW" altLang="en-US" sz="2400" dirty="0"/>
              <a:t>：</a:t>
            </a:r>
            <a:r>
              <a:rPr lang="en-US" altLang="zh-TW" sz="2400" dirty="0"/>
              <a:t>40</a:t>
            </a:r>
            <a:r>
              <a:rPr lang="zh-TW" altLang="en-US" sz="2400" dirty="0"/>
              <a:t>前須抵達班級，靜心抄寫聯絡簿及準備開始一天的學習。（國中七點半前須到校哦！）</a:t>
            </a:r>
          </a:p>
          <a:p>
            <a:pPr rtl="0">
              <a:lnSpc>
                <a:spcPts val="2800"/>
              </a:lnSpc>
            </a:pPr>
            <a:r>
              <a:rPr lang="en-US" altLang="zh-TW" sz="2400" dirty="0"/>
              <a:t>2.</a:t>
            </a:r>
            <a:r>
              <a:rPr lang="zh-TW" altLang="en-US" sz="2400" dirty="0"/>
              <a:t>家課作業或學習上需要幫助，學生須主動向老師提出申請。</a:t>
            </a:r>
          </a:p>
          <a:p>
            <a:pPr rtl="0">
              <a:lnSpc>
                <a:spcPts val="2800"/>
              </a:lnSpc>
            </a:pPr>
            <a:r>
              <a:rPr lang="en-US" altLang="zh-TW" sz="2400" dirty="0"/>
              <a:t>3.</a:t>
            </a:r>
            <a:r>
              <a:rPr lang="zh-TW" altLang="en-US" sz="2400" dirty="0"/>
              <a:t>遲到或忘帶簿本或任何物品，應告知老師後寫在親師交流道自我提醒。</a:t>
            </a:r>
          </a:p>
          <a:p>
            <a:pPr rtl="0">
              <a:lnSpc>
                <a:spcPts val="2800"/>
              </a:lnSpc>
            </a:pPr>
            <a:r>
              <a:rPr lang="en-US" altLang="zh-TW" sz="2400" dirty="0"/>
              <a:t>4.</a:t>
            </a:r>
            <a:r>
              <a:rPr lang="zh-TW" altLang="en-US" sz="2400" dirty="0"/>
              <a:t>遵守上下課時間及秩序，預備鐘響應就座並準備好課堂學用品，安靜等待老師上課。下課離座應靠好椅子並收拾好座位。</a:t>
            </a:r>
            <a:endParaRPr lang="en-US" altLang="zh-TW" sz="2400" dirty="0"/>
          </a:p>
          <a:p>
            <a:pPr rtl="0">
              <a:lnSpc>
                <a:spcPts val="2800"/>
              </a:lnSpc>
            </a:pPr>
            <a:r>
              <a:rPr lang="en-US" altLang="zh-TW" sz="2400" dirty="0"/>
              <a:t>5.</a:t>
            </a:r>
            <a:r>
              <a:rPr lang="zh-TW" altLang="en-US" sz="2400" dirty="0"/>
              <a:t>互相尊重，注意安全。</a:t>
            </a:r>
          </a:p>
          <a:p>
            <a:pPr rtl="0"/>
            <a:endParaRPr lang="zh-TW" altLang="en-US" sz="2400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78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學校政策</a:t>
            </a:r>
          </a:p>
        </p:txBody>
      </p:sp>
      <p:sp>
        <p:nvSpPr>
          <p:cNvPr id="6" name="手繪多邊形：圖案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形 6" descr="鉛筆人物的插圖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70358"/>
            <a:ext cx="6858000" cy="4233672"/>
          </a:xfrm>
        </p:spPr>
        <p:txBody>
          <a:bodyPr rtlCol="0"/>
          <a:lstStyle/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說明學校如何解決學業和行為上的問題。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概述有關遲到、缺席和懲罰的學校政策。 </a:t>
            </a:r>
          </a:p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/>
              <a:t>提供下列政策資訊：</a:t>
            </a:r>
          </a:p>
          <a:p>
            <a:pPr marL="800100" lvl="1" indent="-342900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bg1"/>
                </a:solidFill>
              </a:rPr>
              <a:t>因惡劣天氣和其他因素而取消課程。 </a:t>
            </a:r>
          </a:p>
          <a:p>
            <a:pPr marL="800100" lvl="1" indent="-342900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bg1"/>
                </a:solidFill>
              </a:rPr>
              <a:t>緊急情況處理程序。</a:t>
            </a:r>
          </a:p>
          <a:p>
            <a:pPr marL="800100" lvl="1" indent="-342900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bg1"/>
                </a:solidFill>
              </a:rPr>
              <a:t>交通。 </a:t>
            </a:r>
          </a:p>
          <a:p>
            <a:pPr marL="800100" lvl="1" indent="-342900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bg1"/>
                </a:solidFill>
              </a:rPr>
              <a:t>課外活動。</a:t>
            </a:r>
          </a:p>
          <a:p>
            <a:pPr marL="800100" lvl="1" indent="-342900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1800" dirty="0">
                <a:solidFill>
                  <a:schemeClr val="bg1"/>
                </a:solidFill>
              </a:rPr>
              <a:t>志工活動。 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參考網址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 lnSpcReduction="10000"/>
          </a:bodyPr>
          <a:lstStyle/>
          <a:p>
            <a:pPr marL="0" indent="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家長日校務聯繫事項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(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詳細版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)_</a:t>
            </a:r>
            <a:endParaRPr lang="zh-TW" altLang="en-US" sz="22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marL="0" indent="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家長日校務聯繫事項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_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影片播放版</a:t>
            </a:r>
            <a:r>
              <a:rPr lang="zh-TW" altLang="en-US" sz="2200" b="0" i="0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 或 </a:t>
            </a:r>
            <a:r>
              <a:rPr lang="en-US" altLang="zh-TW" sz="2200" b="0" i="0" u="sng" strike="noStrike" dirty="0" err="1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youtube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網路版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(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教室內播放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)</a:t>
            </a:r>
            <a:endParaRPr lang="zh-TW" altLang="en-US" sz="22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marL="0" indent="0" algn="l" rtl="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我和我孩子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--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一本給家長的手冊 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(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低年級版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6"/>
              </a:rPr>
              <a:t>)</a:t>
            </a:r>
            <a:endParaRPr lang="zh-TW" altLang="en-US" sz="22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marL="0" indent="0" algn="l" rtl="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我和我孩子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--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一本給家長的手冊 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(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中年級版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7"/>
              </a:rPr>
              <a:t>)</a:t>
            </a:r>
            <a:endParaRPr lang="zh-TW" altLang="en-US" sz="22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marL="0" indent="0" algn="l" rtl="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8"/>
              </a:rPr>
              <a:t>我和我孩子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8"/>
              </a:rPr>
              <a:t>--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8"/>
              </a:rPr>
              <a:t>一本給家長的手冊 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8"/>
              </a:rPr>
              <a:t>(</a:t>
            </a:r>
            <a:r>
              <a:rPr lang="zh-TW" altLang="en-US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8"/>
              </a:rPr>
              <a:t>高年級版</a:t>
            </a:r>
            <a:r>
              <a:rPr lang="en-US" altLang="zh-TW" sz="2200" b="0" i="0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8"/>
              </a:rPr>
              <a:t>)</a:t>
            </a:r>
            <a:endParaRPr lang="zh-TW" altLang="en-US" sz="22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algn="l" rtl="0">
              <a:spcBef>
                <a:spcPts val="1200"/>
              </a:spcBef>
              <a:spcAft>
                <a:spcPts val="0"/>
              </a:spcAft>
            </a:pPr>
            <a:r>
              <a:rPr lang="zh-TW" altLang="en-US" sz="22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  </a:t>
            </a:r>
            <a:r>
              <a:rPr lang="zh-TW" altLang="en-US" sz="2200" b="0" i="1" u="sng" strike="noStrike" dirty="0">
                <a:solidFill>
                  <a:srgbClr val="FFFF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9"/>
              </a:rPr>
              <a:t> 志工招募</a:t>
            </a:r>
            <a:endParaRPr lang="zh-TW" altLang="en-US" sz="2200" b="1" i="0" dirty="0">
              <a:solidFill>
                <a:srgbClr val="FFFFFF"/>
              </a:solidFill>
              <a:effectLst/>
              <a:latin typeface="PT Sans" panose="020B0503020203020204" pitchFamily="34" charset="0"/>
            </a:endParaRPr>
          </a:p>
          <a:p>
            <a:pPr algn="l" rtl="0"/>
            <a:r>
              <a:rPr lang="zh-TW" altLang="en-US" sz="2200" b="0" i="0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    </a:t>
            </a:r>
            <a:r>
              <a:rPr lang="zh-TW" altLang="en-US" sz="2200" b="1" i="0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lang="zh-TW" altLang="en-US" sz="2200" b="1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10"/>
              </a:rPr>
              <a:t>廣福國小</a:t>
            </a:r>
            <a:r>
              <a:rPr lang="en-US" altLang="zh-TW" sz="2200" b="1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10"/>
              </a:rPr>
              <a:t>FB</a:t>
            </a:r>
            <a:r>
              <a:rPr lang="zh-TW" altLang="en-US" sz="2200" b="1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10"/>
              </a:rPr>
              <a:t>粉絲專頁，按讚</a:t>
            </a:r>
            <a:r>
              <a:rPr lang="en-US" altLang="zh-TW" sz="2200" b="1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10"/>
              </a:rPr>
              <a:t>+</a:t>
            </a:r>
            <a:r>
              <a:rPr lang="zh-TW" altLang="en-US" sz="2200" b="1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10"/>
              </a:rPr>
              <a:t>追蹤，掌握學校最新動態</a:t>
            </a:r>
            <a:r>
              <a:rPr lang="zh-TW" altLang="en-US" sz="2200" b="1" i="0" dirty="0"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  <a:t>。</a:t>
            </a:r>
            <a:endParaRPr lang="zh-TW" altLang="en-US" sz="22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rtl="0"/>
            <a:endParaRPr lang="zh-TW" altLang="en-US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歡迎家長蒞臨！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 rtlCol="0">
            <a:normAutofit/>
          </a:bodyPr>
          <a:lstStyle/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歡迎家長蒞臨教室參觀。</a:t>
            </a:r>
          </a:p>
          <a:p>
            <a:pPr marL="342900" indent="-342900"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家長日的目標：</a:t>
            </a:r>
          </a:p>
          <a:p>
            <a:pPr marL="742950" lvl="1" indent="-28575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協助家長了解子女本學期會進行的事項。</a:t>
            </a:r>
          </a:p>
          <a:p>
            <a:pPr marL="742950" lvl="1" indent="-28575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說明老師對學生的期望。</a:t>
            </a:r>
          </a:p>
          <a:p>
            <a:pPr marL="742950" lvl="1" indent="-28575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分享有關家長如何協助子女學習的資訊。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l" rtl="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家長配合事項：寫鼓勵信給子女／錄製畢業鼓勵的話。 </a:t>
            </a:r>
          </a:p>
          <a:p>
            <a:pPr rtl="0"/>
            <a:endParaRPr lang="zh-TW" altLang="en-US" dirty="0"/>
          </a:p>
        </p:txBody>
      </p:sp>
      <p:sp>
        <p:nvSpPr>
          <p:cNvPr id="15" name="手繪多邊形：圖案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圖形 9" descr="一袋學校用品人物的插圖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參考網址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algn="l" rtl="0"/>
            <a:r>
              <a:rPr lang="zh-TW" altLang="en-US" sz="2800" b="1" i="0" dirty="0">
                <a:solidFill>
                  <a:srgbClr val="FF0000"/>
                </a:solidFill>
                <a:effectLst/>
                <a:latin typeface="Merriweather" panose="00000500000000000000" pitchFamily="2" charset="0"/>
              </a:rPr>
              <a:t>教務處</a:t>
            </a:r>
            <a:r>
              <a:rPr lang="en-US" altLang="zh-TW" sz="2800" b="1" i="0" dirty="0">
                <a:solidFill>
                  <a:srgbClr val="FF0000"/>
                </a:solidFill>
                <a:effectLst/>
                <a:latin typeface="Merriweather" panose="00000500000000000000" pitchFamily="2" charset="0"/>
              </a:rPr>
              <a:t>_</a:t>
            </a:r>
            <a:r>
              <a:rPr lang="zh-TW" altLang="en-US" sz="2800" b="1" i="0" dirty="0">
                <a:solidFill>
                  <a:srgbClr val="FF0000"/>
                </a:solidFill>
                <a:effectLst/>
                <a:latin typeface="Merriweather" panose="00000500000000000000" pitchFamily="2" charset="0"/>
              </a:rPr>
              <a:t>重要事項</a:t>
            </a:r>
            <a:r>
              <a:rPr lang="en-US" altLang="zh-TW" sz="2800" b="1" i="0" dirty="0">
                <a:solidFill>
                  <a:srgbClr val="FF0000"/>
                </a:solidFill>
                <a:effectLst/>
                <a:latin typeface="Merriweather" panose="00000500000000000000" pitchFamily="2" charset="0"/>
              </a:rPr>
              <a:t>_</a:t>
            </a:r>
            <a:r>
              <a:rPr lang="zh-TW" altLang="en-US" sz="2800" b="1" i="0" dirty="0">
                <a:solidFill>
                  <a:srgbClr val="FF0000"/>
                </a:solidFill>
                <a:effectLst/>
                <a:latin typeface="Merriweather" panose="00000500000000000000" pitchFamily="2" charset="0"/>
              </a:rPr>
              <a:t>學生上課教室地點一覽表</a:t>
            </a:r>
            <a:endParaRPr lang="zh-TW" altLang="en-US" sz="2800" b="0" i="0" dirty="0"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algn="l" rtl="0"/>
            <a:r>
              <a:rPr lang="en-US" altLang="zh-TW" sz="2800" b="0" i="0" u="sng" strike="noStrike" dirty="0">
                <a:solidFill>
                  <a:srgbClr val="006580"/>
                </a:solidFill>
                <a:effectLst/>
                <a:latin typeface="Merriweather" panose="00000500000000000000" pitchFamily="2" charset="0"/>
                <a:hlinkClick r:id="rId3"/>
              </a:rPr>
              <a:t>111</a:t>
            </a:r>
            <a:r>
              <a:rPr lang="zh-TW" altLang="en-US" sz="2800" b="0" i="0" u="sng" strike="noStrike" dirty="0">
                <a:solidFill>
                  <a:srgbClr val="006580"/>
                </a:solidFill>
                <a:effectLst/>
                <a:latin typeface="Merriweather" panose="00000500000000000000" pitchFamily="2" charset="0"/>
                <a:hlinkClick r:id="rId3"/>
              </a:rPr>
              <a:t>學年廣福國小語文培訓、教育實驗課程、本土語上課教室一覽</a:t>
            </a:r>
            <a:endParaRPr lang="zh-TW" altLang="en-US" sz="2800" b="0" i="0" dirty="0"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algn="l" rtl="0"/>
            <a:r>
              <a:rPr lang="en-US" altLang="zh-TW" sz="2800" b="0" i="0" u="sng" strike="noStrike" dirty="0">
                <a:solidFill>
                  <a:srgbClr val="006580"/>
                </a:solidFill>
                <a:effectLst/>
                <a:latin typeface="Merriweather" panose="00000500000000000000" pitchFamily="2" charset="0"/>
                <a:hlinkClick r:id="rId4"/>
              </a:rPr>
              <a:t>111</a:t>
            </a:r>
            <a:r>
              <a:rPr lang="zh-TW" altLang="en-US" sz="2800" b="0" i="0" u="sng" strike="noStrike" dirty="0">
                <a:solidFill>
                  <a:srgbClr val="006580"/>
                </a:solidFill>
                <a:effectLst/>
                <a:latin typeface="Merriweather" panose="00000500000000000000" pitchFamily="2" charset="0"/>
                <a:hlinkClick r:id="rId4"/>
              </a:rPr>
              <a:t>學年第二學期課後照顧班上課地點一覽表</a:t>
            </a:r>
            <a:endParaRPr lang="zh-TW" altLang="en-US" sz="2800" b="0" i="0" dirty="0"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  <a:p>
            <a:pPr algn="l" rtl="0"/>
            <a:r>
              <a:rPr lang="zh-TW" altLang="en-US" sz="2800" b="1" i="0" u="sng" strike="noStrike" dirty="0">
                <a:solidFill>
                  <a:srgbClr val="FFFF00"/>
                </a:solidFill>
                <a:effectLst/>
                <a:latin typeface="Merriweather" panose="00000500000000000000" pitchFamily="2" charset="0"/>
                <a:hlinkClick r:id="rId5"/>
              </a:rPr>
              <a:t>新北市家庭教育中心入口網址</a:t>
            </a:r>
            <a:endParaRPr lang="zh-TW" altLang="en-US" sz="2800" b="0" i="0" dirty="0">
              <a:solidFill>
                <a:srgbClr val="FFFFFF"/>
              </a:solidFill>
              <a:effectLst/>
              <a:latin typeface="Merriweather" panose="00000500000000000000" pitchFamily="2" charset="0"/>
            </a:endParaRPr>
          </a:p>
          <a:p>
            <a:pPr algn="l" rtl="0"/>
            <a:r>
              <a:rPr lang="zh-TW" altLang="en-US" sz="2800" b="0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6"/>
              </a:rPr>
              <a:t>家長日簡報</a:t>
            </a:r>
            <a:r>
              <a:rPr lang="en-US" altLang="zh-TW" sz="2800" b="0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6"/>
              </a:rPr>
              <a:t>_</a:t>
            </a:r>
            <a:r>
              <a:rPr lang="zh-TW" altLang="en-US" sz="2800" b="0" i="0" u="sng" strike="noStrike" dirty="0">
                <a:solidFill>
                  <a:srgbClr val="FFFFFF"/>
                </a:solidFill>
                <a:effectLst/>
                <a:latin typeface="Merriweather" panose="00000500000000000000" pitchFamily="2" charset="0"/>
                <a:hlinkClick r:id="rId6"/>
              </a:rPr>
              <a:t>國小高年級</a:t>
            </a:r>
            <a:endParaRPr lang="zh-TW" altLang="en-US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954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19" y="946653"/>
            <a:ext cx="6857999" cy="136029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親師溝通時間</a:t>
            </a:r>
          </a:p>
        </p:txBody>
      </p:sp>
      <p:sp>
        <p:nvSpPr>
          <p:cNvPr id="6" name="橢圓​​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圖形 9" descr="綠色削鉛筆器人物的插圖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2468880"/>
            <a:ext cx="6858000" cy="3723576"/>
          </a:xfrm>
        </p:spPr>
        <p:txBody>
          <a:bodyPr rtlCol="0">
            <a:normAutofit/>
          </a:bodyPr>
          <a:lstStyle/>
          <a:p>
            <a:pPr marL="285750" indent="-285750" algn="l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</a:rPr>
              <a:t>親愛的家長，非常感謝您的蒞臨，如果對學生事項仍有疑惑，都可以提出討論。希望透過我們彼此配合合作，能讓孩子們越來越順利。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本學期學校進行的事項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學校重要行事曆。（詳見子女聯絡簿封面裡）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校網：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https://www.gfes.ntpc.edu.tw/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家長日校網專區：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https://sites.google.com/gfes.ntpc.edu.tw/gfes503/111%E4%B8%8B%E5%AE%B6%E9%95%B7%E6%97%A5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廣福粉專：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https://www.facebook.com/GuangFuElementarySchool</a:t>
            </a:r>
            <a:endParaRPr lang="en-US" altLang="zh-TW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本學期班級進行的事項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724912"/>
            <a:ext cx="7772401" cy="4133088"/>
          </a:xfrm>
        </p:spPr>
        <p:txBody>
          <a:bodyPr rtlCol="0">
            <a:noAutofit/>
          </a:bodyPr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班級重要行事曆。 （參見班級網頁）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班網：（不須登入帳號）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https://class.tn.edu.tw/modules/tad_web/homework.php?WebID=12753&amp;HomeworkID=167140</a:t>
            </a:r>
            <a:endParaRPr lang="en-US" altLang="zh-TW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學習教室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：（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僅學生登入校務帳號可見）</a:t>
            </a:r>
            <a:r>
              <a:rPr lang="en-US" altLang="zh-TW" sz="18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https://classroom.google.com/u/0/c/NTM4NDA3NzYwNjM5</a:t>
            </a:r>
            <a:endParaRPr lang="en-US" altLang="zh-TW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生生有平板。（平板車介紹）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本學期班級進行的事項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724912"/>
            <a:ext cx="7772401" cy="4133088"/>
          </a:xfrm>
        </p:spPr>
        <p:txBody>
          <a:bodyPr rtlCol="0">
            <a:noAutofit/>
          </a:bodyPr>
          <a:lstStyle/>
          <a:p>
            <a:pPr marL="285750" lvl="1" indent="-28575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晨跑鍛鍊體力。（視天候進行）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3/4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3/21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畢業生資料建置（註冊組將送資料到學區國中）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3/7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電影欣賞：山椒魚來了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4/27(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四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)〜 4/28(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五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六年級畢旅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6/9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畢業典禮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4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老師對學生的期望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養成良好學習態度與生活習慣，以利銜接國中生活。</a:t>
            </a: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友善學習、共學共好。 </a:t>
            </a:r>
          </a:p>
          <a:p>
            <a:pPr marL="285750" indent="-2857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活化思維，養成適合自己的讀書方法。 </a:t>
            </a:r>
          </a:p>
          <a:p>
            <a:pPr rtl="0"/>
            <a:endParaRPr lang="zh-TW" altLang="en-US" sz="2400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651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家長如何協助子女學習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724912"/>
            <a:ext cx="7772401" cy="3929888"/>
          </a:xfrm>
        </p:spPr>
        <p:txBody>
          <a:bodyPr rtlCol="0"/>
          <a:lstStyle/>
          <a:p>
            <a:pPr rtl="0">
              <a:lnSpc>
                <a:spcPts val="2800"/>
              </a:lnSpc>
            </a:pPr>
            <a:r>
              <a:rPr lang="zh-TW" altLang="en-US" dirty="0"/>
              <a:t>用閱讀為孩子的未來超前部署：</a:t>
            </a:r>
            <a:endParaRPr lang="en-US" altLang="zh-TW" dirty="0"/>
          </a:p>
          <a:p>
            <a:pPr rtl="0">
              <a:lnSpc>
                <a:spcPts val="2800"/>
              </a:lnSpc>
            </a:pPr>
            <a:r>
              <a:rPr lang="en-US" altLang="zh-TW" dirty="0">
                <a:hlinkClick r:id="rId3"/>
              </a:rPr>
              <a:t>https://youtu.be/GA5eeT1hcbc</a:t>
            </a:r>
            <a:endParaRPr lang="en-US" altLang="zh-TW" dirty="0"/>
          </a:p>
          <a:p>
            <a:pPr rtl="0">
              <a:lnSpc>
                <a:spcPts val="2800"/>
              </a:lnSpc>
            </a:pPr>
            <a:r>
              <a:rPr lang="zh-TW" altLang="en-US" dirty="0"/>
              <a:t>支持孩子，一起解決問題，成就無限大</a:t>
            </a:r>
            <a:r>
              <a:rPr lang="en-US" altLang="zh-TW" dirty="0"/>
              <a:t>~</a:t>
            </a:r>
          </a:p>
          <a:p>
            <a:pPr rtl="0">
              <a:lnSpc>
                <a:spcPts val="2800"/>
              </a:lnSpc>
            </a:pPr>
            <a:r>
              <a:rPr lang="en-US" altLang="zh-TW" dirty="0">
                <a:hlinkClick r:id="rId4"/>
              </a:rPr>
              <a:t>https://youtu.be/UhLZI8a-dgU</a:t>
            </a:r>
            <a:endParaRPr lang="en-US" altLang="zh-TW" dirty="0"/>
          </a:p>
          <a:p>
            <a:pPr rtl="0">
              <a:lnSpc>
                <a:spcPts val="2800"/>
              </a:lnSpc>
            </a:pPr>
            <a:r>
              <a:rPr lang="zh-TW" altLang="en-US" dirty="0"/>
              <a:t>家庭議會 家庭教育系列之「家多一點愛．在乎你」 第三集：相處之道</a:t>
            </a:r>
            <a:endParaRPr lang="en-US" altLang="zh-TW" dirty="0"/>
          </a:p>
          <a:p>
            <a:pPr rtl="0">
              <a:lnSpc>
                <a:spcPts val="2800"/>
              </a:lnSpc>
            </a:pPr>
            <a:r>
              <a:rPr lang="en-US" altLang="zh-TW" dirty="0">
                <a:hlinkClick r:id="rId5"/>
              </a:rPr>
              <a:t>https://youtu.be/ZpkxIMB7RJM</a:t>
            </a:r>
            <a:endParaRPr lang="en-US" altLang="zh-TW" dirty="0"/>
          </a:p>
          <a:p>
            <a:pPr rtl="0">
              <a:lnSpc>
                <a:spcPts val="2800"/>
              </a:lnSpc>
            </a:pPr>
            <a:r>
              <a:rPr lang="zh-TW" altLang="en-US" dirty="0"/>
              <a:t>為什麼孩子常常講不知道、沒事、還好？因為他不想跟你溝通</a:t>
            </a:r>
            <a:endParaRPr lang="en-US" altLang="zh-TW" dirty="0"/>
          </a:p>
          <a:p>
            <a:pPr rtl="0">
              <a:lnSpc>
                <a:spcPts val="2800"/>
              </a:lnSpc>
            </a:pPr>
            <a:r>
              <a:rPr lang="en-US" altLang="zh-TW" dirty="0">
                <a:hlinkClick r:id="rId6"/>
              </a:rPr>
              <a:t>https://youtu.be/J7BMcAvfplA</a:t>
            </a:r>
            <a:endParaRPr lang="en-US" altLang="zh-TW" dirty="0"/>
          </a:p>
          <a:p>
            <a:pPr rtl="0">
              <a:lnSpc>
                <a:spcPts val="2800"/>
              </a:lnSpc>
            </a:pPr>
            <a:endParaRPr lang="zh-TW" altLang="en-US" dirty="0"/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60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/>
              <a:t>家長配合事項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724912"/>
            <a:ext cx="7772401" cy="4285488"/>
          </a:xfrm>
        </p:spPr>
        <p:txBody>
          <a:bodyPr rtlCol="0">
            <a:normAutofit lnSpcReduction="10000"/>
          </a:bodyPr>
          <a:lstStyle/>
          <a:p>
            <a:pPr marL="285750" indent="-28575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寫鼓勵信給子女（拍照提供）／錄製畢業鼓勵的話（錄影或錄音）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>
              <a:lnSpc>
                <a:spcPts val="2800"/>
              </a:lnSpc>
            </a:pPr>
            <a:r>
              <a:rPr lang="zh-TW" altLang="en-US" sz="2400" b="1" u="sng" dirty="0">
                <a:solidFill>
                  <a:srgbClr val="0000CC"/>
                </a:solidFill>
              </a:rPr>
              <a:t>親愛的家長：</a:t>
            </a:r>
          </a:p>
          <a:p>
            <a:pPr rtl="0"/>
            <a:r>
              <a:rPr lang="zh-TW" altLang="en-US" sz="2400" dirty="0">
                <a:solidFill>
                  <a:srgbClr val="0000CC"/>
                </a:solidFill>
              </a:rPr>
              <a:t>孩子們即將從國小畢業，</a:t>
            </a:r>
            <a:r>
              <a:rPr lang="zh-TW" altLang="en-US" sz="2400" b="1" u="sng" dirty="0">
                <a:solidFill>
                  <a:schemeClr val="accent5">
                    <a:lumMod val="75000"/>
                  </a:schemeClr>
                </a:solidFill>
              </a:rPr>
              <a:t>您辛苦了！</a:t>
            </a:r>
            <a:endParaRPr lang="en-US" altLang="zh-TW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rtl="0"/>
            <a:r>
              <a:rPr lang="zh-TW" altLang="en-US" sz="2400" dirty="0">
                <a:solidFill>
                  <a:srgbClr val="0000CC"/>
                </a:solidFill>
              </a:rPr>
              <a:t>在即將來臨的畢業時節，希望您能安排一點時間協助導師準備一份畢業小禮物給您的孩子。</a:t>
            </a:r>
            <a:endParaRPr lang="en-US" altLang="zh-TW" sz="2400" dirty="0">
              <a:solidFill>
                <a:srgbClr val="0000CC"/>
              </a:solidFill>
            </a:endParaRPr>
          </a:p>
          <a:p>
            <a:pPr rtl="0"/>
            <a:r>
              <a:rPr lang="zh-TW" altLang="en-US" sz="2400" dirty="0">
                <a:solidFill>
                  <a:srgbClr val="0000CC"/>
                </a:solidFill>
              </a:rPr>
              <a:t>請在</a:t>
            </a:r>
            <a:r>
              <a:rPr lang="en-US" altLang="zh-TW" sz="2400" b="1" u="sng" dirty="0">
                <a:solidFill>
                  <a:schemeClr val="accent5">
                    <a:lumMod val="75000"/>
                  </a:schemeClr>
                </a:solidFill>
              </a:rPr>
              <a:t>4/15</a:t>
            </a:r>
            <a:r>
              <a:rPr lang="zh-TW" altLang="en-US" sz="2400" b="1" u="sng" dirty="0">
                <a:solidFill>
                  <a:schemeClr val="accent5">
                    <a:lumMod val="75000"/>
                  </a:schemeClr>
                </a:solidFill>
              </a:rPr>
              <a:t>前以私訊方式</a:t>
            </a:r>
            <a:r>
              <a:rPr lang="zh-TW" altLang="en-US" sz="2400" dirty="0">
                <a:solidFill>
                  <a:srgbClr val="0000CC"/>
                </a:solidFill>
              </a:rPr>
              <a:t>提供給麗足老師，也請先向孩子保密。老師會整合成一部小短片，在畢業前提供給孩子。而這份真心的賀禮，相信能使孩子帶者滿滿祝福與幸福感，邁出廣福校園、迎向國中與未來。</a:t>
            </a:r>
            <a:endParaRPr lang="en-US" altLang="zh-TW" sz="2400" dirty="0">
              <a:solidFill>
                <a:srgbClr val="0000CC"/>
              </a:solidFill>
            </a:endParaRPr>
          </a:p>
          <a:p>
            <a:pPr rtl="0"/>
            <a:r>
              <a:rPr lang="zh-TW" altLang="en-US" sz="2400" dirty="0">
                <a:solidFill>
                  <a:srgbClr val="0000CC"/>
                </a:solidFill>
              </a:rPr>
              <a:t>感謝您的體諒與配合。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812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課程目標</a:t>
            </a:r>
          </a:p>
        </p:txBody>
      </p:sp>
      <p:sp>
        <p:nvSpPr>
          <p:cNvPr id="6" name="手繪多邊形：圖案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形 4" descr="紫色書籍人物的插圖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762789" cy="4233672"/>
          </a:xfrm>
        </p:spPr>
        <p:txBody>
          <a:bodyPr rtlCol="0"/>
          <a:lstStyle/>
          <a:p>
            <a:pPr marL="342900" indent="-342900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800" dirty="0"/>
              <a:t>學生會在本學期學到的內容。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69904_TF45015601_Win32" id="{CD612A08-C1C2-4B34-BD30-49E06E291918}" vid="{A8E1BA18-A04F-435B-9D4C-21E7C8D99E1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開放參觀日簡報</Template>
  <TotalTime>210</TotalTime>
  <Words>1449</Words>
  <Application>Microsoft Office PowerPoint</Application>
  <PresentationFormat>寬螢幕</PresentationFormat>
  <Paragraphs>151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PT Sans</vt:lpstr>
      <vt:lpstr>Microsoft JhengHei UI</vt:lpstr>
      <vt:lpstr>Arial</vt:lpstr>
      <vt:lpstr>Microsoft JhengHei</vt:lpstr>
      <vt:lpstr>Courier New</vt:lpstr>
      <vt:lpstr>Merriweather</vt:lpstr>
      <vt:lpstr>Office 佈景主題</vt:lpstr>
      <vt:lpstr>廣福國小六年十班 </vt:lpstr>
      <vt:lpstr>歡迎家長蒞臨！</vt:lpstr>
      <vt:lpstr>本學期學校進行的事項</vt:lpstr>
      <vt:lpstr>本學期班級進行的事項</vt:lpstr>
      <vt:lpstr>本學期班級進行的事項</vt:lpstr>
      <vt:lpstr>老師對學生的期望</vt:lpstr>
      <vt:lpstr>家長如何協助子女學習</vt:lpstr>
      <vt:lpstr>家長配合事項</vt:lpstr>
      <vt:lpstr>課程目標</vt:lpstr>
      <vt:lpstr>學生會在本學期學到的內容</vt:lpstr>
      <vt:lpstr>班級資訊</vt:lpstr>
      <vt:lpstr>評定學生成績的方式</vt:lpstr>
      <vt:lpstr>學生作業說明</vt:lpstr>
      <vt:lpstr>學生作業說明</vt:lpstr>
      <vt:lpstr>班級網頁介紹</vt:lpstr>
      <vt:lpstr>班級規定</vt:lpstr>
      <vt:lpstr>班級規定原則</vt:lpstr>
      <vt:lpstr>學校政策</vt:lpstr>
      <vt:lpstr>參考網址</vt:lpstr>
      <vt:lpstr>參考網址</vt:lpstr>
      <vt:lpstr>親師溝通時間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小學 </dc:title>
  <dc:creator>麗足 林</dc:creator>
  <cp:lastModifiedBy>麗足 林</cp:lastModifiedBy>
  <cp:revision>4</cp:revision>
  <dcterms:created xsi:type="dcterms:W3CDTF">2022-07-05T03:26:37Z</dcterms:created>
  <dcterms:modified xsi:type="dcterms:W3CDTF">2023-03-02T20:48:15Z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