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22399-3F56-485E-AFC1-77DDA1705627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FB999-88B9-4766-8640-90B7AFAF5CE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1"/>
          <p:cNvPicPr>
            <a:picLocks noChangeAspect="1"/>
          </p:cNvPicPr>
          <p:nvPr/>
        </p:nvPicPr>
        <p:blipFill>
          <a:blip r:embed="rId2" cstate="print"/>
          <a:srcRect b="7976"/>
          <a:stretch>
            <a:fillRect/>
          </a:stretch>
        </p:blipFill>
        <p:spPr bwMode="auto">
          <a:xfrm>
            <a:off x="-324544" y="0"/>
            <a:ext cx="95770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0" lang="zh-TW" altLang="en-US" dirty="0" smtClean="0">
                <a:solidFill>
                  <a:schemeClr val="bg1">
                    <a:lumMod val="95000"/>
                  </a:schemeClr>
                </a:solidFill>
                <a:latin typeface="華康行楷體W5" pitchFamily="65" charset="-120"/>
                <a:ea typeface="華康行楷體W5" pitchFamily="65" charset="-120"/>
              </a:rPr>
              <a:t>第十二課</a:t>
            </a:r>
            <a:br>
              <a:rPr kumimoji="0" lang="zh-TW" altLang="en-US" dirty="0" smtClean="0">
                <a:solidFill>
                  <a:schemeClr val="bg1">
                    <a:lumMod val="95000"/>
                  </a:schemeClr>
                </a:solidFill>
                <a:latin typeface="華康行楷體W5" pitchFamily="65" charset="-120"/>
                <a:ea typeface="華康行楷體W5" pitchFamily="65" charset="-120"/>
              </a:rPr>
            </a:br>
            <a:endParaRPr lang="zh-TW" altLang="en-US" dirty="0"/>
          </a:p>
        </p:txBody>
      </p:sp>
      <p:sp>
        <p:nvSpPr>
          <p:cNvPr id="5" name="文字方塊 3"/>
          <p:cNvSpPr txBox="1">
            <a:spLocks noChangeArrowheads="1"/>
          </p:cNvSpPr>
          <p:nvPr/>
        </p:nvSpPr>
        <p:spPr bwMode="auto">
          <a:xfrm>
            <a:off x="-684584" y="2060848"/>
            <a:ext cx="104411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7200" dirty="0">
                <a:solidFill>
                  <a:srgbClr val="FFFF00"/>
                </a:solidFill>
                <a:latin typeface="華康行楷體W5"/>
                <a:ea typeface="華康行楷體W5"/>
                <a:cs typeface="華康行楷體W5"/>
              </a:rPr>
              <a:t>小紅</a:t>
            </a:r>
            <a:endParaRPr kumimoji="0" lang="en-US" altLang="zh-TW" sz="7200" dirty="0">
              <a:solidFill>
                <a:srgbClr val="FFFF00"/>
              </a:solidFill>
              <a:latin typeface="華康行楷體W5"/>
              <a:ea typeface="華康行楷體W5"/>
              <a:cs typeface="華康行楷體W5"/>
            </a:endParaRPr>
          </a:p>
          <a:p>
            <a:pPr algn="ctr"/>
            <a:r>
              <a:rPr kumimoji="0" lang="en-US" altLang="zh-TW" sz="7200" dirty="0" smtClean="0">
                <a:solidFill>
                  <a:srgbClr val="FF0000"/>
                </a:solidFill>
                <a:latin typeface="華康行楷體W5"/>
                <a:ea typeface="華康行楷體W5"/>
                <a:cs typeface="華康行楷體W5"/>
              </a:rPr>
              <a:t>(</a:t>
            </a:r>
            <a:r>
              <a:rPr kumimoji="0" lang="zh-TW" altLang="en-US" sz="7200" dirty="0" smtClean="0">
                <a:solidFill>
                  <a:srgbClr val="FF0000"/>
                </a:solidFill>
                <a:latin typeface="華康行楷體W5"/>
                <a:ea typeface="華康行楷體W5"/>
                <a:cs typeface="華康行楷體W5"/>
              </a:rPr>
              <a:t>短語練習、</a:t>
            </a:r>
            <a:endParaRPr kumimoji="0" lang="en-US" altLang="zh-TW" sz="7200" dirty="0" smtClean="0">
              <a:solidFill>
                <a:srgbClr val="FF0000"/>
              </a:solidFill>
              <a:latin typeface="華康行楷體W5"/>
              <a:ea typeface="華康行楷體W5"/>
              <a:cs typeface="華康行楷體W5"/>
            </a:endParaRPr>
          </a:p>
          <a:p>
            <a:pPr algn="ctr"/>
            <a:r>
              <a:rPr lang="zh-TW" altLang="en-US" sz="7200" dirty="0">
                <a:solidFill>
                  <a:srgbClr val="FF0000"/>
                </a:solidFill>
                <a:latin typeface="華康行楷體W5"/>
                <a:ea typeface="華康行楷體W5"/>
                <a:cs typeface="華康行楷體W5"/>
              </a:rPr>
              <a:t>造句</a:t>
            </a:r>
            <a:r>
              <a:rPr kumimoji="0" lang="en-US" altLang="zh-TW" sz="7200" dirty="0" smtClean="0">
                <a:solidFill>
                  <a:srgbClr val="FF0000"/>
                </a:solidFill>
                <a:latin typeface="華康行楷體W5"/>
                <a:ea typeface="華康行楷體W5"/>
                <a:cs typeface="華康行楷體W5"/>
              </a:rPr>
              <a:t>)</a:t>
            </a:r>
            <a:endParaRPr kumimoji="0" lang="zh-TW" altLang="en-US" sz="7200" dirty="0">
              <a:solidFill>
                <a:srgbClr val="FF0000"/>
              </a:solidFill>
              <a:latin typeface="華康行楷體W5"/>
              <a:ea typeface="華康行楷體W5"/>
              <a:cs typeface="華康行楷體W5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-108520" y="836712"/>
            <a:ext cx="954055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 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3.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雖然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……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卻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……──</a:t>
            </a:r>
            <a:endParaRPr kumimoji="1" lang="en-US" alt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原： 雖然我一半紅一半白，但對主人來說，卻有很特別的意義呢！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例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姐姐雖然生病了，卻還是認真完成該寫的作業。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雖然他只是個小學生，卻能做出好幾道美味的佳肴。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雖然弟弟知道飲食要均衡，卻還是不敢吃紅蘿蔔。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(</a:t>
            </a:r>
            <a:r>
              <a:rPr lang="zh-TW" altLang="zh-TW" dirty="0"/>
              <a:t>一</a:t>
            </a:r>
            <a:r>
              <a:rPr lang="en-US" altLang="zh-TW" dirty="0"/>
              <a:t>)</a:t>
            </a:r>
            <a:r>
              <a:rPr lang="zh-TW" altLang="zh-TW" dirty="0"/>
              <a:t>短語練習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/>
              <a:t>          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>
                <a:solidFill>
                  <a:srgbClr val="FF0000"/>
                </a:solidFill>
              </a:rPr>
              <a:t>.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zh-TW" dirty="0" smtClean="0">
                <a:solidFill>
                  <a:srgbClr val="FF0000"/>
                </a:solidFill>
              </a:rPr>
              <a:t>七嘴八舌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zh-TW" dirty="0" smtClean="0">
                <a:solidFill>
                  <a:srgbClr val="FF0000"/>
                </a:solidFill>
              </a:rPr>
              <a:t>的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zh-TW" dirty="0" smtClean="0">
                <a:solidFill>
                  <a:srgbClr val="FF0000"/>
                </a:solidFill>
              </a:rPr>
              <a:t>討論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zh-TW" dirty="0" smtClean="0">
                <a:solidFill>
                  <a:srgbClr val="FF0000"/>
                </a:solidFill>
              </a:rPr>
              <a:t>著</a:t>
            </a:r>
            <a:endParaRPr lang="zh-TW" altLang="zh-TW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dirty="0" smtClean="0"/>
              <a:t>            </a:t>
            </a:r>
            <a:r>
              <a:rPr lang="zh-TW" altLang="zh-TW" dirty="0" smtClean="0"/>
              <a:t>說明</a:t>
            </a:r>
            <a:r>
              <a:rPr lang="zh-TW" altLang="zh-TW" dirty="0"/>
              <a:t>用四字詞語加強動作的描寫。</a:t>
            </a:r>
          </a:p>
          <a:p>
            <a:pPr>
              <a:buNone/>
            </a:pPr>
            <a:r>
              <a:rPr lang="zh-TW" altLang="en-US" dirty="0" smtClean="0"/>
              <a:t>            </a:t>
            </a:r>
            <a:r>
              <a:rPr lang="zh-TW" altLang="zh-TW" dirty="0" smtClean="0"/>
              <a:t>結構 </a:t>
            </a:r>
            <a:r>
              <a:rPr lang="zh-TW" altLang="zh-TW" dirty="0"/>
              <a:t>（四字詞語）的（動詞）著</a:t>
            </a:r>
          </a:p>
          <a:p>
            <a:pPr>
              <a:lnSpc>
                <a:spcPct val="200000"/>
              </a:lnSpc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             </a:t>
            </a:r>
            <a:r>
              <a:rPr lang="zh-TW" altLang="zh-TW" dirty="0" smtClean="0">
                <a:solidFill>
                  <a:srgbClr val="FF0000"/>
                </a:solidFill>
              </a:rPr>
              <a:t>例</a:t>
            </a:r>
            <a:r>
              <a:rPr lang="zh-TW" altLang="en-US" dirty="0" smtClean="0">
                <a:solidFill>
                  <a:srgbClr val="FF0000"/>
                </a:solidFill>
              </a:rPr>
              <a:t>：</a:t>
            </a:r>
            <a:r>
              <a:rPr lang="zh-TW" altLang="zh-TW" dirty="0" smtClean="0">
                <a:solidFill>
                  <a:srgbClr val="FF0000"/>
                </a:solidFill>
              </a:rPr>
              <a:t> </a:t>
            </a:r>
            <a:r>
              <a:rPr lang="zh-TW" altLang="zh-TW" dirty="0">
                <a:solidFill>
                  <a:srgbClr val="FF0000"/>
                </a:solidFill>
              </a:rPr>
              <a:t>三番兩次的提醒著</a:t>
            </a:r>
          </a:p>
          <a:p>
            <a:pPr>
              <a:lnSpc>
                <a:spcPct val="200000"/>
              </a:lnSpc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             </a:t>
            </a:r>
            <a:r>
              <a:rPr lang="zh-TW" altLang="zh-TW" dirty="0" smtClean="0">
                <a:solidFill>
                  <a:srgbClr val="FF0000"/>
                </a:solidFill>
              </a:rPr>
              <a:t>例 </a:t>
            </a:r>
            <a:r>
              <a:rPr lang="zh-TW" altLang="en-US" dirty="0" smtClean="0">
                <a:solidFill>
                  <a:srgbClr val="FF0000"/>
                </a:solidFill>
              </a:rPr>
              <a:t>：</a:t>
            </a:r>
            <a:r>
              <a:rPr lang="zh-TW" altLang="zh-TW" dirty="0" smtClean="0">
                <a:solidFill>
                  <a:srgbClr val="FF0000"/>
                </a:solidFill>
              </a:rPr>
              <a:t>一心一意</a:t>
            </a:r>
            <a:r>
              <a:rPr lang="zh-TW" altLang="zh-TW" dirty="0">
                <a:solidFill>
                  <a:srgbClr val="FF0000"/>
                </a:solidFill>
              </a:rPr>
              <a:t>的呵護著</a:t>
            </a:r>
          </a:p>
          <a:p>
            <a:pPr>
              <a:lnSpc>
                <a:spcPct val="200000"/>
              </a:lnSpc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             </a:t>
            </a:r>
            <a:r>
              <a:rPr lang="zh-TW" altLang="zh-TW" dirty="0" smtClean="0">
                <a:solidFill>
                  <a:srgbClr val="FF0000"/>
                </a:solidFill>
              </a:rPr>
              <a:t>例</a:t>
            </a:r>
            <a:r>
              <a:rPr lang="zh-TW" altLang="en-US" dirty="0" smtClean="0">
                <a:solidFill>
                  <a:srgbClr val="FF0000"/>
                </a:solidFill>
              </a:rPr>
              <a:t>：</a:t>
            </a:r>
            <a:r>
              <a:rPr lang="zh-TW" altLang="zh-TW" dirty="0" smtClean="0">
                <a:solidFill>
                  <a:srgbClr val="FF0000"/>
                </a:solidFill>
              </a:rPr>
              <a:t> </a:t>
            </a:r>
            <a:r>
              <a:rPr lang="zh-TW" altLang="zh-TW" dirty="0">
                <a:solidFill>
                  <a:srgbClr val="FF0000"/>
                </a:solidFill>
              </a:rPr>
              <a:t>七手八腳的整理著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19064" y="836712"/>
            <a:ext cx="84249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   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2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.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全身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皺巴巴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的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說明用疊字詞形容事物的外形。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結構 （名詞）（疊字形容詞）的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例 ：雙腳溼答答的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 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枕頭軟綿綿的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 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山頭光禿禿的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764704"/>
            <a:ext cx="850585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3.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一朵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半紅半白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的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康乃馨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說明用量詞及類疊方式形容事物。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結構 （量詞）（疊字形容詞）的（名詞）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例： 一位大紅大紫的明星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 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一場似真似假的美夢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例： 一杯又香又濃的牛奶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987824" y="404664"/>
            <a:ext cx="25090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二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短句練習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7504" y="1196752"/>
            <a:ext cx="1116124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1.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 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一身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的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皺紋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就是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我們</a:t>
            </a:r>
            <a:r>
              <a:rPr kumimoji="1" lang="en-US" altLang="zh-TW" sz="3200" spc="600" dirty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的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特色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說明描述某事物與另一事物之間的關聯。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結構 （形容詞）的（名詞）就是（名詞）的（名詞）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。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例： 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高聳的大樓就是城市的地標。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例： 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創新的佳肴就是餐廳的招牌。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例： 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持續的練習就是成功的關鍵。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086505"/>
            <a:ext cx="9634369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2.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再怎麼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壓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，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皺紋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也不會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完全消失</a:t>
            </a:r>
            <a:r>
              <a:rPr kumimoji="1" lang="en-US" altLang="zh-TW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說明 強調不管多麼努力的去執行某個動作，後面的事實並不會發生。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結構 再怎麼（動詞），（名詞）也不會（副詞）（動詞）。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</a:t>
            </a: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例：再怎麼揉，痠痛也不會立刻消除。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例：再怎麼急，問題也不會馬上解決。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3200" b="0" i="0" u="none" strike="noStrike" cap="none" spc="60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例：再怎麼洗，汙垢也不會全部清除。</a:t>
            </a:r>
            <a:endParaRPr kumimoji="1" lang="zh-TW" altLang="en-US" sz="3200" b="0" i="0" u="none" strike="noStrike" cap="none" spc="600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915816" y="404664"/>
            <a:ext cx="25090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三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造句練習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11560" y="1052736"/>
            <a:ext cx="8255786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en-US" altLang="zh-TW" sz="2400" dirty="0" smtClean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1.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原來──</a:t>
            </a:r>
            <a:endParaRPr kumimoji="1" lang="en-US" alt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lang="zh-TW" altLang="zh-TW" sz="2400" dirty="0"/>
              <a:t>說明 推究事情本源的口氣，常用於「終於明白了」的情境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endParaRPr kumimoji="1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>
              <a:lnSpc>
                <a:spcPct val="200000"/>
              </a:lnSpc>
            </a:pPr>
            <a:r>
              <a:rPr lang="zh-TW" altLang="zh-TW" sz="2400" dirty="0"/>
              <a:t>　</a:t>
            </a:r>
            <a:r>
              <a:rPr lang="zh-TW" altLang="en-US" sz="2400" dirty="0" smtClean="0"/>
              <a:t>     </a:t>
            </a:r>
            <a:r>
              <a:rPr lang="zh-TW" altLang="zh-TW" sz="2400" dirty="0" smtClean="0"/>
              <a:t>原</a:t>
            </a:r>
            <a:r>
              <a:rPr lang="zh-TW" altLang="en-US" sz="2400" dirty="0" smtClean="0"/>
              <a:t>：</a:t>
            </a:r>
            <a:r>
              <a:rPr lang="zh-TW" altLang="zh-TW" sz="2400" dirty="0" smtClean="0"/>
              <a:t> </a:t>
            </a:r>
            <a:r>
              <a:rPr lang="zh-TW" altLang="zh-TW" sz="2400" dirty="0"/>
              <a:t>原來我可以變成美麗的康乃馨呀！</a:t>
            </a:r>
          </a:p>
          <a:p>
            <a:pPr>
              <a:lnSpc>
                <a:spcPct val="200000"/>
              </a:lnSpc>
            </a:pPr>
            <a:r>
              <a:rPr lang="zh-TW" altLang="zh-TW" sz="2400" dirty="0"/>
              <a:t>　　</a:t>
            </a:r>
            <a:r>
              <a:rPr lang="zh-TW" altLang="zh-TW" sz="2400" dirty="0">
                <a:solidFill>
                  <a:schemeClr val="accent5">
                    <a:lumMod val="75000"/>
                  </a:schemeClr>
                </a:solidFill>
              </a:rPr>
              <a:t>例 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lang="zh-TW" altLang="zh-TW" sz="2400" dirty="0" smtClean="0">
                <a:solidFill>
                  <a:schemeClr val="accent5">
                    <a:lumMod val="75000"/>
                  </a:schemeClr>
                </a:solidFill>
              </a:rPr>
              <a:t>這</a:t>
            </a:r>
            <a:r>
              <a:rPr lang="zh-TW" altLang="zh-TW" sz="2400" dirty="0">
                <a:solidFill>
                  <a:schemeClr val="accent5">
                    <a:lumMod val="75000"/>
                  </a:schemeClr>
                </a:solidFill>
              </a:rPr>
              <a:t>件衣服我找了好久，原來是被媽媽拿去洗了。</a:t>
            </a:r>
          </a:p>
          <a:p>
            <a:pPr>
              <a:lnSpc>
                <a:spcPct val="200000"/>
              </a:lnSpc>
            </a:pPr>
            <a:r>
              <a:rPr lang="zh-TW" altLang="zh-TW" sz="2400" dirty="0">
                <a:solidFill>
                  <a:schemeClr val="accent5">
                    <a:lumMod val="75000"/>
                  </a:schemeClr>
                </a:solidFill>
              </a:rPr>
              <a:t>　　例 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lang="zh-TW" altLang="zh-TW" sz="2400" dirty="0" smtClean="0">
                <a:solidFill>
                  <a:schemeClr val="accent5">
                    <a:lumMod val="75000"/>
                  </a:schemeClr>
                </a:solidFill>
              </a:rPr>
              <a:t>哥哥</a:t>
            </a:r>
            <a:r>
              <a:rPr lang="zh-TW" altLang="zh-TW" sz="2400" dirty="0">
                <a:solidFill>
                  <a:schemeClr val="accent5">
                    <a:lumMod val="75000"/>
                  </a:schemeClr>
                </a:solidFill>
              </a:rPr>
              <a:t>一直不知道是誰幫了他的忙，原來是你呀！</a:t>
            </a:r>
          </a:p>
          <a:p>
            <a:pPr>
              <a:lnSpc>
                <a:spcPct val="200000"/>
              </a:lnSpc>
            </a:pPr>
            <a:r>
              <a:rPr lang="zh-TW" altLang="zh-TW" sz="2400" dirty="0">
                <a:solidFill>
                  <a:schemeClr val="accent5">
                    <a:lumMod val="75000"/>
                  </a:schemeClr>
                </a:solidFill>
              </a:rPr>
              <a:t>　　例 </a:t>
            </a:r>
            <a:r>
              <a:rPr lang="zh-TW" altLang="en-US" sz="2400" dirty="0" smtClean="0">
                <a:solidFill>
                  <a:schemeClr val="accent5">
                    <a:lumMod val="75000"/>
                  </a:schemeClr>
                </a:solidFill>
              </a:rPr>
              <a:t>：</a:t>
            </a:r>
            <a:r>
              <a:rPr lang="zh-TW" altLang="zh-TW" sz="2400" dirty="0" smtClean="0">
                <a:solidFill>
                  <a:schemeClr val="accent5">
                    <a:lumMod val="75000"/>
                  </a:schemeClr>
                </a:solidFill>
              </a:rPr>
              <a:t>原來</a:t>
            </a:r>
            <a:r>
              <a:rPr lang="zh-TW" altLang="zh-TW" sz="2400" dirty="0">
                <a:solidFill>
                  <a:schemeClr val="accent5">
                    <a:lumMod val="75000"/>
                  </a:schemeClr>
                </a:solidFill>
              </a:rPr>
              <a:t>三分球多練習幾次，就可以投得越來越準了。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627784" y="404664"/>
            <a:ext cx="25090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(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四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)</a:t>
            </a:r>
            <a:r>
              <a:rPr kumimoji="1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句型練習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56631" y="1556792"/>
            <a:ext cx="888736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     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1.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只要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……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就</a:t>
            </a: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……──</a:t>
            </a:r>
            <a:endParaRPr kumimoji="1" lang="en-US" altLang="zh-TW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原 ：只要把你夾在我的身體裡，幾天後，你就會被壓平了。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 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只要你肯認真讀書，成績就會進步。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 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只要一下雨，頂樓的天花板就會開始漏水。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　例 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只要大家共同維護，教室的環境就會更加整潔。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549841"/>
            <a:ext cx="997901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      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2.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Sun" pitchFamily="2" charset="-122"/>
                <a:ea typeface="新細明體" pitchFamily="18" charset="-120"/>
                <a:cs typeface="SimSun" pitchFamily="2" charset="-122"/>
              </a:rPr>
              <a:t>……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但是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Sun" pitchFamily="2" charset="-122"/>
                <a:ea typeface="新細明體" pitchFamily="18" charset="-120"/>
                <a:cs typeface="SimSun" pitchFamily="2" charset="-122"/>
              </a:rPr>
              <a:t>……</a:t>
            </a:r>
            <a:r>
              <a:rPr kumimoji="1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新細明體" pitchFamily="18" charset="-120"/>
                <a:cs typeface="SimSun" pitchFamily="2" charset="-122"/>
              </a:rPr>
              <a:t>──</a:t>
            </a:r>
            <a:endParaRPr kumimoji="1" lang="en-US" altLang="zh-TW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原：我媽媽過世了，爸爸娶了新媽媽，她對我很好，</a:t>
            </a:r>
            <a:endParaRPr kumimoji="1" lang="en-US" altLang="zh-TW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1" lang="zh-TW" altLang="en-US" sz="2800" dirty="0">
                <a:solidFill>
                  <a:schemeClr val="tx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kumimoji="1" lang="zh-TW" altLang="en-US" sz="2800" dirty="0" smtClean="0">
                <a:solidFill>
                  <a:schemeClr val="tx2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         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但是我不想忘記媽媽。</a:t>
            </a:r>
            <a:endParaRPr kumimoji="1" lang="zh-TW" altLang="en-US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曇花非常美麗，但是花期實在太短了。</a:t>
            </a:r>
            <a:endParaRPr kumimoji="1" lang="zh-TW" altLang="en-US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這件工作雖然不簡單，但是對我來說是很好的磨練。</a:t>
            </a:r>
            <a:endParaRPr kumimoji="1" lang="zh-TW" altLang="en-US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　例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：</a:t>
            </a:r>
            <a:r>
              <a:rPr kumimoji="1" lang="zh-TW" alt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他的成績不好，但是非常努力，絕不會自暴自棄。</a:t>
            </a:r>
            <a:endParaRPr kumimoji="1" lang="zh-TW" altLang="en-US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213</Words>
  <Application>Microsoft Office PowerPoint</Application>
  <PresentationFormat>如螢幕大小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第十二課 </vt:lpstr>
      <vt:lpstr>(一)短語練習 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第十二課</dc:title>
  <dc:creator>三吉</dc:creator>
  <cp:lastModifiedBy>三吉</cp:lastModifiedBy>
  <cp:revision>7</cp:revision>
  <dcterms:created xsi:type="dcterms:W3CDTF">2021-05-25T08:27:11Z</dcterms:created>
  <dcterms:modified xsi:type="dcterms:W3CDTF">2021-05-25T08:56:48Z</dcterms:modified>
</cp:coreProperties>
</file>