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4" r:id="rId1"/>
  </p:sldMasterIdLst>
  <p:notesMasterIdLst>
    <p:notesMasterId r:id="rId16"/>
  </p:notesMasterIdLst>
  <p:handoutMasterIdLst>
    <p:handoutMasterId r:id="rId17"/>
  </p:handoutMasterIdLst>
  <p:sldIdLst>
    <p:sldId id="541" r:id="rId2"/>
    <p:sldId id="292" r:id="rId3"/>
    <p:sldId id="549" r:id="rId4"/>
    <p:sldId id="548" r:id="rId5"/>
    <p:sldId id="545" r:id="rId6"/>
    <p:sldId id="550" r:id="rId7"/>
    <p:sldId id="551" r:id="rId8"/>
    <p:sldId id="546" r:id="rId9"/>
    <p:sldId id="547" r:id="rId10"/>
    <p:sldId id="557" r:id="rId11"/>
    <p:sldId id="558" r:id="rId12"/>
    <p:sldId id="559" r:id="rId13"/>
    <p:sldId id="552" r:id="rId14"/>
    <p:sldId id="553" r:id="rId15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  <p:embeddedFont>
      <p:font typeface="微軟正黑體" panose="020B0604030504040204" pitchFamily="34" charset="-120"/>
      <p:regular r:id="rId27"/>
      <p:bold r:id="rId28"/>
    </p:embeddedFont>
  </p:embeddedFontLst>
  <p:custShowLst>
    <p:custShow name="自訂放映 1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B5D80B7-DB46-456A-B789-A6B153F83121}">
          <p14:sldIdLst>
            <p14:sldId id="541"/>
          </p14:sldIdLst>
        </p14:section>
        <p14:section name="未命名的章節" id="{70CE84FA-CAF6-4ACD-A36E-6BF7EB928489}">
          <p14:sldIdLst>
            <p14:sldId id="292"/>
            <p14:sldId id="549"/>
            <p14:sldId id="548"/>
            <p14:sldId id="545"/>
            <p14:sldId id="550"/>
            <p14:sldId id="551"/>
            <p14:sldId id="546"/>
            <p14:sldId id="547"/>
            <p14:sldId id="557"/>
            <p14:sldId id="558"/>
            <p14:sldId id="559"/>
            <p14:sldId id="552"/>
            <p14:sldId id="5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99"/>
    <a:srgbClr val="FF0066"/>
    <a:srgbClr val="CCECFF"/>
    <a:srgbClr val="FFFFFF"/>
    <a:srgbClr val="FF5050"/>
    <a:srgbClr val="F05010"/>
    <a:srgbClr val="FF0000"/>
    <a:srgbClr val="66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C5D4-F21B-4655-9C1A-54ADF877F5A8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3F5D9-F09C-4B58-91F8-EB87ED3E79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48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2E96F-7B6A-4F15-96AD-F0F11936159A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B92FA-31E5-4795-90AE-63A2C21F14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70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7716-E1D8-463A-8B22-00DB282C83CD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2023/9/8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093C-77D1-4EEB-9C87-2204DE7C468E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98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7716-E1D8-463A-8B22-00DB282C83C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093C-77D1-4EEB-9C87-2204DE7C468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86484"/>
      </p:ext>
    </p:extLst>
  </p:cSld>
  <p:clrMapOvr>
    <a:masterClrMapping/>
  </p:clrMapOvr>
  <p:transition spd="slow" advClick="0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7716-E1D8-463A-8B22-00DB282C83C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093C-77D1-4EEB-9C87-2204DE7C468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63014"/>
      </p:ext>
    </p:extLst>
  </p:cSld>
  <p:clrMapOvr>
    <a:masterClrMapping/>
  </p:clrMapOvr>
  <p:transition spd="slow" advClick="0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7716-E1D8-463A-8B22-00DB282C83C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093C-77D1-4EEB-9C87-2204DE7C468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53723"/>
      </p:ext>
    </p:extLst>
  </p:cSld>
  <p:clrMapOvr>
    <a:masterClrMapping/>
  </p:clrMapOvr>
  <p:transition spd="slow" advClick="0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7716-E1D8-463A-8B22-00DB282C83CD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2023/9/8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093C-77D1-4EEB-9C87-2204DE7C468E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38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7716-E1D8-463A-8B22-00DB282C83C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093C-77D1-4EEB-9C87-2204DE7C468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18991"/>
      </p:ext>
    </p:extLst>
  </p:cSld>
  <p:clrMapOvr>
    <a:masterClrMapping/>
  </p:clrMapOvr>
  <p:transition spd="slow" advClick="0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7716-E1D8-463A-8B22-00DB282C83C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093C-77D1-4EEB-9C87-2204DE7C468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14"/>
      </p:ext>
    </p:extLst>
  </p:cSld>
  <p:clrMapOvr>
    <a:masterClrMapping/>
  </p:clrMapOvr>
  <p:transition spd="slow" advClick="0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7716-E1D8-463A-8B22-00DB282C83C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093C-77D1-4EEB-9C87-2204DE7C468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39699"/>
      </p:ext>
    </p:extLst>
  </p:cSld>
  <p:clrMapOvr>
    <a:masterClrMapping/>
  </p:clrMapOvr>
  <p:transition spd="slow" advClick="0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7716-E1D8-463A-8B22-00DB282C83C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093C-77D1-4EEB-9C87-2204DE7C468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31372"/>
      </p:ext>
    </p:extLst>
  </p:cSld>
  <p:clrMapOvr>
    <a:masterClrMapping/>
  </p:clrMapOvr>
  <p:transition spd="slow" advClick="0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7716-E1D8-463A-8B22-00DB282C83C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093C-77D1-4EEB-9C87-2204DE7C468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61343"/>
      </p:ext>
    </p:extLst>
  </p:cSld>
  <p:clrMapOvr>
    <a:masterClrMapping/>
  </p:clrMapOvr>
  <p:transition spd="slow" advClick="0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7716-E1D8-463A-8B22-00DB282C83C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2C093C-77D1-4EEB-9C87-2204DE7C468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8347"/>
      </p:ext>
    </p:extLst>
  </p:cSld>
  <p:clrMapOvr>
    <a:masterClrMapping/>
  </p:clrMapOvr>
  <p:transition spd="slow" advClick="0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B6417716-E1D8-463A-8B22-00DB282C83C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402C093C-77D1-4EEB-9C87-2204DE7C468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1" y="-16114"/>
            <a:ext cx="9144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661730" y="2325400"/>
            <a:ext cx="3576131" cy="28793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14130" y="2477800"/>
            <a:ext cx="3576131" cy="28793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15036" y="-16114"/>
            <a:ext cx="3576131" cy="28793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 advClick="0" advTm="5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99277D-371B-46CE-A677-55F8DA29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9516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畢業旅行相關訊息</a:t>
            </a:r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8AC2789-12F8-4B79-B6F5-1DB0C26E4838}"/>
              </a:ext>
            </a:extLst>
          </p:cNvPr>
          <p:cNvSpPr txBox="1">
            <a:spLocks/>
          </p:cNvSpPr>
          <p:nvPr/>
        </p:nvSpPr>
        <p:spPr>
          <a:xfrm>
            <a:off x="914400" y="220405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zh-TW" altLang="en-US" sz="20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CF1A37C-C1CE-4CC8-A1BC-D456D8ABA66B}"/>
              </a:ext>
            </a:extLst>
          </p:cNvPr>
          <p:cNvSpPr txBox="1">
            <a:spLocks/>
          </p:cNvSpPr>
          <p:nvPr/>
        </p:nvSpPr>
        <p:spPr>
          <a:xfrm>
            <a:off x="914400" y="301294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zh-TW" altLang="en-US" dirty="0"/>
              <a:t>畢業紀念冊相關訊息</a:t>
            </a:r>
            <a:endParaRPr lang="zh-TW" altLang="en-US" sz="20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BE4C6E06-E07E-4186-94C6-599332F74153}"/>
              </a:ext>
            </a:extLst>
          </p:cNvPr>
          <p:cNvSpPr txBox="1">
            <a:spLocks/>
          </p:cNvSpPr>
          <p:nvPr/>
        </p:nvSpPr>
        <p:spPr>
          <a:xfrm>
            <a:off x="914400" y="381535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88982192"/>
      </p:ext>
    </p:extLst>
  </p:cSld>
  <p:clrMapOvr>
    <a:masterClrMapping/>
  </p:clrMapOvr>
  <p:transition spd="slow" advClick="0" advTm="500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個人沙龍照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攝影師會準備道具拍攝並指導動作。</a:t>
            </a:r>
            <a:endParaRPr lang="en-US" altLang="zh-TW" dirty="0"/>
          </a:p>
          <a:p>
            <a:r>
              <a:rPr lang="zh-TW" altLang="en-US" dirty="0"/>
              <a:t>鼓勵同學攜帶自己喜愛的自備道具入鏡</a:t>
            </a:r>
            <a:r>
              <a:rPr lang="en-US" altLang="zh-TW" dirty="0"/>
              <a:t>(</a:t>
            </a:r>
            <a:r>
              <a:rPr lang="zh-TW" altLang="en-US" dirty="0"/>
              <a:t>樂器、玩具、書本、寵物</a:t>
            </a:r>
            <a:r>
              <a:rPr lang="en-US" altLang="zh-TW" dirty="0"/>
              <a:t>……)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7761630"/>
      </p:ext>
    </p:extLst>
  </p:cSld>
  <p:clrMapOvr>
    <a:masterClrMapping/>
  </p:clrMapOvr>
  <p:transition spd="slow" advClick="0" advTm="5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分組生活照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每班分五至六組，人數盡量平均。</a:t>
            </a:r>
            <a:endParaRPr lang="en-US" altLang="zh-TW" dirty="0"/>
          </a:p>
          <a:p>
            <a:r>
              <a:rPr lang="zh-TW" altLang="en-US" dirty="0"/>
              <a:t>同學</a:t>
            </a:r>
            <a:r>
              <a:rPr lang="zh-TW" altLang="en-US" dirty="0">
                <a:solidFill>
                  <a:srgbClr val="FF0000"/>
                </a:solidFill>
              </a:rPr>
              <a:t>要先練習好</a:t>
            </a:r>
            <a:r>
              <a:rPr lang="zh-TW" altLang="en-US" dirty="0"/>
              <a:t>要排的</a:t>
            </a:r>
            <a:r>
              <a:rPr lang="zh-TW" altLang="en-US" dirty="0">
                <a:solidFill>
                  <a:srgbClr val="FF0000"/>
                </a:solidFill>
              </a:rPr>
              <a:t>隊形</a:t>
            </a:r>
            <a:r>
              <a:rPr lang="en-US" altLang="zh-TW" dirty="0"/>
              <a:t>~~</a:t>
            </a:r>
            <a:r>
              <a:rPr lang="zh-TW" altLang="en-US" dirty="0"/>
              <a:t>才能拍多一些照片</a:t>
            </a:r>
            <a:endParaRPr lang="en-US" altLang="zh-TW" dirty="0"/>
          </a:p>
          <a:p>
            <a:r>
              <a:rPr lang="zh-TW" altLang="en-US" dirty="0"/>
              <a:t>最好有五種不同的隊形變化及動作</a:t>
            </a:r>
            <a:endParaRPr lang="en-US" altLang="zh-TW" dirty="0"/>
          </a:p>
          <a:p>
            <a:r>
              <a:rPr lang="zh-TW" altLang="en-US" dirty="0"/>
              <a:t>攝影師也會帶動拍攝，讓拍照的過程可以更順利。</a:t>
            </a:r>
          </a:p>
        </p:txBody>
      </p:sp>
    </p:spTree>
    <p:extLst>
      <p:ext uri="{BB962C8B-B14F-4D97-AF65-F5344CB8AC3E}">
        <p14:creationId xmlns:p14="http://schemas.microsoft.com/office/powerpoint/2010/main" val="4169172816"/>
      </p:ext>
    </p:extLst>
  </p:cSld>
  <p:clrMapOvr>
    <a:masterClrMapping/>
  </p:clrMapOvr>
  <p:transition spd="slow" advClick="0" advTm="5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證件照：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依照內政部戶政司所頒佈的國民身分證相片規格為準</a:t>
            </a:r>
            <a:endParaRPr lang="en-US" altLang="zh-TW" dirty="0"/>
          </a:p>
          <a:p>
            <a:r>
              <a:rPr lang="zh-TW" altLang="en-US" dirty="0"/>
              <a:t>背景統一為白色，</a:t>
            </a:r>
            <a:r>
              <a:rPr lang="zh-TW" altLang="en-US" dirty="0">
                <a:solidFill>
                  <a:srgbClr val="FF0000"/>
                </a:solidFill>
              </a:rPr>
              <a:t>不要穿白色或淺米色</a:t>
            </a:r>
            <a:r>
              <a:rPr lang="zh-TW" altLang="en-US" dirty="0"/>
              <a:t>的衣服</a:t>
            </a:r>
            <a:endParaRPr lang="en-US" altLang="zh-TW" dirty="0"/>
          </a:p>
          <a:p>
            <a:r>
              <a:rPr lang="zh-TW" altLang="en-US" dirty="0"/>
              <a:t>衣服與背景顏色太接近而導致效果不好。</a:t>
            </a:r>
            <a:endParaRPr lang="en-US" altLang="zh-TW" dirty="0"/>
          </a:p>
          <a:p>
            <a:r>
              <a:rPr lang="zh-TW" altLang="en-US" dirty="0"/>
              <a:t>另外在頭髮的部分規定也非常嚴格</a:t>
            </a:r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請參閱「</a:t>
            </a:r>
            <a:r>
              <a:rPr lang="zh-TW" altLang="en-US" dirty="0">
                <a:highlight>
                  <a:srgbClr val="FFFF00"/>
                </a:highlight>
              </a:rPr>
              <a:t>身分證照片格式</a:t>
            </a:r>
            <a:r>
              <a:rPr lang="zh-TW" altLang="en-US" dirty="0"/>
              <a:t>」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拍攝前先做好整理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髮夾、髮膠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br>
              <a:rPr lang="zh-TW" altLang="en-US" dirty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26410"/>
      </p:ext>
    </p:extLst>
  </p:cSld>
  <p:clrMapOvr>
    <a:masterClrMapping/>
  </p:clrMapOvr>
  <p:transition spd="slow" advClick="0" advTm="5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補拍的時間及日期會與學校協調配合</a:t>
            </a:r>
            <a:endParaRPr lang="en-US" altLang="zh-TW" dirty="0"/>
          </a:p>
          <a:p>
            <a:r>
              <a:rPr lang="zh-TW" altLang="en-US" dirty="0"/>
              <a:t>補拍</a:t>
            </a:r>
            <a:r>
              <a:rPr lang="zh-TW" altLang="en-US" dirty="0">
                <a:solidFill>
                  <a:srgbClr val="FF0000"/>
                </a:solidFill>
              </a:rPr>
              <a:t>以一次為限</a:t>
            </a:r>
            <a:endParaRPr lang="en-US" altLang="zh-TW" dirty="0"/>
          </a:p>
          <a:p>
            <a:r>
              <a:rPr lang="zh-TW" altLang="en-US" dirty="0"/>
              <a:t>補拍採現拍現看現挑，拍到滿意為止。</a:t>
            </a:r>
            <a:endParaRPr lang="en-US" altLang="zh-TW" dirty="0"/>
          </a:p>
          <a:p>
            <a:r>
              <a:rPr lang="zh-TW" altLang="en-US" dirty="0"/>
              <a:t>補拍同學主要以未出席或效果不佳為主，認定權視學校狀況而定。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24557093"/>
      </p:ext>
    </p:extLst>
  </p:cSld>
  <p:clrMapOvr>
    <a:masterClrMapping/>
  </p:clrMapOvr>
  <p:transition spd="slow" advClick="0" advTm="5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拍攝</a:t>
            </a:r>
            <a:r>
              <a:rPr lang="zh-TW" altLang="en-US" dirty="0">
                <a:highlight>
                  <a:srgbClr val="FFFF00"/>
                </a:highlight>
              </a:rPr>
              <a:t>前</a:t>
            </a:r>
            <a:r>
              <a:rPr lang="zh-TW" altLang="en-US" dirty="0"/>
              <a:t>一天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不要點眼藥水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散瞳劑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/>
              <a:t>，以免拍照時眼睛畏光張不開。 </a:t>
            </a:r>
            <a:endParaRPr lang="en-US" altLang="zh-TW" dirty="0"/>
          </a:p>
          <a:p>
            <a:r>
              <a:rPr lang="zh-TW" altLang="en-US" dirty="0"/>
              <a:t>因為證件的背景為白色，請不要穿白色或淺米色的衣服，以免拍攝的效果不好。</a:t>
            </a:r>
            <a:endParaRPr lang="en-US" altLang="zh-TW" dirty="0"/>
          </a:p>
          <a:p>
            <a:r>
              <a:rPr lang="zh-TW" altLang="en-US" dirty="0"/>
              <a:t>拍照當天的衣著可以盡量選擇</a:t>
            </a:r>
            <a:r>
              <a:rPr lang="zh-TW" altLang="en-US" dirty="0">
                <a:solidFill>
                  <a:srgbClr val="FF0000"/>
                </a:solidFill>
              </a:rPr>
              <a:t>鮮豔的</a:t>
            </a:r>
            <a:r>
              <a:rPr lang="zh-TW" altLang="en-US" dirty="0"/>
              <a:t>服裝來搭配，讓拍攝的效果更突出（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避免顏色過深或全黑色</a:t>
            </a:r>
            <a:r>
              <a:rPr lang="zh-TW" altLang="en-US" dirty="0"/>
              <a:t>的衣服）。</a:t>
            </a:r>
            <a:endParaRPr lang="en-US" altLang="zh-TW" dirty="0"/>
          </a:p>
          <a:p>
            <a:r>
              <a:rPr lang="zh-TW" altLang="en-US" dirty="0"/>
              <a:t>拍攝沙龍照可以攜帶自己喜愛的東西入鏡，可以在拍攝時帶到學校來。</a:t>
            </a:r>
            <a:endParaRPr lang="en-US" altLang="zh-TW" dirty="0"/>
          </a:p>
          <a:p>
            <a:r>
              <a:rPr lang="zh-TW" altLang="en-US" dirty="0"/>
              <a:t> 回家一定要演練錄影要表演的內容，對著鏡子練習是個不錯的方法。</a:t>
            </a:r>
            <a:endParaRPr lang="en-US" altLang="zh-TW" dirty="0"/>
          </a:p>
          <a:p>
            <a:r>
              <a:rPr lang="zh-TW" altLang="en-US" dirty="0"/>
              <a:t> 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3984969"/>
      </p:ext>
    </p:extLst>
  </p:cSld>
  <p:clrMapOvr>
    <a:masterClrMapping/>
  </p:clrMapOvr>
  <p:transition spd="slow" advClick="0" advTm="5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99277D-371B-46CE-A677-55F8DA29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畢業旅行相關訊息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6617B7-0028-4B20-A3C0-DECD2BFE5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時間：</a:t>
            </a:r>
            <a:r>
              <a:rPr lang="en-US" altLang="zh-TW" dirty="0"/>
              <a:t>112</a:t>
            </a:r>
            <a:r>
              <a:rPr lang="zh-TW" altLang="en-US" dirty="0"/>
              <a:t>年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27(</a:t>
            </a:r>
            <a:r>
              <a:rPr lang="zh-TW" altLang="en-US" dirty="0"/>
              <a:t>三</a:t>
            </a:r>
            <a:r>
              <a:rPr lang="en-US" altLang="zh-TW" dirty="0"/>
              <a:t>)-29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畢旅結束：</a:t>
            </a:r>
            <a:r>
              <a:rPr lang="en-US" altLang="zh-TW" dirty="0"/>
              <a:t>112</a:t>
            </a:r>
            <a:r>
              <a:rPr lang="zh-TW" altLang="en-US" dirty="0"/>
              <a:t>年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30-113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</a:t>
            </a:r>
            <a:endParaRPr lang="en-US" altLang="zh-TW" dirty="0"/>
          </a:p>
          <a:p>
            <a:r>
              <a:rPr lang="zh-TW" altLang="en-US" dirty="0"/>
              <a:t>有</a:t>
            </a:r>
            <a:r>
              <a:rPr lang="en-US" altLang="zh-TW" dirty="0"/>
              <a:t>3</a:t>
            </a:r>
            <a:r>
              <a:rPr lang="zh-TW" altLang="en-US" dirty="0"/>
              <a:t>天休息時間</a:t>
            </a:r>
            <a:br>
              <a:rPr lang="zh-TW" altLang="en-US" dirty="0"/>
            </a:br>
            <a:r>
              <a:rPr lang="zh-TW" altLang="en-US" dirty="0"/>
              <a:t>       </a:t>
            </a:r>
          </a:p>
        </p:txBody>
      </p:sp>
    </p:spTree>
    <p:extLst>
      <p:ext uri="{BB962C8B-B14F-4D97-AF65-F5344CB8AC3E}">
        <p14:creationId xmlns:p14="http://schemas.microsoft.com/office/powerpoint/2010/main" val="3478810030"/>
      </p:ext>
    </p:extLst>
  </p:cSld>
  <p:clrMapOvr>
    <a:masterClrMapping/>
  </p:clrMapOvr>
  <p:transition spd="slow" advClick="0" advTm="5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3DD46-1FBA-421D-A8C7-13E4BF83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行程：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EE1D96-FCD2-4900-B4A8-07238F8A0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 第一天：學校集合出發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→搭乘接駁車前往板橋高鐵站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→搭乘高鐵</a:t>
            </a:r>
            <a:r>
              <a:rPr lang="en-US" altLang="zh-TW" dirty="0"/>
              <a:t>(</a:t>
            </a:r>
            <a:r>
              <a:rPr lang="zh-TW" altLang="en-US" dirty="0"/>
              <a:t>板橋</a:t>
            </a:r>
            <a:r>
              <a:rPr lang="en-US" altLang="zh-TW" dirty="0"/>
              <a:t>-</a:t>
            </a:r>
            <a:r>
              <a:rPr lang="zh-TW" altLang="en-US" dirty="0"/>
              <a:t>臺中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zh-TW" altLang="en-US" dirty="0"/>
              <a:t>                </a:t>
            </a:r>
            <a:r>
              <a:rPr lang="en-US" altLang="zh-TW" dirty="0"/>
              <a:t>→</a:t>
            </a:r>
            <a:r>
              <a:rPr lang="zh-TW" altLang="en-US" dirty="0"/>
              <a:t>國道風光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→劍湖山主題樂園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→晚餐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→晚會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→夜宿嘉義樂億皇家酒店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384034"/>
      </p:ext>
    </p:extLst>
  </p:cSld>
  <p:clrMapOvr>
    <a:masterClrMapping/>
  </p:clrMapOvr>
  <p:transition spd="slow" advClick="0" advTm="5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2B15AE-5C2E-4F77-BD54-35B461F1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行程：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81C653-CFF3-4A16-85B0-E7FBFB58E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第二天：晨喚盥洗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→早餐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→台江漁樂園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→午餐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→奇美博物館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→安平古堡</a:t>
            </a:r>
            <a:r>
              <a:rPr lang="en-US" altLang="zh-TW" dirty="0"/>
              <a:t>&amp;</a:t>
            </a:r>
            <a:r>
              <a:rPr lang="zh-TW" altLang="en-US" dirty="0"/>
              <a:t>安平老街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→晚餐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→夜宿台南福爾摩沙遊艇酒店</a:t>
            </a:r>
          </a:p>
        </p:txBody>
      </p:sp>
    </p:spTree>
    <p:extLst>
      <p:ext uri="{BB962C8B-B14F-4D97-AF65-F5344CB8AC3E}">
        <p14:creationId xmlns:p14="http://schemas.microsoft.com/office/powerpoint/2010/main" val="3773351515"/>
      </p:ext>
    </p:extLst>
  </p:cSld>
  <p:clrMapOvr>
    <a:masterClrMapping/>
  </p:clrMapOvr>
  <p:transition spd="slow" advClick="0" advTm="5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579D8E-156D-454C-828D-71AB9E2D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行程：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D8E04C-3E4D-44F7-BC66-170EEFCF2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 第三天：晨喚盥洗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→早餐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→臺南十鼓文創園區</a:t>
            </a:r>
            <a:r>
              <a:rPr lang="en-US" altLang="zh-TW" dirty="0"/>
              <a:t>(</a:t>
            </a:r>
            <a:r>
              <a:rPr lang="zh-TW" altLang="en-US" dirty="0"/>
              <a:t>園區內餐盒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zh-TW" altLang="en-US" dirty="0"/>
              <a:t>                </a:t>
            </a:r>
            <a:r>
              <a:rPr lang="en-US" altLang="zh-TW" dirty="0"/>
              <a:t>→</a:t>
            </a:r>
            <a:r>
              <a:rPr lang="zh-TW" altLang="en-US" dirty="0"/>
              <a:t>搭乘高鐵</a:t>
            </a:r>
            <a:r>
              <a:rPr lang="en-US" altLang="zh-TW" dirty="0"/>
              <a:t>(</a:t>
            </a:r>
            <a:r>
              <a:rPr lang="zh-TW" altLang="en-US" dirty="0"/>
              <a:t>臺南</a:t>
            </a:r>
            <a:r>
              <a:rPr lang="en-US" altLang="zh-TW" dirty="0"/>
              <a:t>-</a:t>
            </a:r>
            <a:r>
              <a:rPr lang="zh-TW" altLang="en-US" dirty="0"/>
              <a:t>板橋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zh-TW" altLang="en-US" dirty="0"/>
              <a:t>                </a:t>
            </a:r>
            <a:r>
              <a:rPr lang="en-US" altLang="zh-TW" dirty="0"/>
              <a:t>→</a:t>
            </a:r>
            <a:r>
              <a:rPr lang="zh-TW" altLang="en-US" dirty="0"/>
              <a:t>搭乘接駁車前往學校→</a:t>
            </a:r>
            <a:r>
              <a:rPr lang="en-US" altLang="zh-TW" dirty="0"/>
              <a:t>19</a:t>
            </a:r>
            <a:r>
              <a:rPr lang="zh-TW" altLang="en-US" dirty="0"/>
              <a:t>：</a:t>
            </a:r>
            <a:r>
              <a:rPr lang="en-US" altLang="zh-TW" dirty="0"/>
              <a:t>00</a:t>
            </a:r>
            <a:r>
              <a:rPr lang="zh-TW" altLang="en-US" dirty="0"/>
              <a:t>返抵學校。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5745120"/>
      </p:ext>
    </p:extLst>
  </p:cSld>
  <p:clrMapOvr>
    <a:masterClrMapping/>
  </p:clrMapOvr>
  <p:transition spd="slow" advClick="0" advTm="5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D60366-C515-4355-8382-D48144A5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1E34F7-A27A-43C4-9094-0B611063C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第一天有提供早餐</a:t>
            </a:r>
            <a:r>
              <a:rPr lang="en-US" altLang="zh-TW" dirty="0"/>
              <a:t>(</a:t>
            </a:r>
            <a:r>
              <a:rPr lang="zh-TW" altLang="en-US" dirty="0"/>
              <a:t>摩斯漢堡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每天都有宵夜：洪瑞珍、包子。</a:t>
            </a:r>
            <a:endParaRPr lang="en-US" altLang="zh-TW" dirty="0"/>
          </a:p>
          <a:p>
            <a:r>
              <a:rPr lang="zh-TW" altLang="en-US" dirty="0"/>
              <a:t>菜單以兒童口味為主，少炸物</a:t>
            </a:r>
            <a:r>
              <a:rPr lang="en-US" altLang="zh-TW" dirty="0"/>
              <a:t>(</a:t>
            </a:r>
            <a:r>
              <a:rPr lang="zh-TW" altLang="en-US" dirty="0"/>
              <a:t>場勘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劍湖山樂園午餐券：</a:t>
            </a:r>
            <a:r>
              <a:rPr lang="en-US" altLang="zh-TW" dirty="0"/>
              <a:t>200</a:t>
            </a:r>
            <a:r>
              <a:rPr lang="zh-TW" altLang="en-US" dirty="0"/>
              <a:t>元</a:t>
            </a:r>
            <a:endParaRPr lang="en-US" altLang="zh-TW" dirty="0"/>
          </a:p>
          <a:p>
            <a:r>
              <a:rPr lang="zh-TW" altLang="en-US" dirty="0"/>
              <a:t>十鼓預計是提供便當</a:t>
            </a:r>
            <a:r>
              <a:rPr lang="en-US" altLang="zh-TW" dirty="0"/>
              <a:t>(</a:t>
            </a:r>
            <a:r>
              <a:rPr lang="zh-TW" altLang="en-US" dirty="0"/>
              <a:t>場勘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房間安排：男</a:t>
            </a:r>
            <a:r>
              <a:rPr lang="en-US" altLang="zh-TW" dirty="0"/>
              <a:t>5F</a:t>
            </a:r>
            <a:r>
              <a:rPr lang="zh-TW" altLang="en-US" dirty="0"/>
              <a:t>，女</a:t>
            </a:r>
            <a:r>
              <a:rPr lang="en-US" altLang="zh-TW" dirty="0"/>
              <a:t>6F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因飯店電梯有限，雖然會實施分流但也有可能不足，男生就用走的。</a:t>
            </a:r>
          </a:p>
        </p:txBody>
      </p:sp>
    </p:spTree>
    <p:extLst>
      <p:ext uri="{BB962C8B-B14F-4D97-AF65-F5344CB8AC3E}">
        <p14:creationId xmlns:p14="http://schemas.microsoft.com/office/powerpoint/2010/main" val="2212973184"/>
      </p:ext>
    </p:extLst>
  </p:cSld>
  <p:clrMapOvr>
    <a:masterClrMapping/>
  </p:clrMapOvr>
  <p:transition spd="slow" advClick="0" advTm="5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7C199F-3392-4B0D-8A5F-95D81CC9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7FCB0F-460C-42A8-BECD-42F392EB8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晚會場地：室外、室內都有，室內空間非常大</a:t>
            </a:r>
            <a:r>
              <a:rPr lang="en-US" altLang="zh-TW" dirty="0"/>
              <a:t>(</a:t>
            </a:r>
            <a:r>
              <a:rPr lang="zh-TW" altLang="en-US" dirty="0"/>
              <a:t>場勘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台南十鼓：場地很大，擬安排隊輔帶領班級闖關。但每個設施所花時間不同，怕有些設施等待太久或小朋友沒玩到。建議是否某些必玩設施給集美包場。</a:t>
            </a:r>
            <a:r>
              <a:rPr lang="en-US" altLang="zh-TW" dirty="0"/>
              <a:t>(</a:t>
            </a:r>
            <a:r>
              <a:rPr lang="zh-TW" altLang="en-US" dirty="0"/>
              <a:t>場勘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高鐵訂票是一個月前，因此意願調查九月中完成，九月底十月初繳費。</a:t>
            </a:r>
            <a:endParaRPr lang="en-US" altLang="zh-TW" dirty="0"/>
          </a:p>
          <a:p>
            <a:r>
              <a:rPr lang="zh-TW" altLang="en-US" dirty="0"/>
              <a:t>雙隊輔：一資深、一實習。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6456259"/>
      </p:ext>
    </p:extLst>
  </p:cSld>
  <p:clrMapOvr>
    <a:masterClrMapping/>
  </p:clrMapOvr>
  <p:transition spd="slow" advClick="0" advTm="5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0BB93F-67E1-45B2-BEFE-69487245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3067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zh-TW" altLang="en-US" dirty="0"/>
            </a:br>
            <a:r>
              <a:rPr lang="zh-TW" altLang="en-US" dirty="0"/>
              <a:t>補充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720F84-FD75-4DB3-8B93-6299C214F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手機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en-US" dirty="0"/>
              <a:t>老師不禁止  但  請自負保管責任  且  </a:t>
            </a:r>
            <a:r>
              <a:rPr lang="zh-TW" altLang="en-US" dirty="0">
                <a:solidFill>
                  <a:srgbClr val="FF0000"/>
                </a:solidFill>
              </a:rPr>
              <a:t>勿借他人使用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零用錢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控制在</a:t>
            </a:r>
            <a:r>
              <a:rPr lang="en-US" altLang="zh-TW" dirty="0"/>
              <a:t>500</a:t>
            </a:r>
            <a:r>
              <a:rPr lang="zh-TW" altLang="en-US" dirty="0"/>
              <a:t>元以內  自負保管責任  </a:t>
            </a:r>
            <a:r>
              <a:rPr lang="zh-TW" altLang="en-US" dirty="0">
                <a:solidFill>
                  <a:srgbClr val="FF0000"/>
                </a:solidFill>
              </a:rPr>
              <a:t>不和同學有借貸關係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報平安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en-US" dirty="0"/>
              <a:t>用自己的手機   或   帶電話卡打公用電話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4334024"/>
      </p:ext>
    </p:extLst>
  </p:cSld>
  <p:clrMapOvr>
    <a:masterClrMapping/>
  </p:clrMapOvr>
  <p:transition spd="slow" advClick="0" advTm="5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EE0BEB-B973-4ADE-9D98-F51BAED7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畢業紀念冊相關訊息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FAA5EC-2509-41EA-8818-9D5C5D2D5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個人沙龍照 時間  </a:t>
            </a:r>
            <a:r>
              <a:rPr lang="en-US" altLang="zh-TW" dirty="0"/>
              <a:t>(10/20~</a:t>
            </a:r>
            <a:r>
              <a:rPr lang="zh-TW" altLang="en-US" dirty="0"/>
              <a:t>室內</a:t>
            </a:r>
            <a:r>
              <a:rPr lang="en-US" altLang="zh-TW" dirty="0"/>
              <a:t>)~~</a:t>
            </a:r>
            <a:r>
              <a:rPr lang="zh-TW" altLang="en-US" dirty="0"/>
              <a:t>自己決定</a:t>
            </a:r>
            <a:r>
              <a:rPr lang="en-US" altLang="zh-TW" dirty="0"/>
              <a:t>+</a:t>
            </a:r>
            <a:r>
              <a:rPr lang="zh-TW" altLang="en-US" dirty="0"/>
              <a:t>配件</a:t>
            </a:r>
            <a:endParaRPr lang="en-US" altLang="zh-TW" dirty="0"/>
          </a:p>
          <a:p>
            <a:r>
              <a:rPr lang="zh-TW" altLang="en-US" dirty="0"/>
              <a:t>分組生活照 時間</a:t>
            </a:r>
            <a:r>
              <a:rPr lang="en-US" altLang="zh-TW" dirty="0"/>
              <a:t>(10/13~</a:t>
            </a:r>
            <a:r>
              <a:rPr lang="zh-TW" altLang="en-US" dirty="0"/>
              <a:t>戶外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zh-TW" altLang="en-US" dirty="0"/>
              <a:t>              </a:t>
            </a:r>
            <a:r>
              <a:rPr lang="en-US" altLang="zh-TW" dirty="0"/>
              <a:t>~</a:t>
            </a:r>
            <a:r>
              <a:rPr lang="zh-TW" altLang="en-US" dirty="0"/>
              <a:t>自己小組討論服裝風格 </a:t>
            </a:r>
            <a:r>
              <a:rPr lang="en-US" altLang="zh-TW" dirty="0"/>
              <a:t>+</a:t>
            </a:r>
            <a:r>
              <a:rPr lang="zh-TW" altLang="en-US" dirty="0"/>
              <a:t>  班服</a:t>
            </a:r>
            <a:endParaRPr lang="en-US" altLang="zh-TW" dirty="0"/>
          </a:p>
          <a:p>
            <a:r>
              <a:rPr lang="zh-TW" altLang="en-US" dirty="0"/>
              <a:t>證件照 時間  </a:t>
            </a:r>
            <a:r>
              <a:rPr lang="en-US" altLang="zh-TW" dirty="0"/>
              <a:t>(10/27)~~</a:t>
            </a:r>
            <a:r>
              <a:rPr lang="zh-TW" altLang="en-US" dirty="0">
                <a:solidFill>
                  <a:srgbClr val="FF0000"/>
                </a:solidFill>
              </a:rPr>
              <a:t>不穿白色上衣 </a:t>
            </a:r>
            <a:r>
              <a:rPr lang="zh-TW" altLang="en-US" dirty="0"/>
              <a:t>因背版是白色</a:t>
            </a:r>
            <a:endParaRPr lang="en-US" altLang="zh-TW" dirty="0"/>
          </a:p>
          <a:p>
            <a:r>
              <a:rPr lang="zh-TW" altLang="en-US" dirty="0"/>
              <a:t>大合照</a:t>
            </a:r>
            <a:r>
              <a:rPr lang="en-US" altLang="zh-TW" dirty="0"/>
              <a:t>(</a:t>
            </a:r>
            <a:r>
              <a:rPr lang="zh-TW" altLang="en-US" dirty="0"/>
              <a:t>班級和校長  各處室主任</a:t>
            </a:r>
            <a:r>
              <a:rPr lang="en-US" altLang="zh-TW" dirty="0"/>
              <a:t>)~</a:t>
            </a:r>
            <a:r>
              <a:rPr lang="zh-TW" altLang="en-US" dirty="0">
                <a:solidFill>
                  <a:srgbClr val="FF0000"/>
                </a:solidFill>
              </a:rPr>
              <a:t>穿班服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1598871"/>
      </p:ext>
    </p:extLst>
  </p:cSld>
  <p:clrMapOvr>
    <a:masterClrMapping/>
  </p:clrMapOvr>
  <p:transition spd="slow" advClick="0" advTm="5000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4492</TotalTime>
  <Words>842</Words>
  <Application>Microsoft Office PowerPoint</Application>
  <PresentationFormat>如螢幕大小 (4:3)</PresentationFormat>
  <Paragraphs>83</Paragraphs>
  <Slides>14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  <vt:variant>
        <vt:lpstr>自訂放映</vt:lpstr>
      </vt:variant>
      <vt:variant>
        <vt:i4>1</vt:i4>
      </vt:variant>
    </vt:vector>
  </HeadingPairs>
  <TitlesOfParts>
    <vt:vector size="21" baseType="lpstr">
      <vt:lpstr>Constantia</vt:lpstr>
      <vt:lpstr>Wingdings 2</vt:lpstr>
      <vt:lpstr>微軟正黑體</vt:lpstr>
      <vt:lpstr>新細明體</vt:lpstr>
      <vt:lpstr>Calibri</vt:lpstr>
      <vt:lpstr>流線</vt:lpstr>
      <vt:lpstr>畢業旅行相關訊息</vt:lpstr>
      <vt:lpstr>畢業旅行相關訊息</vt:lpstr>
      <vt:lpstr>行程：</vt:lpstr>
      <vt:lpstr>行程：</vt:lpstr>
      <vt:lpstr>行程：</vt:lpstr>
      <vt:lpstr>其他</vt:lpstr>
      <vt:lpstr>其他</vt:lpstr>
      <vt:lpstr> 補充</vt:lpstr>
      <vt:lpstr>畢業紀念冊相關訊息</vt:lpstr>
      <vt:lpstr>個人沙龍照 </vt:lpstr>
      <vt:lpstr>分組生活照</vt:lpstr>
      <vt:lpstr>證件照：</vt:lpstr>
      <vt:lpstr>補拍</vt:lpstr>
      <vt:lpstr>拍攝前一天 </vt:lpstr>
      <vt:lpstr>自訂放映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278</cp:revision>
  <cp:lastPrinted>2020-09-14T00:52:05Z</cp:lastPrinted>
  <dcterms:created xsi:type="dcterms:W3CDTF">2016-05-06T03:43:38Z</dcterms:created>
  <dcterms:modified xsi:type="dcterms:W3CDTF">2023-09-08T09:53:55Z</dcterms:modified>
</cp:coreProperties>
</file>