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custDataLst>
    <p:tags r:id="rId11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42BC0-0B21-47CE-929F-F11EB0C39563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577CB-31E4-49F5-BB23-E0261C9F0BB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577CB-31E4-49F5-BB23-E0261C9F0BB6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577CB-31E4-49F5-BB23-E0261C9F0BB6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577CB-31E4-49F5-BB23-E0261C9F0BB6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577CB-31E4-49F5-BB23-E0261C9F0BB6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577CB-31E4-49F5-BB23-E0261C9F0BB6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577CB-31E4-49F5-BB23-E0261C9F0BB6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577CB-31E4-49F5-BB23-E0261C9F0BB6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577CB-31E4-49F5-BB23-E0261C9F0BB6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Copyright©Gigo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805B-FF9B-46C8-B059-7C767CA0270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8172400" y="59492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363" algn="ctr"/>
              </a:tabLst>
            </a:pPr>
            <a:r>
              <a:rPr lang="en-US" altLang="zh-TW" b="1" dirty="0">
                <a:solidFill>
                  <a:prstClr val="blac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	1.0</a:t>
            </a:r>
            <a:endParaRPr lang="zh-TW" altLang="en-US" b="1" dirty="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1612425" y="3042342"/>
            <a:ext cx="6445763" cy="1362075"/>
          </a:xfrm>
        </p:spPr>
        <p:txBody>
          <a:bodyPr anchor="t">
            <a:noAutofit/>
          </a:bodyPr>
          <a:lstStyle>
            <a:lvl1pPr algn="l">
              <a:defRPr sz="6000" b="0" cap="all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defRPr>
            </a:lvl1pPr>
          </a:lstStyle>
          <a:p>
            <a:r>
              <a:rPr lang="zh-TW" altLang="en-US" dirty="0" smtClean="0"/>
              <a:t>耙子</a:t>
            </a:r>
            <a:endParaRPr lang="zh-TW" altLang="en-US" dirty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654629" y="2282369"/>
            <a:ext cx="2160000" cy="720000"/>
          </a:xfrm>
        </p:spPr>
        <p:txBody>
          <a:bodyPr anchor="b">
            <a:noAutofit/>
          </a:bodyPr>
          <a:lstStyle>
            <a:lvl1pPr marL="0" indent="0">
              <a:buNone/>
              <a:defRPr sz="3200" b="0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第</a:t>
            </a:r>
            <a:r>
              <a:rPr lang="en-US" altLang="zh-TW" dirty="0" smtClean="0"/>
              <a:t>01</a:t>
            </a:r>
            <a:r>
              <a:rPr lang="zh-TW" altLang="en-US" dirty="0" smtClean="0"/>
              <a:t>課</a:t>
            </a: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5004048" y="70341"/>
            <a:ext cx="355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TW" altLang="en-US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rPr>
              <a:t>快樂創意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4788024" y="335992"/>
            <a:ext cx="3855584" cy="65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000" spc="300" dirty="0">
                <a:ln w="0">
                  <a:noFill/>
                </a:ln>
                <a:solidFill>
                  <a:prstClr val="white"/>
                </a:solidFill>
                <a:latin typeface="華康黑體注音 Std W5" pitchFamily="34" charset="-120"/>
                <a:ea typeface="華康黑體注音 Std W5" pitchFamily="34" charset="-120"/>
              </a:rPr>
              <a:t>小小藝術家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創意時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001高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07904" y="2780928"/>
            <a:ext cx="5096404" cy="3600000"/>
          </a:xfrm>
          <a:prstGeom prst="rect">
            <a:avLst/>
          </a:prstGeom>
        </p:spPr>
      </p:pic>
      <p:sp>
        <p:nvSpPr>
          <p:cNvPr id="7" name="內容版面配置區 2"/>
          <p:cNvSpPr>
            <a:spLocks noGrp="1"/>
          </p:cNvSpPr>
          <p:nvPr>
            <p:ph sz="half" idx="1"/>
          </p:nvPr>
        </p:nvSpPr>
        <p:spPr>
          <a:xfrm>
            <a:off x="342000" y="1771200"/>
            <a:ext cx="8460000" cy="1800000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buNone/>
              <a:defRPr sz="2400">
                <a:latin typeface="華康黑體注音 Std W7" pitchFamily="34" charset="-120"/>
                <a:ea typeface="華康黑體注音 Std W7" pitchFamily="34" charset="-120"/>
              </a:defRPr>
            </a:lvl1pPr>
            <a:lvl2pPr>
              <a:buNone/>
              <a:defRPr sz="2400">
                <a:latin typeface="華康黑體注音 Std W5" pitchFamily="34" charset="-120"/>
                <a:ea typeface="華康黑體注音 Std W5" pitchFamily="34" charset="-120"/>
              </a:defRPr>
            </a:lvl2pPr>
            <a:lvl3pPr>
              <a:defRPr sz="2400">
                <a:latin typeface="華康黑體注音 Std W5" pitchFamily="34" charset="-120"/>
                <a:ea typeface="華康黑體注音 Std W5" pitchFamily="34" charset="-120"/>
              </a:defRPr>
            </a:lvl3pPr>
            <a:lvl4pPr>
              <a:defRPr sz="2400">
                <a:latin typeface="華康黑體注音 Std W5" pitchFamily="34" charset="-120"/>
                <a:ea typeface="華康黑體注音 Std W5" pitchFamily="34" charset="-120"/>
              </a:defRPr>
            </a:lvl4pPr>
            <a:lvl5pPr>
              <a:defRPr sz="2400">
                <a:latin typeface="華康黑體注音 Std W5" pitchFamily="34" charset="-120"/>
                <a:ea typeface="華康黑體注音 Std W5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創意時間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評量時間(銀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342000" y="1728000"/>
            <a:ext cx="8460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Font typeface="Wingdings" pitchFamily="2" charset="2"/>
              <a:buNone/>
            </a:pP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我</a:t>
            </a:r>
            <a:r>
              <a:rPr lang="zh-TW" altLang="en-US" sz="2400" dirty="0">
                <a:solidFill>
                  <a:prstClr val="black"/>
                </a:solidFill>
                <a:latin typeface="華康黑體破音1 Std W7" pitchFamily="34" charset="-120"/>
                <a:ea typeface="華康黑體破音1 Std W7" pitchFamily="34" charset="-120"/>
              </a:rPr>
              <a:t>們</a:t>
            </a: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來幫今天的表現評分，看看能得到幾顆星星。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1 Std W7" pitchFamily="34" charset="-120"/>
                <a:ea typeface="華康黑體破音1 Std W7" pitchFamily="34" charset="-120"/>
              </a:rPr>
              <a:t>量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時間</a:t>
            </a:r>
          </a:p>
        </p:txBody>
      </p:sp>
      <p:grpSp>
        <p:nvGrpSpPr>
          <p:cNvPr id="2" name="群組 16"/>
          <p:cNvGrpSpPr/>
          <p:nvPr userDrawn="1"/>
        </p:nvGrpSpPr>
        <p:grpSpPr>
          <a:xfrm>
            <a:off x="1044000" y="2880000"/>
            <a:ext cx="7704856" cy="3356080"/>
            <a:chOff x="539552" y="2988000"/>
            <a:chExt cx="7704856" cy="3356080"/>
          </a:xfrm>
        </p:grpSpPr>
        <p:pic>
          <p:nvPicPr>
            <p:cNvPr id="18" name="圖片 17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39552" y="2988000"/>
              <a:ext cx="864096" cy="821281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 userDrawn="1"/>
          </p:nvSpPr>
          <p:spPr>
            <a:xfrm>
              <a:off x="1619672" y="3013920"/>
              <a:ext cx="6624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組裝模型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好棒做完了，得到第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破音2 Std W5"/>
                  <a:ea typeface="華康黑體破音2 Std W5"/>
                  <a:cs typeface="華康黑體破音2 Std W5"/>
                </a:rPr>
                <a:t>一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顆星星。</a:t>
              </a:r>
              <a:endParaRPr lang="en-US" altLang="zh-TW" sz="2200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endParaRPr>
            </a:p>
          </p:txBody>
        </p:sp>
        <p:pic>
          <p:nvPicPr>
            <p:cNvPr id="20" name="圖片 19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39552" y="4099082"/>
              <a:ext cx="864096" cy="821281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 userDrawn="1"/>
          </p:nvSpPr>
          <p:spPr>
            <a:xfrm>
              <a:off x="1619672" y="4125002"/>
              <a:ext cx="6624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想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破音2 Std W7" pitchFamily="34" charset="-120"/>
                  <a:ea typeface="華康黑體破音2 Std W7" pitchFamily="34" charset="-120"/>
                </a:rPr>
                <a:t>一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想動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破音2 Std W7" pitchFamily="34" charset="-120"/>
                  <a:ea typeface="華康黑體破音2 Std W7" pitchFamily="34" charset="-120"/>
                </a:rPr>
                <a:t>一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動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寫好答案囉，得到第二顆星星。</a:t>
              </a:r>
              <a:endParaRPr lang="en-US" altLang="zh-TW" sz="2200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endParaRPr>
            </a:p>
          </p:txBody>
        </p:sp>
        <p:pic>
          <p:nvPicPr>
            <p:cNvPr id="22" name="圖片 21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39552" y="5210164"/>
              <a:ext cx="864096" cy="821281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 userDrawn="1"/>
          </p:nvSpPr>
          <p:spPr>
            <a:xfrm>
              <a:off x="1619672" y="5236084"/>
              <a:ext cx="66247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跟大家分享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pPr>
                <a:defRPr/>
              </a:pPr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來介紹今天的作品吧，得到第三顆星星。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評量時間(金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342000" y="1728000"/>
            <a:ext cx="8460000" cy="91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Font typeface="Wingdings" pitchFamily="2" charset="2"/>
              <a:buNone/>
            </a:pP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我</a:t>
            </a:r>
            <a:r>
              <a:rPr lang="zh-TW" altLang="en-US" sz="2400" dirty="0">
                <a:solidFill>
                  <a:prstClr val="black"/>
                </a:solidFill>
                <a:latin typeface="華康黑體破音1 Std W7" pitchFamily="34" charset="-120"/>
                <a:ea typeface="華康黑體破音1 Std W7" pitchFamily="34" charset="-120"/>
              </a:rPr>
              <a:t>們</a:t>
            </a: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來幫今天的表現評分，看看能得到幾顆星星。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1 Std W7" pitchFamily="34" charset="-120"/>
                <a:ea typeface="華康黑體破音1 Std W7" pitchFamily="34" charset="-120"/>
              </a:rPr>
              <a:t>量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時間</a:t>
            </a:r>
          </a:p>
        </p:txBody>
      </p:sp>
      <p:grpSp>
        <p:nvGrpSpPr>
          <p:cNvPr id="2" name="群組 23"/>
          <p:cNvGrpSpPr/>
          <p:nvPr userDrawn="1"/>
        </p:nvGrpSpPr>
        <p:grpSpPr>
          <a:xfrm>
            <a:off x="1043608" y="2880000"/>
            <a:ext cx="7704856" cy="3043445"/>
            <a:chOff x="1043608" y="2988000"/>
            <a:chExt cx="7704856" cy="3043445"/>
          </a:xfrm>
        </p:grpSpPr>
        <p:pic>
          <p:nvPicPr>
            <p:cNvPr id="18" name="圖片 17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3608" y="2988000"/>
              <a:ext cx="844235" cy="821281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 userDrawn="1"/>
          </p:nvSpPr>
          <p:spPr>
            <a:xfrm>
              <a:off x="2123728" y="3013920"/>
              <a:ext cx="6624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模型設計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做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破音1 Std W5" pitchFamily="34" charset="-120"/>
                  <a:ea typeface="華康黑體破音1 Std W5" pitchFamily="34" charset="-120"/>
                </a:rPr>
                <a:t>得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很好喔，得到第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破音2 Std W5"/>
                  <a:ea typeface="華康黑體破音2 Std W5"/>
                  <a:cs typeface="華康黑體破音2 Std W5"/>
                </a:rPr>
                <a:t>一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顆星星。</a:t>
              </a:r>
              <a:endParaRPr lang="en-US" altLang="zh-TW" sz="2200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endParaRPr>
            </a:p>
          </p:txBody>
        </p:sp>
        <p:pic>
          <p:nvPicPr>
            <p:cNvPr id="20" name="圖片 19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3608" y="4099082"/>
              <a:ext cx="844235" cy="821281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 userDrawn="1"/>
          </p:nvSpPr>
          <p:spPr>
            <a:xfrm>
              <a:off x="2123728" y="4125002"/>
              <a:ext cx="6624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模型創作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創意滿分，得到第二顆星星。</a:t>
              </a:r>
              <a:endParaRPr lang="en-US" altLang="zh-TW" sz="2200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endParaRPr>
            </a:p>
          </p:txBody>
        </p:sp>
        <p:pic>
          <p:nvPicPr>
            <p:cNvPr id="22" name="圖片 21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3608" y="5210164"/>
              <a:ext cx="844235" cy="821281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 userDrawn="1"/>
          </p:nvSpPr>
          <p:spPr>
            <a:xfrm>
              <a:off x="2123728" y="5236084"/>
              <a:ext cx="6624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競賽獲勝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pPr>
                <a:defRPr/>
              </a:pPr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贏得比賽！得到第三顆星星。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Copyright©Gigo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805B-FF9B-46C8-B059-7C767CA0270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8172400" y="59492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363" algn="ctr"/>
              </a:tabLst>
            </a:pPr>
            <a:r>
              <a:rPr lang="en-US" altLang="zh-TW" b="1" dirty="0">
                <a:solidFill>
                  <a:prstClr val="blac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	1.0</a:t>
            </a:r>
            <a:endParaRPr lang="zh-TW" altLang="en-US" b="1" dirty="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1612425" y="3042342"/>
            <a:ext cx="6445763" cy="1362075"/>
          </a:xfrm>
        </p:spPr>
        <p:txBody>
          <a:bodyPr anchor="t">
            <a:noAutofit/>
          </a:bodyPr>
          <a:lstStyle>
            <a:lvl1pPr algn="l">
              <a:defRPr sz="6000" b="0" cap="all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defRPr>
            </a:lvl1pPr>
          </a:lstStyle>
          <a:p>
            <a:r>
              <a:rPr lang="zh-TW" altLang="en-US" dirty="0" smtClean="0"/>
              <a:t>耙子</a:t>
            </a:r>
            <a:endParaRPr lang="zh-TW" altLang="en-US" dirty="0"/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654629" y="2282369"/>
            <a:ext cx="2160000" cy="720000"/>
          </a:xfrm>
        </p:spPr>
        <p:txBody>
          <a:bodyPr anchor="b">
            <a:noAutofit/>
          </a:bodyPr>
          <a:lstStyle>
            <a:lvl1pPr marL="0" indent="0">
              <a:buNone/>
              <a:defRPr sz="3200" b="0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第</a:t>
            </a:r>
            <a:r>
              <a:rPr lang="en-US" altLang="zh-TW" dirty="0" smtClean="0"/>
              <a:t>01</a:t>
            </a:r>
            <a:r>
              <a:rPr lang="zh-TW" altLang="en-US" dirty="0" smtClean="0"/>
              <a:t>課</a:t>
            </a:r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5004048" y="70341"/>
            <a:ext cx="355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TW" altLang="en-US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rPr>
              <a:t>快樂創意</a:t>
            </a:r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4788024" y="335992"/>
            <a:ext cx="3855584" cy="65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000" spc="300" dirty="0">
                <a:ln w="0">
                  <a:noFill/>
                </a:ln>
                <a:solidFill>
                  <a:prstClr val="white"/>
                </a:solidFill>
                <a:latin typeface="華康黑體注音 Std W5" pitchFamily="34" charset="-120"/>
                <a:ea typeface="華康黑體注音 Std W5" pitchFamily="34" charset="-120"/>
              </a:rPr>
              <a:t>小小藝術家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組時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9" name="圖片 8" descr="001高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3749399"/>
          </a:xfrm>
          <a:prstGeom prst="rect">
            <a:avLst/>
          </a:prstGeom>
        </p:spPr>
      </p:pic>
      <p:sp>
        <p:nvSpPr>
          <p:cNvPr id="11" name="文字方塊 10"/>
          <p:cNvSpPr txBox="1"/>
          <p:nvPr userDrawn="1"/>
        </p:nvSpPr>
        <p:spPr>
          <a:xfrm>
            <a:off x="522000" y="1728000"/>
            <a:ext cx="8100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Font typeface="Wingdings" pitchFamily="2" charset="2"/>
              <a:buNone/>
            </a:pP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請找到你的夥伴，</a:t>
            </a:r>
            <a:r>
              <a:rPr lang="zh-TW" altLang="en-US" sz="2400" dirty="0">
                <a:solidFill>
                  <a:prstClr val="black"/>
                </a:solidFill>
                <a:latin typeface="華康黑體破音2 Std W7" pitchFamily="34" charset="-120"/>
                <a:ea typeface="華康黑體破音2 Std W7" pitchFamily="34" charset="-120"/>
                <a:cs typeface="華康黑體破音2 Std W5"/>
              </a:rPr>
              <a:t>一</a:t>
            </a: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起分工合作完成今天的主題。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分組時間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7" pitchFamily="34" charset="-120"/>
                <a:ea typeface="華康黑體注音 Std W7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零件清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" name="圖片版面配置區 2"/>
          <p:cNvSpPr>
            <a:spLocks noGrp="1"/>
          </p:cNvSpPr>
          <p:nvPr>
            <p:ph type="pic" idx="13"/>
          </p:nvPr>
        </p:nvSpPr>
        <p:spPr>
          <a:xfrm>
            <a:off x="342000" y="2852936"/>
            <a:ext cx="8460000" cy="33123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522000" y="1772816"/>
            <a:ext cx="8100000" cy="1096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小朋友，請拿出和圖片一樣的零件。注意數量要一樣喔。</a:t>
            </a:r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零件清單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spc="300" dirty="0">
                <a:solidFill>
                  <a:prstClr val="white"/>
                </a:solidFill>
                <a:latin typeface="華康黑體注音 Std W5" pitchFamily="34" charset="-120"/>
                <a:ea typeface="華康黑體注音 Std W5" pitchFamily="34" charset="-120"/>
              </a:rPr>
              <a:t>Smart Manual</a:t>
            </a:r>
            <a:endParaRPr lang="zh-TW" altLang="en-US" sz="4000" spc="300" dirty="0">
              <a:solidFill>
                <a:prstClr val="white"/>
              </a:solidFill>
              <a:latin typeface="華康黑體注音 Std W5" pitchFamily="34" charset="-120"/>
              <a:ea typeface="華康黑體注音 Std W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品名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1" name="標題版面配置區 1"/>
          <p:cNvSpPr>
            <a:spLocks noGrp="1"/>
          </p:cNvSpPr>
          <p:nvPr>
            <p:ph type="title" hasCustomPrompt="1"/>
          </p:nvPr>
        </p:nvSpPr>
        <p:spPr>
          <a:xfrm>
            <a:off x="4866112" y="332656"/>
            <a:ext cx="4284000" cy="70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spc="300">
                <a:solidFill>
                  <a:schemeClr val="bg1"/>
                </a:solidFill>
                <a:latin typeface="華康黑體注音 Std W7" pitchFamily="34" charset="-120"/>
                <a:ea typeface="華康黑體注音 Std W7" pitchFamily="34" charset="-120"/>
              </a:defRPr>
            </a:lvl1pPr>
          </a:lstStyle>
          <a:p>
            <a:r>
              <a:rPr lang="zh-TW" altLang="en-US" dirty="0" smtClean="0"/>
              <a:t>主題名稱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題名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組裝步驟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7" pitchFamily="34" charset="-120"/>
                <a:ea typeface="華康黑體注音 Std W7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型回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模型回顧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Copyright©Gigo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Copy right(c)Gigo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3805B-FF9B-46C8-B059-7C767CA0270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4629" y="3492518"/>
            <a:ext cx="6445763" cy="136207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創意競賽</a:t>
            </a:r>
            <a:r>
              <a:rPr lang="en-US" altLang="zh-TW" dirty="0" smtClean="0"/>
              <a:t> 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瓢蟲</a:t>
            </a:r>
            <a:endParaRPr lang="zh-TW" altLang="en-US" dirty="0">
              <a:latin typeface="華康黑體破音1 Std W5" pitchFamily="34" charset="-120"/>
              <a:ea typeface="華康黑體破音1 Std W5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1654629" y="2732545"/>
            <a:ext cx="2160000" cy="7200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rPr>
              <a:t>第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rPr>
              <a:t>20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rPr>
              <a:t>課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注音 Std W7" pitchFamily="34" charset="-120"/>
              <a:ea typeface="華康黑體注音 Std W7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6" name="圖片版面配置區 5" descr="A1-1A 拷貝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tretch>
            <a:fillRect/>
          </a:stretch>
        </p:blipFill>
        <p:spPr>
          <a:xfrm>
            <a:off x="550045" y="1728000"/>
            <a:ext cx="8043910" cy="4597314"/>
          </a:xfr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02000" y="1728000"/>
            <a:ext cx="7740000" cy="1260000"/>
          </a:xfrm>
        </p:spPr>
        <p:txBody>
          <a:bodyPr/>
          <a:lstStyle/>
          <a:p>
            <a:pPr algn="just"/>
            <a:r>
              <a:rPr lang="zh-TW" altLang="en-US" dirty="0" smtClean="0">
                <a:solidFill>
                  <a:schemeClr val="bg1"/>
                </a:solidFill>
                <a:latin typeface="DFHeiZhuIn Std W7"/>
                <a:ea typeface="DFHeiZhuIn Std W7"/>
              </a:rPr>
              <a:t>瓢蟲背上有許多漂亮的斑點，仔細觀察每隻瓢蟲身上的圖案都不</a:t>
            </a:r>
            <a:r>
              <a:rPr lang="zh-TW" altLang="en-US" dirty="0" smtClean="0">
                <a:solidFill>
                  <a:schemeClr val="bg1"/>
                </a:solidFill>
                <a:latin typeface="DFHeiPoIn2 Std W7"/>
                <a:ea typeface="DFHeiPoIn2 Std W7"/>
              </a:rPr>
              <a:t>一</a:t>
            </a:r>
            <a:r>
              <a:rPr lang="zh-TW" altLang="en-US" dirty="0" smtClean="0">
                <a:solidFill>
                  <a:schemeClr val="bg1"/>
                </a:solidFill>
                <a:latin typeface="DFHeiZhuIn Std W7"/>
                <a:ea typeface="DFHeiZhuIn Std W7"/>
              </a:rPr>
              <a:t>樣！ 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4" name="圖片 3" descr="f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96952"/>
            <a:ext cx="3528392" cy="2335696"/>
          </a:xfrm>
          <a:prstGeom prst="rect">
            <a:avLst/>
          </a:prstGeom>
        </p:spPr>
      </p:pic>
      <p:pic>
        <p:nvPicPr>
          <p:cNvPr id="5" name="圖片 4" descr="fin 拷貝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5" y="2708920"/>
            <a:ext cx="2471165" cy="2979174"/>
          </a:xfrm>
          <a:prstGeom prst="rect">
            <a:avLst/>
          </a:prstGeom>
        </p:spPr>
      </p:pic>
      <p:grpSp>
        <p:nvGrpSpPr>
          <p:cNvPr id="6" name="群組 11"/>
          <p:cNvGrpSpPr/>
          <p:nvPr/>
        </p:nvGrpSpPr>
        <p:grpSpPr>
          <a:xfrm>
            <a:off x="451808" y="1916832"/>
            <a:ext cx="8022692" cy="3960440"/>
            <a:chOff x="451808" y="1916832"/>
            <a:chExt cx="8022692" cy="3960440"/>
          </a:xfrm>
        </p:grpSpPr>
        <p:grpSp>
          <p:nvGrpSpPr>
            <p:cNvPr id="9" name="群組 5"/>
            <p:cNvGrpSpPr/>
            <p:nvPr/>
          </p:nvGrpSpPr>
          <p:grpSpPr>
            <a:xfrm>
              <a:off x="451808" y="1916832"/>
              <a:ext cx="3888432" cy="3960440"/>
              <a:chOff x="395536" y="1916832"/>
              <a:chExt cx="3888432" cy="396044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67544" y="2348880"/>
                <a:ext cx="3816424" cy="3528392"/>
              </a:xfrm>
              <a:prstGeom prst="rect">
                <a:avLst/>
              </a:prstGeom>
              <a:noFill/>
              <a:ln cmpd="sng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圓角矩形 7"/>
              <p:cNvSpPr/>
              <p:nvPr/>
            </p:nvSpPr>
            <p:spPr>
              <a:xfrm>
                <a:off x="395536" y="1916832"/>
                <a:ext cx="2088232" cy="64807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54000" rIns="54000" rtlCol="0" anchor="ctr"/>
              <a:lstStyle/>
              <a:p>
                <a:r>
                  <a:rPr lang="en-US" altLang="zh-TW" dirty="0">
                    <a:solidFill>
                      <a:prstClr val="white"/>
                    </a:solidFill>
                    <a:latin typeface="華康黑體注音 Std W5" pitchFamily="34" charset="-120"/>
                    <a:ea typeface="華康黑體注音 Std W5" pitchFamily="34" charset="-120"/>
                  </a:rPr>
                  <a:t>(16)</a:t>
                </a:r>
                <a:r>
                  <a:rPr lang="zh-TW" altLang="en-US" spc="300" dirty="0">
                    <a:solidFill>
                      <a:prstClr val="white"/>
                    </a:solidFill>
                    <a:latin typeface="華康黑體注音 Std W5" pitchFamily="34" charset="-120"/>
                    <a:ea typeface="華康黑體注音 Std W5" pitchFamily="34" charset="-120"/>
                  </a:rPr>
                  <a:t> 蝙蝠</a:t>
                </a:r>
                <a:endParaRPr lang="zh-TW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群組 8"/>
            <p:cNvGrpSpPr/>
            <p:nvPr/>
          </p:nvGrpSpPr>
          <p:grpSpPr>
            <a:xfrm>
              <a:off x="4586068" y="1916832"/>
              <a:ext cx="3888432" cy="3960440"/>
              <a:chOff x="395536" y="1916832"/>
              <a:chExt cx="3888432" cy="396044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67544" y="2348880"/>
                <a:ext cx="3816424" cy="3528392"/>
              </a:xfrm>
              <a:prstGeom prst="rect">
                <a:avLst/>
              </a:prstGeom>
              <a:noFill/>
              <a:ln cmpd="sng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395536" y="1916832"/>
                <a:ext cx="2088232" cy="64807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54000" rIns="54000" rtlCol="0" anchor="ctr"/>
              <a:lstStyle/>
              <a:p>
                <a:r>
                  <a:rPr lang="en-US" altLang="zh-TW" dirty="0">
                    <a:solidFill>
                      <a:prstClr val="white"/>
                    </a:solidFill>
                    <a:latin typeface="華康黑體注音 Std W5" pitchFamily="34" charset="-120"/>
                    <a:ea typeface="華康黑體注音 Std W5" pitchFamily="34" charset="-120"/>
                  </a:rPr>
                  <a:t>(17) </a:t>
                </a:r>
                <a:r>
                  <a:rPr lang="zh-TW" altLang="en-US" dirty="0">
                    <a:solidFill>
                      <a:prstClr val="white"/>
                    </a:solidFill>
                    <a:latin typeface="華康黑體注音 Std W5" pitchFamily="34" charset="-120"/>
                    <a:ea typeface="華康黑體注音 Std W5" pitchFamily="34" charset="-120"/>
                  </a:rPr>
                  <a:t>蜜蜂</a:t>
                </a:r>
                <a:endParaRPr lang="zh-TW" altLang="en-US" spc="300" dirty="0">
                  <a:solidFill>
                    <a:prstClr val="white"/>
                  </a:solidFill>
                  <a:latin typeface="華康黑體注音 Std W5" pitchFamily="34" charset="-120"/>
                  <a:ea typeface="華康黑體注音 Std W5" pitchFamily="34" charset="-12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4" name="圖片 3" descr="f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36912"/>
            <a:ext cx="2664296" cy="3009505"/>
          </a:xfrm>
          <a:prstGeom prst="rect">
            <a:avLst/>
          </a:prstGeom>
        </p:spPr>
      </p:pic>
      <p:grpSp>
        <p:nvGrpSpPr>
          <p:cNvPr id="5" name="群組 12"/>
          <p:cNvGrpSpPr/>
          <p:nvPr/>
        </p:nvGrpSpPr>
        <p:grpSpPr>
          <a:xfrm>
            <a:off x="451808" y="1916832"/>
            <a:ext cx="8022692" cy="3960440"/>
            <a:chOff x="451808" y="1916832"/>
            <a:chExt cx="8022692" cy="3960440"/>
          </a:xfrm>
        </p:grpSpPr>
        <p:grpSp>
          <p:nvGrpSpPr>
            <p:cNvPr id="6" name="群組 5"/>
            <p:cNvGrpSpPr/>
            <p:nvPr/>
          </p:nvGrpSpPr>
          <p:grpSpPr>
            <a:xfrm>
              <a:off x="451808" y="1916832"/>
              <a:ext cx="3888432" cy="3960440"/>
              <a:chOff x="395536" y="1916832"/>
              <a:chExt cx="3888432" cy="396044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67544" y="2348880"/>
                <a:ext cx="3816424" cy="3528392"/>
              </a:xfrm>
              <a:prstGeom prst="rect">
                <a:avLst/>
              </a:prstGeom>
              <a:noFill/>
              <a:ln cmpd="sng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圓角矩形 7"/>
              <p:cNvSpPr/>
              <p:nvPr/>
            </p:nvSpPr>
            <p:spPr>
              <a:xfrm>
                <a:off x="395536" y="1916832"/>
                <a:ext cx="2088232" cy="64807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54000" rIns="54000" rtlCol="0" anchor="ctr"/>
              <a:lstStyle/>
              <a:p>
                <a:pPr marL="342900" indent="-342900"/>
                <a:r>
                  <a:rPr lang="en-US" altLang="zh-TW" dirty="0">
                    <a:solidFill>
                      <a:prstClr val="white"/>
                    </a:solidFill>
                    <a:latin typeface="華康黑體注音 Std W5" pitchFamily="34" charset="-120"/>
                    <a:ea typeface="華康黑體注音 Std W5" pitchFamily="34" charset="-120"/>
                  </a:rPr>
                  <a:t>(18)</a:t>
                </a:r>
                <a:r>
                  <a:rPr lang="zh-TW" altLang="en-US" dirty="0">
                    <a:solidFill>
                      <a:prstClr val="white"/>
                    </a:solidFill>
                    <a:latin typeface="華康黑體注音 Std W5" pitchFamily="34" charset="-120"/>
                    <a:ea typeface="華康黑體注音 Std W5" pitchFamily="34" charset="-120"/>
                  </a:rPr>
                  <a:t> 蝴蝶</a:t>
                </a:r>
                <a:endParaRPr lang="en-US" altLang="zh-TW" spc="300" dirty="0">
                  <a:solidFill>
                    <a:prstClr val="white"/>
                  </a:solidFill>
                  <a:latin typeface="華康黑體破音1 Std W5" pitchFamily="34" charset="-120"/>
                  <a:ea typeface="華康黑體破音1 Std W5" pitchFamily="34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4586068" y="1916832"/>
              <a:ext cx="3888432" cy="3960440"/>
              <a:chOff x="395536" y="1916832"/>
              <a:chExt cx="3888432" cy="396044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67544" y="2348880"/>
                <a:ext cx="3816424" cy="3528392"/>
              </a:xfrm>
              <a:prstGeom prst="rect">
                <a:avLst/>
              </a:prstGeom>
              <a:noFill/>
              <a:ln cmpd="sng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395536" y="1916832"/>
                <a:ext cx="2088232" cy="64807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54000" rIns="54000" rtlCol="0" anchor="ctr"/>
              <a:lstStyle/>
              <a:p>
                <a:r>
                  <a:rPr lang="en-US" altLang="zh-TW" dirty="0">
                    <a:solidFill>
                      <a:prstClr val="white"/>
                    </a:solidFill>
                    <a:latin typeface="華康黑體注音 Std W5" pitchFamily="34" charset="-120"/>
                    <a:ea typeface="華康黑體注音 Std W5" pitchFamily="34" charset="-120"/>
                  </a:rPr>
                  <a:t>(19) </a:t>
                </a:r>
                <a:r>
                  <a:rPr lang="zh-TW" altLang="en-US" dirty="0">
                    <a:solidFill>
                      <a:prstClr val="white"/>
                    </a:solidFill>
                    <a:latin typeface="華康黑體注音 Std W5" pitchFamily="34" charset="-120"/>
                    <a:ea typeface="華康黑體注音 Std W5" pitchFamily="34" charset="-120"/>
                  </a:rPr>
                  <a:t>老鷹</a:t>
                </a:r>
              </a:p>
            </p:txBody>
          </p:sp>
        </p:grpSp>
      </p:grpSp>
      <p:pic>
        <p:nvPicPr>
          <p:cNvPr id="12" name="圖片 11" descr="fin 拷貝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8456" y="2720817"/>
            <a:ext cx="3320215" cy="286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dirty="0" smtClean="0">
                <a:latin typeface="DFHeiZhuIn Std W7"/>
                <a:ea typeface="DFHeiZhuIn Std W7"/>
              </a:rPr>
              <a:t>小朋友，請用積木創作</a:t>
            </a:r>
            <a:r>
              <a:rPr lang="zh-TW" altLang="en-US" dirty="0" smtClean="0">
                <a:latin typeface="DFHeiPoIn2 Std W7"/>
                <a:ea typeface="DFHeiPoIn2 Std W7"/>
              </a:rPr>
              <a:t>一</a:t>
            </a:r>
            <a:r>
              <a:rPr lang="zh-TW" altLang="en-US" dirty="0" smtClean="0">
                <a:latin typeface="DFHeiZhuIn Std W7"/>
                <a:ea typeface="DFHeiZhuIn Std W7"/>
              </a:rPr>
              <a:t>隻可愛的瓢蟲。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161DD29-55B8-4BE1-BE26-C887B29705B1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eZl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EVq10T2lF0V/ykAAK9GAAAXAAAAdW5pdmVyc2FsL3VuaXZlcnNhbC5wbmftfHtc0ufbP1tzB9vW1jqsabrsYOaBlUszU9bSzEO6NHWeoM2IzJAFE0MFyh1ayzRPMEVl5WlpSqJCpEJuK1QUKlNUVCxB8oAoKMj5Adtafb/b6/X8nt/398fze/WHL+G+P5/rel/XfV3v67r53HD+s2C/tyw/sAQAAG/5H/AJBQCWLQIAL595/VXTyNbhnmzTv5dQoX6fAuq41hOmN6/A9h7cCwDUZy/XfWFhev/GVweiUADA27+Z/15iI345CgDs9/H32Xv4NFg6LMv+GhYH+sqwxQAwAnK9771iNfZeD+xOvt/g4R+2Ej5b2XSg6MPwlzeVbz3Q+NMnr/cWfbhm40vw1ysHP33znXcCrU46NK5RabFAVXiddt6VX1gy3EoZcKWkyDu5xULXZtSwthR1TOZekqyeCMGnKidrKKWt8k5HCU43ZrvMhM3vysLC16qvF70pa3Vd1yLMJmWF3UznYNrw0iZ+p8VLAMCZMUIwHjxrlBkNlFjTPODGuvtSoeh+uvnlgOnlfB5ZV178hunt0JsTSkT1MfNF7hcy8N/KITbpcxcgThKTmE9820CfWnqbptYmb7YwPjxny+yWeKs8LBZWzvi08VQTYWTNYQ9gT0p3TJ4UN2Yl3CpZv41935i+8LYXd4vgxuSYyZc/PQywNJCEuvEGOksvpRDr6K1SOEw1hOIxTmDuLMlxYhr1MqGbl8pVf1cW19c6GS9bbogZkRMU8YkqYMwsZey0Cc2xG9QMlpO/w48I7FQMjzeu6olKqbLEMUGcjGJtrY+qR5U8/B2jQHtiZMMqk6FHHOtqR/0sjzrGO2hYs8tZXzFPlvvQxDuAKkEL82ucaKMtBpsqCjjrBlRp9bSGm4wSu8XRb1aUAvP0x6IdKfDoGNXd+GaXlOpRCSNujVrZstCjKKaxyZKrXmyPO05EGUoAZtLieagCMTl18iqfPkx7T8q4RsubKHDiK4Wc8I29tHgh+TLOyoMg7n3L5ET2dLTLvez8ivxmpXo8X2Q4iYMYXCmrqejzpwMi+7qltNjxhdstzkTBPWWJwCEDPnCyqmAR/eYAxFF+zjomRrl76GoGGTsvLEvvHuue34MvJAgw3oOpDlNR9G6OtGXD3Sw63J0X1ZcoSFIJ0IOqjbyEppK46gwyXCUUnCyDp5nQGCQbCAikCYx1s6PzooOvQ0hOQ6VDWKEw4IsfD/cQunWravKvRtwsyqc68UM4+hbMJQGcBAcTEL4ugkSOb19MkuOUTepJ/kTwGl26cHCdIr07njcPZcB991CTKpsE0jexIhytUELBGjcKLwQhBD8oUaFwGNGaTx2FRRtfPSjq/vakGYhyy16CLNsKABitvEEInA8TaRqaam9V/OAMxXGptNB+yy8DIiD9pCHElLNKACRDNclEFWlfNpxRUvO1/XLcj6e0YHFiALqSziazi3YMlZbtOccowUgZiYLMIR5a42hrN0VzD0yNqhzkukTB1NiuRrGil5CowTDIakaJnpaMcvJQBnHqXYQfm7yx6xhfuU63qgI93liyWXbhVBI9eZDvVlsycHHVJC34KAk+iGRhC2PWtOU/EBcOdYWc9xT1D1L5D01eQHvy9gXAZ2Cpjrf0AzPtiktiAVKK7qFZYeoGN2t6FWTyhS4KrYEj134wgDYe+1QkAfYo9es6TzXGd5+CFlrjWTYAwK3tzbQMMjV/Qup0vDMe0qj5lWjXS2ShlXR4WQF9FcVJoCyAN1L549JtiwP7x2EMNGv14L6s2mHW2yk3RyVz46do7i47WlfruqbIpCHuTelb2UNJii8Zw7QSsULIhEQemq2RwWck7/Nx3w/OjdfTxxIEx0G25qRvK1ily6+LqEt1OOiAYZSopXLJ40DUeEVQEwZ7ucvqFQcwHOx4At7qBpyC4eE4mhBo5fA93DOKuV5xmY2OMyWwjAXDZKFYBYIgBG+vcVERS5clZAEV0WcRGmnlEQkuLQ82rwPSGwIXsBfjBFn3eJ/hWwbQMVs4KoHZ9ejI0FlGdMqVURO5XXe2NLwbOmvK9htbLYyvO5hYGxCbb6Ilc0YDXALaXjOR21ufmS84smxprB9gYTbD7ZO/mTrjjpUmQjzNpJnk9s+XAf4HUz+JCmGlHmkGtYQHTp2ocH03J9Ni3Xs73A7H3/nAfM+WRQ2fhVN2OlKGNE1gH5Gko//S9isfeO5funn0HEj3sBYi9vUZ+Snz3d7+7Wbjb71iZ5d49U7Wu0v3v/NuVOBOdOZWkwc+OvtDe3R1fbyPCcWZN3x8+kIvrt9opuWgD+2ohBPT7x8y4Try8rs5TYfj2T9krAAA3vvhh2sVfyr7xOeo8wsV/zEVQ5kti48uwLK9lP0DepUQPzPTLPNunqprzgrIuroekrWT7SQ48PRqa3xovqxVNUI9bNtg3ZDLuvhUc/uc5PI5m23L5w9eiieSyE/ReRisx8SL2s5621y2LV7X5+zx/TP3VG3junf45iHx7alI7FOAl8Z41I+EH6/1d1StjQupc39qBVI3wUEC8VcNV6tKbzY9aNmjnW6QsEPXx0+TmEOQo14Mw7Oyga2t8YHJmfUhBDFOuCDilj/1TBaI80hgHVMdn9l0WIwjm+YqnpkLV18037e9sw5pi9zzDKqQcNxYv1lb5y9D56xDni6NaDGsQLiLdpj9fnhfJ7Z9rvzfhdV3eYu9Raf/WkE2uVp3p75i953HDQjGCo/S55zCOnXyatb2aJfQmX1Z9s9Yf7UTsYRadOUfhO0q/3tgp9f9nSFj0L/FStzAzntm/Q6L3bOce7eDv//vC47fM393n3h+59/ObTqXn/4P9kbLxX/rIlROLvDvMN3ZoSX8vazq6bC/l9Vf0PQPsraW/cNENLrg75Uo/cP/RQl0Dm6TNl0fE9jFG8sGgW1MgQntII75P5NAmvtp78Vtwv7rKDX9vbiPa0Wc5xZENZImswpQHMyJB21yUD/nTV5Ztnc0QUL6kO3iDnomRDBzt9fyZhiSUuonphRFZcUl4f5atWObfNVnX7PZemF+e2f9NpXA//9jvhRNyltlWNm0iSpSvwlrvwBknjZ8rmgKIJGnm4ufDeVJ+eOy7NLhZH4c4iuel6rYy0QqdMLuOtFPFDuH8RQhVjUQn+2FTuyUduBmWEaDQoAJRhcsBvHSPer+CoreitU6bwemA82Bxf6pxqlnhdf83QETU6ZNjUg7SNbZIMOiWnpvXbqFcVfYU8sjidWj9iHeapF6vvg2D6pzuFlIEAsKp9O79Vs4TeVvwkrcEFFZWozHNyM8hOCEokFIGOKdaoLm3jt1FIR5Ez6yo5AoXZjaNHDM+Cob2ax3E6B6c9m57AfjdPc3ojXsNVJ1fs3Bp+6JjQv9qCaDHFo04UDOaRjIcdU6NNa+D5K3b5QIjitiDvGi5l6zOT2aDm7+4OfuQHW3voujYZRAY6jD7Upq0Dg9V5jlDgnL52dt1HL16VLVPXt2UbJW1IWjDeRiG+1K4xOmGrHHcIHKnnGYZyHf+9VLYyfYP6mlc5JT7b2VT5eyzsWhsPYjVehuQcWUAy2qEvRNya9D4/TG+0VH1RHUvCAeeoezYIaDopHEMWeT2D250AYWoQsR5ZnVFdJhsxlx7GgJAZ2pH5NmU/C/bfDHINgPSmtwOBo5mTosjvdHXuMkINXPrMxm8Y7vPrZoIE7U/ky/P1hVmycuWiUNCpTvrHCDNYR9RRQE3JPyu6nqoqM4xx7/Srp0i75+GmUNb26+b4n1vFA6JlURG+NPIPY79VRCIYxh2xCbxBjW7tJJdQGn6hmrai9lha6+O8QrnGO27+88FejYGeUGa28oodWKU3Mw/uN0gf/4wnfNIELTWH/VqL1+szqqCm/t71mJ1nEaEwYimzOOOCDe3rqY4vJXPif7D8Q6EsNfOng+jjAaS7BxoHJWkr4kNailb57Gq9NyOUOCdfNdQvpodtbGAfooTCh1wjFderIcYFoiW2gTlhs/AVSFUIOzNkAUW36Vb1zWu/s534jvZpAXNJxBRROwrZDP/cGecZK5Wpo/M8RD+lsmERCmnVc0dYQ6KnnrbERxyno/KqItZLBCrz9FnxcE7c2eBlHB4/YM8thEYPpI/3E2GX4UJ4gYsX5MtmLcfG4JbgJ54aFFNdDQgLCTGyuaQHmlyciIm92y5ScDvgpAkIji6L0hVIoBRxMQZ/IlTj3c+yaLphZUfh1K06r2WvjjgzhjEO9zUXUFhvaWaz25etEuV2B2a+q+vS7kFx3dCxX/qALYOn+/FvLwXzYnvD2KroFESit6KhLzbg7ZPn7fnR/+lJtbRcZppsVECHPBsfWH9gH1T5fqL3/g2mdGBrj+0tJHSCfPmLUCrH427/Nuvfo/n/ronjtz7mLDWvDph9MVRPBue7qkNxKC1TM6FPNko5osVpx+F6K5T+R6qztCSr10s7/B8PN++K/RpsIEj7CB5LGL2WAv+5PfmCXnlV/vvK0YszUuTps2dA7knp22htlzHLv0bSNzWSnFoNd6Ub91Vy05QGhQ0hG94R6mdkxXXE8JkDl0DugmPR4dCzO7IGPVYUYsUm3gswwLcnWcZvQ10OdrhsOUhbz0yvS6G4w/OG+L+qd9CzqlDV43Rx0tvRlbB/GCDMX+WdxMbryZnkWqNW5o5Zyermd3SjJJ/n8U3VwW7DMvdg7rA8jqGNwW27hfSt2TtjzpbWoCDctbJz2ywow1au1iZyQz1DtlaM8fQklxxAnWVJxsW6AzSLJDL/1sCe0+xZ+1fjdRgAWnz91WTPC8tdO1DiAOMpVJgx+mpgt4SFvsoNyZo3VuJtRkKt07UaZy/71k8S6oTsVUtcp09xdSmIqStIPZr9mmz6aDjzLiFNsKyfAIRRGOzJGKcSzWhU7h1s9NaIKW0Hx1T+Q0NWzqEND8uJTh8Rw/G0bT77wfUZXDeKOeXqlz4kyoBxHxDhyQ5nGZhK5IjjSpl+J+TCbHccL3a602G6Ejco9gda2ltEi5v53I0omRqazhIZx5H16l6jDEOBh1EhA+8URJFw+9P0EbVGjkpjBRiZM8xfmQ9EcL8bt9DBFtcvXY+FLcZlzYJPYWu1uALG4kfMdaPYldjiMgBDckpWlciakd2UcJ4UTNp3fPpw8XdGUT0CB2QQ0gGu3MV/I59TZFsFLMOE2yy/hWbPgx/nzkJ/NQXNQsqpIpXg5Z/BVzKDvilsDqlShmd6Kgne/mrNjYQbKAp1JKKhCILY0TA35yOQcImQzCGSL2GodOuZo/6/iojek/kORr6LAnt+xcgHXog0L8Q5TOi9jBAR20PniA+xSJxnE52jmldwLYwyPZhecM+0Fmw/qIPTFtCF9vMdP5PYdBh6EO6tdV+fbqwRCEBUj7uEqlcX9JM4FpiUKo75250C7cdpy33p24RAXTJLSSWbAIHVy3uKol3mFR+tOgZCLFmYh1iduih2pWgHRfRR1V3fsx3TNmxAUvW47DK5m7USPca3hND5kJ10S38UivMoYTb3sRdXT3twcLDV2srkItuG76MX4/A7MU+0eEjVfiChTlwMeHnJsTU5HrLVhxUXeV9ERGJzSPM68QMsMt0JDa9qr+qs/8OpMhs2UVg3fq7FgRszVHWXBGvn5q8U2c6P1qcnjS20th3+/uXj9qv2LP7C21NEJZIx7crnIhxVbiCzmKMqDcYxlZtEPneWjWDzZL5Ei2nWVOwwaRjAty/CPhyaVgvI6I3gs2PLy5SSWQKAT474gC9mezAuHbx4lTsuiZakUP2TCvY2FrOqeYGjuyttaHHqh09YLNx1R/OUybu5eNm6dNJFqwQDGsfCh1BEnCKDZEGXqN+0TdOZOSAtLepbx1yY3IVRBntCJcpep2a4Ek4qM8Wmx4H6Vm1B5ulciJSyZYLF4hWLAKZAS3VizXGwGYN4ZgXYjmngGeGls5KjnVNC+AR64TSaohhncMITrSwT8E5zPRlQbTfscLKFYXaQtHiOqI/o10rbZ386wJVm5yLpoFxYAS2FHOkQkCZpBL2pa0qNmyks0hg/P504ZpXN8Ua22v5BHf0lDXKPbTNk9bWV00vmccD32SGVuIoypoa8FDMVTbQS2uOhop9u7Aw4jSed/tHZDDvPkALXB2UE8Q6zdph5tiK4yyhbcPcosjbydDpAqlHiYMG4+5DMZtYQKN/p0pCwz1gQmeG0EM4tClpqT2yEKLPwkMMIYXaGdNC/IHAfJJNU4tVXeM5/Eohyf9N6Lu0QpuyQ6jvaG7/El/p48ynPVUEllvfKYfQg79waog/Nxa/CFCZF/r2HrZVnySR9IfAsm6UzerW6hkXvq4q5jnwg58QqZckZcMExIFjjIRIsnvj7FNxu/iwsEDvEimvEAuIY79oRCWa8xjbqubltSzbRzxOI/gJ6JTXPBye3yoSae5woh5QPYfRM29bcLv4dLD8vizshYSwakTuvjNpgoa5JF07c9KHIcRF0RymYYFCvGvkpwp/83WcN36P175Mw6BsQu9T4qmWkIGaSlGDfBIvHyQm7iHsnDo6f371TKjQdZgq3/sB6O0yDtrHeyoFaKmEv5p8FTZ09YhM9c13Y6qv9baV/P0xkOzvsFLek/e2mrJbE9YGn7rfd+2tR4XzTivv1S2ddGuagm/25FVFhDRx0t2vZp5ZfSCNR4nzyMXey08CIPhFe54xU0edgYFCwHp52s395U9uQ4ZbmH0FKq5U8e2aEPWrRwIMEjwBsn0Rlt1+8DG7D2hGg5Lx4kJzPrz8sIMsp0+27iYLdm80WKT70YIqvLU/tBvkU7qbdTvRDsJ/HBcnamCAIXK8XAcF7UGpCg9/eh8TFiK3xPo4h0WIF9vi7KQgAOW7ExXtVA37s4THnlnIGBwKiHyrEwI+Dyt2+GJaeZMRd3y+IYVVKkivxU8d+DQeTHse9QaavcFZvlRMAExRcc47MSgvmC0DvGY5LQZBjLNzt0521vzWE2K0BdqoXJXJi8q/Yl38jmlbSH17fw4i00IQHl5468l4rBbMUjl9h0UZ0GutLKxfLT8RtVsVZeJVuhScRc2F0qtpbGGVuSQinTpMoVrCw/5x1IQHRb9jet00Hshc9wWg+tcFDOuj9wg4wTqwriCKFX+4hBiCiYYCHGc96fdq7Nrb0F7JsDcfJNOmANw1K0sljZqL81V588V70XAHmsbJg4GHID4hP6qVTtsqx2F6Q0rdUPcxm2Y9z6cUka+djStmbCW8UYHD4Gr8yM+prvf17jTq/9Yfuvo2bBSravCWSpXb6ooiwsQTvHuVt06Gh0Q0CwC+V+OWkNyYtX8flTfUnjXHrHpWoFNTnww2EqafHgzJVu55RPjeMTqP/yzbznO0tdSvcPBqjbTCVgVss7/iw6rZeEbeC1oNAjx8lG9dyERGk0tCUoUxBF+to5n4XNIP0WMCnipgZZY8L7CtVF1ZFamOZatPuq8bAGC7rbYQ+yuyvTzXCbk3pUoFmq/9oEYGk72IWDrFTunaC8LiXpC8UUEwrIRKaTRnYzwNOzDjvoIwTSfI486Jj35S3tJAG6LwJjCOnZYvjrd/PDh0NvOiw7v1opU4i8xd5jALdicYCqORLxScl9YZ9lO1UtkeRFMwe4BtKMrY3jk8wNI61od/SiJkzAAxncN3JEfBOTEH8AFKxoGRDAPSo5h5/vNAcynkCE+WRsZg+VAtb5gO3bVE4Wr0nNI5Ah5SoH2/yj5ivf/dX/PD080/JgBRH6wxBzL9mPM3RVuvsx2+Ka9XUwQeAxTm/2UZD7qrKEwU5V6Gd6om7a5fhBzUdLkHfC/ZuNzxBnI0skHhAapsFQ/QNYPDNjq2myLzXUEkHSjhaAo4iZ6Uub+ujlTPoTilZh7WJhqJA14/dDzBrdttdX2szs/BZwMfI4wH017FX/f0uf31IT3K7a9fMvt4l9+DAh/+Qz8g7+A5Ve/8jvQ8AhIPdWrKoFbPTfhYzm6Aje7zG3S1KN8rcbCBPuflfvS5VEEKQNf9GLwxeCLwf/2oGCDhVFo1AuFo+ftS09jR5DqnSZS03Immo9CTHvlNB5CNihkeyvrUb0tcTPNMiafLqAYm1naZgmhB0F9poe6GvDJ1kUB+kBbSGhnWu37kMZrfqEHhZsrmFIY3+CtKOQV14xL71N6iBoc/txJ1fvPs8CnbUKaqb7t9NJkFLsO4zVV+FRwlmBgLuISCsSBFpZv647aonAFChJ6iN81H+R5u7YKQ0jEhEJ+VsVBBDWJJqANm9oLCZc5XwEsATYMJbFiWa3x7s9QVPgbr1vgBXWTb+Icu/2Zx6J/PFX+cZW18bEfaDeQzfjdm+7qfNuzQ673tqvQQIwLEB5f3UdnJgvYgEG56Xpj7Q9+939crPJeuKrQQ/W0WvTtvXkLgpvYHJ7UiQw/WujmNSXqp/LcnOk17iuy7m19yuFlhzd/uEoH92wcpTcMH3Ts8mdWnrGvna38sOodOvwwwtKpIp8upbkvQzZvW3To18PGwh7EvBsyB+ZeQLMSfLGYZiGEVDrmL2+qZQ3xtj/Pid9msOCR2POmCvtp8ZdDlXRXkYO0cGTtQxo31IXDG1CgjzELJqpHVT1XgI/DNfE1fRMIlSCpB8UKiJH0//sKeIbPphUSH40E4GJgxFXa2JcuXSFrw9t4VgC9ZF6bMUKI6qH0CEfCZ1O8mKQj+X/12dUr37E00IavZpBfLg0VzkiQ+nzlUHD02aTBzbO1jRK5rljPk1aP0rMBjQ06jOvPq+eVHgZlzhlrP+0ePJDT6GgRncObn6Zo3sRlVa2HjG/Wk95kn/w3BetDTTvbOkHLKjnTpwpQ9Tn9KCPiRtgtrfYgd5ZeHkR3NQwkGTE6WnolHRr2QCAfSFLeCy3QHvDgKUPHG5JiQN9597iyyKXxx7Ovgv7OApMChvoFQbwYfDH4nx7MyeCh9XKgEfkvrZuYqZ1xvAC47vx8g22uOdQ3AYJcvuYZKt2jGkJxH/12R7yz9NnxxCWqVhpULJbTq7e6CXw0eOz/ReM8ekmnFxq9rOzvV/01VA4wjL4GOlLmrZ8IEWqCL+icnuI659MmdLOAEJ5C2bXJRDIOi9Sgp3Vpw6FZ+sE2IvQpqLfPmzjdkun09PnvVwdM1SNsFlr4lKz2XTE7GMh5itF6pam0rUqPqvwLlakWV45ydryA8gLKfweKqW/DyzvseTanR882aGUs49DG7D3IRO7S4am1u7Nw6vRu/TZM+trusBCvZEMyJqi50jbmeSDnVunSZK2qlp8rr+9PqprlBWWN2UFbIN7faW+vhexhtXbFpQwnT/XhJugkOM39bc3EWq8+z5LnkAp8lxvMT1kU90kUrObXoi9JK604rmNRCH6LW6tQWZbtrdHslqIDWeT+8KIG8jWr2nYVB2RYHKPD6XAgR2nBAilxau+lYxVeqiGFxk2R7NEqTKHy0LKj/4K2tC1kb3eFhlO+qqr9GM4yGY9mdQcOdLeYmlztQm6pAJ5KwEzXs7l8/zauYYeXoKOFML1x6qhtFAvY7ezQZWo9N9NjLidxJIkz9lF1UqD2hAUIsVKE9rxzrSerPqQSqncSyuL581h6mv3zC+RZPlqVT7crRhbZDVkiuZ+pNu+B7uaIEvsSYI15LXsvZZCQghAeLfT3vGskfZMIlwulggP7EBWMkE6kce7sNf7I4eMmtZ6Gyf686UQGCzdAwDVrh0ZSmlOejyfaPkvDDg/XUrviR0UryYLA2gfjUzt656/14OEJqgby8YlAFDlfveox+ntWa85doFAJgZdJgT2otIRCnNXfCrywRrdKNLlisokzSLzdHNJ5shMemER3lenFBgexfp3OW4rjdkkufkdgfiwLIHScOkbm5JZoPeLJauyggcBmOurRKkar7N9WY63zYm063fWhfydGezLNhcHbPK6+Wcx3IfKkm8RuiFedqiSZaY6yZkucICTGfop+f8heMBmYRuAY0AXT1olpDRuy6/H7LoPuWAvl3Wc2CTrmrSGs7Lge1fBMyfMJJL0UOB+2P+zTMNxGi6bVmvICTdcUB5f763DfFO+WqqehVcnQQhNksqozMC08Rq+MppYYPm/AVYp/GpSrB7O2QwRuKGu9QX7sd6QnR8ToaFEWN2Kni0qnG4Y9n087QXj6qxBawQuCegHlfzWUXHPnpgAZFbWyxnbei8MoL1S8UPFCxX/4Ua35cXEfZdbODhH01xGrDPNpk+kmPrh5oablh3ZeXv2GeJ8/5Xb0hICwSjkHKNQUgH1E0+lB7f2fXVyX+D//fss/TI3Mm49Kvbn0NcL/G+FnvrE0LAe2fKUc4OGU08tsF28NpI0oShu0M82yx6IbyHQPrjViYZf5q41xQlb1DCpMtDhGMUxSXB7co57sS5iKFDAdkDr+wCFg7CxLOywrbVWUyJxWKD8Xn0YN9Y6ZVO2KMD+vzVaWT0LLy8T14dkMIjQp2jjkx6zS7jFcuPlVm3GRDQLbjNZzTkVmS6jeC1dDSmrGnVv1UgRIe8edOff9BET3aC3PBrf4EGWrbvcb+Yg8pXgQFtJqGMLPoMjNcLAR24HUt4CZMDjD/FExvTuxR6VnzmjWMX7EXnNWjX6z4m1bCXRBtgdyGxR6DlyBcmK/BLi+xd6B8khVEL/wcAX+RvpQq1NYbbOFegS8cP7x8rU6kmbGP6s5dQ8x58r8uDtL3fJxuIJoPp/uHsQhLSss3bEOgeHEcFkuxLFUESOknocy0Oit0oVc8sph5to58+5fQnKNAkIakgiJCjkq534xRopmJVUsocokcOK7lYqGYrU+NVJ8k6LroKnWWWeLTa7uE/3etm+F12EDt35zb7wsfOqkP5Mdicl9/KsFa/cvpCupe84FbAi418lfVXmiENz5RTgTeYcGDB/o8xaMyeUtKqgHjBI2iUqLylAcC2ZGMkrcoYOqa6177xI4vH3NVzZ+xwAJDMtZs8vFpFe668g5+1Q57LtJ2SZASSAeP3xW9nsBSBv7p48iX4tgJZ48uNCf1rs7Jk+WvNC/4vKo7S9xnS2IDSF7pwMHXbijQg91qRMrxeFX9c30sc10wcBC/mzE9bB8wY57OJvQUiJsDIWfbx1ecEU+9kZ6gqoSOU1XhCHNJ/iYvpYO72qsKsts9375wPSkKtO52gZPiYYlyrVj4VgbSBurPIJWjWkt3iDl/RwRuk0Q9WUdZKE10QIfhTbZmFvmLGyER3Aoqx/HgTYSh9lMTu16IfQwhT31mbQ5sha1vhq7DDC9kZiIUKNUgb2ouzV9A1diqyFehguhs8CrBbUnwIio66kOyYWUIWFUryrpWBuFZmtpMJhgVSejxe+RF30YOu8lKfEc/OG6UK/XWk+U1HbiLT73em3t5VFIqGNMb8sWYpwseovYm4yt807rXuiEKvWkbXrYrGtr3Pe2pv9pUcy4RzZSxVxhH6030/sbkCkKpr2VccFtRoxL2EzZoDvgVpE9OZ2qG/6SUy25HFnbAIXoJyM5ki8gPaYdk5bbnDk5F9vnbQESY/l4EOF+v+FGVIMTODZ7D8/hpjQtT+brOOdwV80UvfWTckuQo049+ONXrGBaz1pJ/iSuBNoxU6vPtKZm62LBos+zakfxBgUZWJV959sTQpM5ULRUZWe2MTNWZVSirlVLrpgRqNfd6DJ2lpts7Ax1DG52AmYnDVaoAxMFY5MiBnfz7D1LLIkYOjwuvoYhjRhzWiMMAqReVVcwF8TjH8JwVa1FNudmNgpOIj6YRjmVua9zqUn1msndKx2AkYfVg8KdXktOJmDUYiJvxLTJLuDM1Jg90Q41BLYU//y55rEfSKPR6Ur5PO18lYla21bgZt9iKeY588jkeMH+5Ip4WgHGtCujV6a6pPbuTkQ6YTL1jehMjDWDzM7RFnTxFESBXvH+QFKlJKUPV1Kxr/TC+A4yO3L2bGJkq43jutfDrsdoMFKcNvqqcrimL0EtJ7LSp/p4AQboyF6K8i3A9UDvtDh9cD0lLmGzOyte2slnKpt6pSJR4Dhd2ENg2WMlnkIP8kinwvcwz88UuAcDIdSwm9oE6behJvUkW39j2heduPul2YeoLCfUL/tA2ZTRZfy6VC+3MifiFCtiyQW5yuCvmTSRbfW+QFwTAnCmk6UXsApYIbE+9wNg5f2qnug2WSCsc1HBA+G9W1cryoXcUM8N98nreTf9cSmTxOHIheL56uS+RtFcU4JpR0qCJEyJTklUvypfZcsvZip1WaXN+0SwstRgU5UcHQynsI/lu7E0T4yOAh8jpCS6nmZfJk5Gal8F/BJ7G9IdQhBTS8LNT0jYa5mz3ykmaue3lOUOck+ooMzWws/ibrKyJz0mwqeuTfTYKDZYgAYV/QSI97lTcRYgkFUvaseVP41sVPfyA5pk4KbgzcbT66OXQv2TCk3coyu5q+6t6j5+28veaQcL+LPDL/WxlfCqAMgJQZRR2RzqeIufLI5v4hZtyt7JJrCJrjPNpjzg5I6MPDigcXw51cRUS+bozhoXs4270kQ5flz8h6mFBEzv7ltWz1s4EAnW9s4HmD0bsND8u680QLvsVO0ZGrK0fHFcodLLdsFTfzxBAXkKR95v518jiVYq3YxXqiXlpiTY0nGKzi5hM2pGVdmu8hsa+AJxHIYDUQ7NGllQZUnKut6xq+UtknML5iOAabI0YZqSjdex6RhVsxCrnGIZpiScrZrrz/uC6y3PjnhVKY7Sx8HUNaa8O2yquqr8pQUntyE20xIsGkvOI6ApUcfymkxePy5JKUNjDHJgN8TnyUpvkp5qZFld0vqnJQ3qca0BI9YHBkkb9ULb44OKtN6niwDUjb4G2qXtFuq6FSvJtg/ivOcvrygB5kEbgpucR2HV/HjXTiTDkFgxmGKOXavreUyRJHEGSMw+IQQACuxLT1/RYR/Z5R5ixK7RHSf2AY0/Grw3N7FWHuFDp7TVpXkmW4rKvbIMb6YjczKEBgCKIBX2f14qYtRlkMkXJz3WHZpdi/zeQMdr6ZxQSAc1qmpwzaxr71T9/ZGDSROSJq30D922egif93OpVmr74wm1WXlz+ugy2634qv7IHduI4W0IIt/eFIPq9faC6BNTvp4oshPl5Ru/TKofm4LQXxMfjEiMWqMzbHdzmMXg5LE+SbAS5Q3F+AEBOtavjcfzWUi/dmjWM8Rr4YG6QsVZyRqPxC9E8gwailEzDTGIITe+WDqnjl/1zfCOW+EU4oVfwNnNR89YF0jiesqWEEKwHbIw5xipFeAI0XyAbxQUutaBUHalRCihBhmjNAe+6J6P0KHSiLjWVSNurQXCfeFPGCErUZ0uCtUHIWBCV5bX9xVOeZJNdCJRRJeWv0ZLkKpbp0nrD+LWyF0PedkmrtIFG06DvVEsp1n1uOE3kO43xhCYa9QLjfoGobZV6Lh8E5uyrWmoLrU11mch1brjZ8JeapH7B+8tEYmLHcUIrRY/ofLbxnP498J5viYMU0xNL4XAu+1duVq3rprdo70oXLyoaDiHxfA83Tif/pSg38FIfxSJE0eOXLd23xd+nBG3kMr4YXLh9PolucqClGOCAgtsNdQcrdfU0zBQjCGpHtqrMBdUajZeNyZWXAdasMxH04cihsq2fVsfO0PETRA7xbtw4ZfF6N4psV01fyz5l6WEZNchyYc5ZrbpZy81O7j68CfFuVrXq9sH7Eas0mVl4IuqP+VIq/kc338t6GPNQv1MhXc2vucwb6/JvhqmuhtB4LX5bl0smVypTx9HR71OJP+Wct7QHbE6OimyFezyKFi3sQB7WDuznnMKAMgUufb3ytbFHPYymEJ4jZdalCceY221YOUZZ+o0G9PwqhS8KnVdl1Ss0+W06lIw2ATR+C+WzvQaMHBtDm9lOKWjppEnKVhqXfqGzgtjsvY+aZJQBSwQ+Mao8AHHV+lRo6wAYidaupyW64og2iaIp9b8qQV1D3LIMEE2TLwFJQj0fQh9hNrk7CnmAycB92k/pDw1YLQ19otdJb1jM9DCE8O1u+aNzULxrxbGSmZeo6zZjqXwZKGUMymsZid5gRMpuRr+EojIWxXHBoUOjPt6U75eauGOTZHZwqoyuDrg+6ldHl8/zMC/h293kf+O1QqE3kYnQ/PIQh31rrut5u45LvFJggIAt6CiV35dE2hgrofXIJCi7XHsjsumpvhGnesR/sNLDSccptV7cC4HuXwow2iOUUUg0TWEYdpg1PUcnIRobxz381xg4999bbUubO7390KKvRZHv5EYsWBgzw5KtOkywLG/26KMHgSZcrBznen1re5LScbKSAi26a+fR9FMhOCjua+Yf0bg+6+17iV6464L5m+luIftxiLBs3nmJHFe+8qfP8QyZQHCSJv4XDBGXIDcbBod3VXeXPWbcQ8MZlxx5otvrwr2dTSYf3DF3zfYp+7TIxn/BVBLAwQUAAIACABFatdEKeqJwk0AAABqAAAAGwAAAHVuaXZlcnNhbC91bml2ZXJzYWwucG5nLnhtbLOxr8jNUShLLSrOzM+zVTLUM1Cyt+PlsikoSi3LTC1XqACKGekZQICSQqWtkgkStzwzpSTDVsnc0AQhlpGamZ5RYqtkamwGF9QHGgkAUEsBAgAAFAACAAgAt5mVRM6CCTfsAgAAiAgAABQAAAAAAAAAAQAAAAAAAAAAAHVuaXZlcnNhbC9wbGF5ZXIueG1sUEsBAgAAFAACAAgARWrXRPaUXRX/KQAAr0YAABcAAAAAAAAAAAAAAAAAHgMAAHVuaXZlcnNhbC91bml2ZXJzYWwucG5nUEsBAgAAFAACAAgARWrXRCnqicJNAAAAagAAABsAAAAAAAAAAQAAAAAAUi0AAHVuaXZlcnNhbC91bml2ZXJzYWwucG5nLnhtbFBLBQYAAAAAAwADANAAAADYLQAAAAA="/>
  <p:tag name="ISPRING_PRESENTATION_TITLE" val="140611 LL A3-20-CN-v1.0"/>
  <p:tag name="ISPRING_RESOURCE_PATHS_HASH_PRESENTER" val="57ac45ddc3d0f7e96e4e63c1b5328ea08534440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spc="300" dirty="0" smtClean="0">
            <a:solidFill>
              <a:schemeClr val="bg1"/>
            </a:solidFill>
            <a:latin typeface="華康黑體注音 Std W5" pitchFamily="34" charset="-120"/>
            <a:ea typeface="華康黑體注音 Std W5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</Words>
  <Application>Microsoft Office PowerPoint</Application>
  <PresentationFormat>如螢幕大小 (4:3)</PresentationFormat>
  <Paragraphs>30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2" baseType="lpstr">
      <vt:lpstr>Arial Unicode MS</vt:lpstr>
      <vt:lpstr>DFHeiPoIn2 Std W7</vt:lpstr>
      <vt:lpstr>DFHeiZhuIn Std W7</vt:lpstr>
      <vt:lpstr>華康黑體注音 Std W5</vt:lpstr>
      <vt:lpstr>華康黑體注音 Std W7</vt:lpstr>
      <vt:lpstr>華康黑體破音1 Std W5</vt:lpstr>
      <vt:lpstr>華康黑體破音1 Std W7</vt:lpstr>
      <vt:lpstr>華康黑體破音2 Std W5</vt:lpstr>
      <vt:lpstr>華康黑體破音2 Std W7</vt:lpstr>
      <vt:lpstr>新細明體</vt:lpstr>
      <vt:lpstr>Arial</vt:lpstr>
      <vt:lpstr>Calibri</vt:lpstr>
      <vt:lpstr>Wingdings</vt:lpstr>
      <vt:lpstr>1_Office 佈景主題</vt:lpstr>
      <vt:lpstr>創意競賽  瓢蟲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140611 LL A3-20-CN-v1.0</dc:title>
  <dc:creator>User</dc:creator>
  <cp:lastModifiedBy>Windows 使用者</cp:lastModifiedBy>
  <cp:revision>5</cp:revision>
  <dcterms:created xsi:type="dcterms:W3CDTF">2014-07-05T09:11:12Z</dcterms:created>
  <dcterms:modified xsi:type="dcterms:W3CDTF">2021-05-20T07:30:13Z</dcterms:modified>
</cp:coreProperties>
</file>