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68" r:id="rId2"/>
    <p:sldId id="256" r:id="rId3"/>
    <p:sldId id="267" r:id="rId4"/>
    <p:sldId id="269" r:id="rId5"/>
    <p:sldId id="260" r:id="rId6"/>
    <p:sldId id="277" r:id="rId7"/>
    <p:sldId id="272" r:id="rId8"/>
    <p:sldId id="273" r:id="rId9"/>
    <p:sldId id="270" r:id="rId10"/>
    <p:sldId id="271" r:id="rId11"/>
    <p:sldId id="274" r:id="rId12"/>
    <p:sldId id="275" r:id="rId13"/>
    <p:sldId id="263" r:id="rId14"/>
    <p:sldId id="279" r:id="rId15"/>
    <p:sldId id="276" r:id="rId16"/>
    <p:sldId id="264" r:id="rId17"/>
    <p:sldId id="266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C5F031-7F26-447C-AF3A-D718F37AD7FB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9728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9728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29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29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29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29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29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29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29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29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29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29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0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0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0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0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0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0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0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0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0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0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1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1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1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1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1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1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1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1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1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31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9732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04783-9104-44F0-9C15-23C313793F5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727D6-9912-4EA5-8543-9D549AB05FF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5948DE3-1D78-4471-9610-4A2653CAAB3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3B6878-9ECE-4AEB-B4EE-3EF639501AE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F5C90-2925-41F6-904A-E894D445F59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1CC56-5160-43FA-8C37-F3AEE6010ED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8D4CD-3044-48B1-897D-D01F19B5205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57239-CCFD-4F12-9FDD-80FA49B1BE9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E38EE-E995-4E3E-8F4A-68C96DC85CE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47D8A-2AD7-46E7-B3DF-6852B725192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AA7A8-CE3E-40EF-95BF-346CC8D5C09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48BB9-A005-42DC-92C7-78F136246DB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endParaRPr lang="en-US" altLang="zh-TW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endParaRPr lang="en-US" altLang="zh-TW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CB90AC1F-632B-4E4F-A428-061B458249D9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9626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62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2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標楷體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標楷體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標楷體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新細明體" pitchFamily="18" charset="-12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新細明體" pitchFamily="18" charset="-12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新細明體" pitchFamily="18" charset="-12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20116;&#19979;&#23416;&#26399;&#27963;&#21205;&#34920;%20(2).docx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歡迎您的蒞臨！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50540"/>
            <a:ext cx="3024336" cy="4502795"/>
          </a:xfrm>
        </p:spPr>
        <p:txBody>
          <a:bodyPr/>
          <a:lstStyle/>
          <a:p>
            <a:r>
              <a:rPr lang="zh-TW" altLang="en-US" sz="2400" dirty="0"/>
              <a:t>請先</a:t>
            </a:r>
            <a:r>
              <a:rPr lang="zh-TW" altLang="en-US" sz="2400" dirty="0" smtClean="0"/>
              <a:t>簽到、</a:t>
            </a:r>
            <a:r>
              <a:rPr lang="zh-TW" altLang="en-US" sz="2400" dirty="0"/>
              <a:t>按照座位表入座，謝謝！</a:t>
            </a:r>
            <a:r>
              <a:rPr lang="en-US" altLang="zh-TW" sz="2400" dirty="0"/>
              <a:t>(</a:t>
            </a:r>
            <a:r>
              <a:rPr lang="zh-TW" altLang="en-US" sz="2400" dirty="0"/>
              <a:t>座位表在黑板上；您也可以看桌面上的名牌</a:t>
            </a:r>
            <a:r>
              <a:rPr lang="en-US" altLang="zh-TW" sz="2400" dirty="0"/>
              <a:t>)</a:t>
            </a:r>
          </a:p>
          <a:p>
            <a:r>
              <a:rPr lang="zh-TW" altLang="en-US" sz="2400" dirty="0"/>
              <a:t>您也可以先到教室後面欣賞孩子的作品。</a:t>
            </a:r>
          </a:p>
          <a:p>
            <a:r>
              <a:rPr lang="en-US" altLang="zh-TW" sz="2400" dirty="0" smtClean="0"/>
              <a:t>10:30</a:t>
            </a:r>
            <a:r>
              <a:rPr lang="zh-TW" altLang="en-US" sz="2400" dirty="0" smtClean="0"/>
              <a:t>學校</a:t>
            </a:r>
            <a:r>
              <a:rPr lang="zh-TW" altLang="en-US" sz="2400" dirty="0"/>
              <a:t>日會議開始。</a:t>
            </a:r>
          </a:p>
        </p:txBody>
      </p:sp>
      <p:pic>
        <p:nvPicPr>
          <p:cNvPr id="80900" name="Picture 4" descr="bad0100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8144" y="1116"/>
            <a:ext cx="1693862" cy="1682750"/>
          </a:xfrm>
          <a:noFill/>
          <a:ln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50541"/>
            <a:ext cx="5050252" cy="393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4474"/>
          </a:xfrm>
        </p:spPr>
        <p:txBody>
          <a:bodyPr/>
          <a:lstStyle/>
          <a:p>
            <a:r>
              <a:rPr lang="zh-TW" altLang="zh-TW" sz="3600" dirty="0"/>
              <a:t>校外</a:t>
            </a:r>
            <a:r>
              <a:rPr lang="zh-TW" altLang="zh-TW" sz="3600" dirty="0" smtClean="0"/>
              <a:t>教學</a:t>
            </a:r>
            <a:r>
              <a:rPr lang="zh-TW" altLang="en-US" sz="3600" dirty="0" smtClean="0"/>
              <a:t>  天文館</a:t>
            </a:r>
            <a:r>
              <a:rPr lang="zh-TW" altLang="en-US" sz="3600" dirty="0" smtClean="0"/>
              <a:t>、青少年活動中心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51520" y="1124744"/>
            <a:ext cx="8712968" cy="5006181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400" dirty="0"/>
              <a:t>時間：</a:t>
            </a:r>
            <a:r>
              <a:rPr lang="en-US" altLang="zh-TW" sz="2400" dirty="0"/>
              <a:t>108</a:t>
            </a:r>
            <a:r>
              <a:rPr lang="zh-TW" altLang="zh-TW" sz="2400" dirty="0" smtClean="0"/>
              <a:t>年</a:t>
            </a:r>
            <a:r>
              <a:rPr lang="en-US" altLang="zh-TW" sz="2400" dirty="0" smtClean="0"/>
              <a:t>5</a:t>
            </a:r>
            <a:r>
              <a:rPr lang="zh-TW" altLang="zh-TW" sz="2400" dirty="0" smtClean="0"/>
              <a:t>月</a:t>
            </a:r>
            <a:r>
              <a:rPr lang="en-US" altLang="zh-TW" sz="2400" dirty="0" smtClean="0"/>
              <a:t>3</a:t>
            </a:r>
            <a:r>
              <a:rPr lang="zh-TW" altLang="zh-TW" sz="2400" dirty="0" smtClean="0"/>
              <a:t>日星期五</a:t>
            </a:r>
            <a:endParaRPr lang="zh-TW" altLang="zh-TW" sz="2400" dirty="0"/>
          </a:p>
          <a:p>
            <a:pPr marL="0" indent="0">
              <a:buNone/>
            </a:pPr>
            <a:r>
              <a:rPr lang="zh-TW" altLang="zh-TW" sz="2400" dirty="0"/>
              <a:t>地點</a:t>
            </a:r>
            <a:r>
              <a:rPr lang="zh-TW" altLang="zh-TW" sz="2400" dirty="0" smtClean="0"/>
              <a:t>：</a:t>
            </a:r>
            <a:r>
              <a:rPr lang="zh-TW" altLang="en-US" sz="2400" dirty="0" smtClean="0"/>
              <a:t>天文館</a:t>
            </a:r>
            <a:r>
              <a:rPr lang="zh-TW" altLang="en-US" sz="2400" dirty="0"/>
              <a:t>、青少年活動</a:t>
            </a:r>
            <a:r>
              <a:rPr lang="zh-TW" altLang="en-US" sz="2400" dirty="0" smtClean="0"/>
              <a:t>中心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zh-TW" sz="2400" dirty="0" smtClean="0"/>
              <a:t>行程</a:t>
            </a:r>
            <a:r>
              <a:rPr lang="zh-TW" altLang="zh-TW" sz="2400" dirty="0"/>
              <a:t>： </a:t>
            </a:r>
            <a:r>
              <a:rPr lang="en-US" altLang="zh-TW" sz="2400" dirty="0"/>
              <a:t>08</a:t>
            </a:r>
            <a:r>
              <a:rPr lang="zh-TW" altLang="zh-TW" sz="2400" dirty="0"/>
              <a:t>：</a:t>
            </a:r>
            <a:r>
              <a:rPr lang="en-US" altLang="zh-TW" sz="2400" dirty="0"/>
              <a:t>00 ~ 08</a:t>
            </a:r>
            <a:r>
              <a:rPr lang="zh-TW" altLang="zh-TW" sz="2400" dirty="0"/>
              <a:t>：</a:t>
            </a:r>
            <a:r>
              <a:rPr lang="en-US" altLang="zh-TW" sz="2400" dirty="0"/>
              <a:t>10 </a:t>
            </a:r>
            <a:r>
              <a:rPr lang="zh-TW" altLang="zh-TW" sz="2400" dirty="0"/>
              <a:t>東側門集合</a:t>
            </a:r>
          </a:p>
          <a:p>
            <a:pPr marL="0" indent="0">
              <a:buNone/>
            </a:pPr>
            <a:r>
              <a:rPr lang="zh-TW" altLang="en-US" sz="2400" dirty="0"/>
              <a:t>            </a:t>
            </a:r>
            <a:r>
              <a:rPr lang="en-US" altLang="zh-TW" sz="2400" dirty="0"/>
              <a:t>09</a:t>
            </a:r>
            <a:r>
              <a:rPr lang="zh-TW" altLang="zh-TW" sz="2400" dirty="0"/>
              <a:t>：</a:t>
            </a:r>
            <a:r>
              <a:rPr lang="en-US" altLang="zh-TW" sz="2400" dirty="0"/>
              <a:t>00 ~ 09</a:t>
            </a:r>
            <a:r>
              <a:rPr lang="zh-TW" altLang="zh-TW" sz="2400" dirty="0"/>
              <a:t>：</a:t>
            </a:r>
            <a:r>
              <a:rPr lang="en-US" altLang="zh-TW" sz="2400" dirty="0" smtClean="0"/>
              <a:t>30</a:t>
            </a:r>
            <a:r>
              <a:rPr lang="zh-TW" altLang="en-US" sz="2400" dirty="0" smtClean="0"/>
              <a:t>天文館</a:t>
            </a:r>
            <a:endParaRPr lang="zh-TW" altLang="zh-TW" sz="2400" dirty="0"/>
          </a:p>
          <a:p>
            <a:pPr marL="0" indent="0">
              <a:buNone/>
            </a:pPr>
            <a:r>
              <a:rPr lang="zh-TW" altLang="en-US" sz="2400" dirty="0"/>
              <a:t>            </a:t>
            </a:r>
            <a:r>
              <a:rPr lang="en-US" altLang="zh-TW" sz="2400" dirty="0"/>
              <a:t>09</a:t>
            </a:r>
            <a:r>
              <a:rPr lang="zh-TW" altLang="zh-TW" sz="2400" dirty="0"/>
              <a:t>：</a:t>
            </a:r>
            <a:r>
              <a:rPr lang="en-US" altLang="zh-TW" sz="2400" dirty="0"/>
              <a:t>30 ~ 10</a:t>
            </a:r>
            <a:r>
              <a:rPr lang="zh-TW" altLang="zh-TW" sz="2400" dirty="0"/>
              <a:t>：</a:t>
            </a:r>
            <a:r>
              <a:rPr lang="en-US" altLang="zh-TW" sz="2400" dirty="0" smtClean="0"/>
              <a:t>10</a:t>
            </a:r>
            <a:r>
              <a:rPr lang="zh-TW" altLang="zh-TW" sz="2400" dirty="0" smtClean="0"/>
              <a:t>已</a:t>
            </a:r>
            <a:r>
              <a:rPr lang="zh-TW" altLang="zh-TW" sz="2400" dirty="0"/>
              <a:t>預約導覽員</a:t>
            </a:r>
            <a:r>
              <a:rPr lang="zh-TW" altLang="zh-TW" sz="2400" dirty="0" smtClean="0"/>
              <a:t>解說</a:t>
            </a:r>
            <a:endParaRPr lang="zh-TW" altLang="zh-TW" sz="2400" dirty="0"/>
          </a:p>
          <a:p>
            <a:pPr marL="0" indent="0">
              <a:buNone/>
            </a:pPr>
            <a:r>
              <a:rPr lang="zh-TW" altLang="en-US" sz="2400" dirty="0"/>
              <a:t>            </a:t>
            </a:r>
            <a:r>
              <a:rPr lang="en-US" altLang="zh-TW" sz="2400" dirty="0"/>
              <a:t>10</a:t>
            </a:r>
            <a:r>
              <a:rPr lang="zh-TW" altLang="zh-TW" sz="2400" dirty="0"/>
              <a:t>：</a:t>
            </a:r>
            <a:r>
              <a:rPr lang="en-US" altLang="zh-TW" sz="2400" dirty="0"/>
              <a:t>10 ~ 10</a:t>
            </a:r>
            <a:r>
              <a:rPr lang="zh-TW" altLang="zh-TW" sz="2400" dirty="0"/>
              <a:t>：</a:t>
            </a:r>
            <a:r>
              <a:rPr lang="en-US" altLang="zh-TW" sz="2400" dirty="0"/>
              <a:t>50</a:t>
            </a:r>
            <a:r>
              <a:rPr lang="zh-TW" altLang="zh-TW" sz="2400" dirty="0" smtClean="0"/>
              <a:t>探索</a:t>
            </a:r>
            <a:r>
              <a:rPr lang="zh-TW" altLang="en-US" sz="2400" dirty="0" smtClean="0"/>
              <a:t>天文館、立體劇場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 smtClean="0"/>
              <a:t>            </a:t>
            </a:r>
            <a:r>
              <a:rPr lang="en-US" altLang="zh-TW" sz="2400" dirty="0" smtClean="0"/>
              <a:t>12</a:t>
            </a:r>
            <a:r>
              <a:rPr lang="zh-TW" altLang="zh-TW" sz="2400" dirty="0" smtClean="0"/>
              <a:t>：</a:t>
            </a:r>
            <a:r>
              <a:rPr lang="en-US" altLang="zh-TW" sz="2400" dirty="0" smtClean="0"/>
              <a:t>30 </a:t>
            </a:r>
            <a:r>
              <a:rPr lang="en-US" altLang="zh-TW" sz="2400" dirty="0"/>
              <a:t>~ </a:t>
            </a:r>
            <a:r>
              <a:rPr lang="en-US" altLang="zh-TW" sz="2400" dirty="0" smtClean="0"/>
              <a:t>13</a:t>
            </a:r>
            <a:r>
              <a:rPr lang="zh-TW" altLang="zh-TW" sz="2400" dirty="0" smtClean="0"/>
              <a:t>：</a:t>
            </a:r>
            <a:r>
              <a:rPr lang="en-US" altLang="zh-TW" sz="2400" dirty="0" smtClean="0"/>
              <a:t>20</a:t>
            </a:r>
            <a:r>
              <a:rPr lang="zh-TW" altLang="zh-TW" sz="2400" dirty="0" smtClean="0"/>
              <a:t>前往</a:t>
            </a:r>
            <a:r>
              <a:rPr lang="zh-TW" altLang="en-US" sz="2400" dirty="0"/>
              <a:t>青少年活動</a:t>
            </a:r>
            <a:r>
              <a:rPr lang="zh-TW" altLang="en-US" sz="2400" dirty="0" smtClean="0"/>
              <a:t>中心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     </a:t>
            </a:r>
            <a:r>
              <a:rPr lang="en-US" altLang="zh-TW" sz="2400" dirty="0" smtClean="0"/>
              <a:t>13</a:t>
            </a:r>
            <a:r>
              <a:rPr lang="zh-TW" altLang="zh-TW" sz="2400" dirty="0" smtClean="0"/>
              <a:t>：</a:t>
            </a:r>
            <a:r>
              <a:rPr lang="en-US" altLang="zh-TW" sz="2400" dirty="0"/>
              <a:t>30 ~ </a:t>
            </a:r>
            <a:r>
              <a:rPr lang="en-US" altLang="zh-TW" sz="2400" dirty="0" smtClean="0"/>
              <a:t>15</a:t>
            </a:r>
            <a:r>
              <a:rPr lang="zh-TW" altLang="zh-TW" sz="2400" dirty="0" smtClean="0"/>
              <a:t>：</a:t>
            </a:r>
            <a:r>
              <a:rPr lang="en-US" altLang="zh-TW" sz="2400" dirty="0" smtClean="0"/>
              <a:t>30</a:t>
            </a:r>
            <a:r>
              <a:rPr lang="zh-TW" altLang="en-US" sz="2400" dirty="0" smtClean="0"/>
              <a:t>分組</a:t>
            </a:r>
            <a:r>
              <a:rPr lang="zh-TW" altLang="en-US" sz="2400" dirty="0" smtClean="0"/>
              <a:t>活動</a:t>
            </a:r>
            <a:endParaRPr lang="zh-TW" altLang="zh-TW" sz="2400" dirty="0"/>
          </a:p>
          <a:p>
            <a:pPr marL="0" indent="0">
              <a:buNone/>
            </a:pPr>
            <a:r>
              <a:rPr lang="zh-TW" altLang="en-US" sz="2400" dirty="0"/>
              <a:t>            </a:t>
            </a:r>
            <a:r>
              <a:rPr lang="en-US" altLang="zh-TW" sz="2400" dirty="0"/>
              <a:t>15</a:t>
            </a:r>
            <a:r>
              <a:rPr lang="zh-TW" altLang="zh-TW" sz="2400" dirty="0"/>
              <a:t>：</a:t>
            </a:r>
            <a:r>
              <a:rPr lang="en-US" altLang="zh-TW" sz="2400" dirty="0" smtClean="0"/>
              <a:t>00</a:t>
            </a:r>
            <a:r>
              <a:rPr lang="zh-TW" altLang="zh-TW" sz="2400" dirty="0" smtClean="0"/>
              <a:t>回</a:t>
            </a:r>
            <a:r>
              <a:rPr lang="zh-TW" altLang="zh-TW" sz="2400" dirty="0"/>
              <a:t>溫暖的學校</a:t>
            </a:r>
            <a:endParaRPr lang="zh-TW" altLang="en-US" sz="2400" dirty="0"/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2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8753" y="548680"/>
            <a:ext cx="7543800" cy="498450"/>
          </a:xfrm>
        </p:spPr>
        <p:txBody>
          <a:bodyPr/>
          <a:lstStyle/>
          <a:p>
            <a:pPr algn="ctr"/>
            <a:r>
              <a:rPr lang="zh-TW" altLang="en-US" sz="4000" dirty="0">
                <a:solidFill>
                  <a:srgbClr val="7030A0"/>
                </a:solidFill>
              </a:rPr>
              <a:t>班級導護輪值</a:t>
            </a:r>
            <a:r>
              <a:rPr lang="zh-TW" altLang="en-US" sz="4000" dirty="0" smtClean="0">
                <a:solidFill>
                  <a:srgbClr val="7030A0"/>
                </a:solidFill>
              </a:rPr>
              <a:t>協助</a:t>
            </a: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8764"/>
              </p:ext>
            </p:extLst>
          </p:nvPr>
        </p:nvGraphicFramePr>
        <p:xfrm>
          <a:off x="455022" y="1628800"/>
          <a:ext cx="8291262" cy="422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877"/>
                <a:gridCol w="1381877"/>
                <a:gridCol w="1381877"/>
                <a:gridCol w="1381877"/>
                <a:gridCol w="1381877"/>
                <a:gridCol w="1381877"/>
              </a:tblGrid>
              <a:tr h="93610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</a:rPr>
                        <a:t>6/17</a:t>
                      </a: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sz="3200" dirty="0" smtClean="0">
                          <a:solidFill>
                            <a:srgbClr val="0070C0"/>
                          </a:solidFill>
                        </a:rPr>
                        <a:t>一</a:t>
                      </a:r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zh-TW" alt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</a:rPr>
                        <a:t>6/18</a:t>
                      </a: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sz="3200" dirty="0" smtClean="0">
                          <a:solidFill>
                            <a:srgbClr val="0070C0"/>
                          </a:solidFill>
                        </a:rPr>
                        <a:t>二</a:t>
                      </a:r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zh-TW" alt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</a:rPr>
                        <a:t>6/19</a:t>
                      </a: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sz="3200" dirty="0" smtClean="0">
                          <a:solidFill>
                            <a:srgbClr val="0070C0"/>
                          </a:solidFill>
                        </a:rPr>
                        <a:t>三</a:t>
                      </a:r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zh-TW" alt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</a:rPr>
                        <a:t>6/20</a:t>
                      </a: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sz="3200" dirty="0" smtClean="0">
                          <a:solidFill>
                            <a:srgbClr val="0070C0"/>
                          </a:solidFill>
                        </a:rPr>
                        <a:t>四</a:t>
                      </a:r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zh-TW" alt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</a:rPr>
                        <a:t>6/21</a:t>
                      </a: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sz="3200" dirty="0" smtClean="0">
                          <a:solidFill>
                            <a:srgbClr val="0070C0"/>
                          </a:solidFill>
                        </a:rPr>
                        <a:t>五</a:t>
                      </a:r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zh-TW" alt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597496">
                <a:tc>
                  <a:txBody>
                    <a:bodyPr/>
                    <a:lstStyle/>
                    <a:p>
                      <a:pPr algn="ctr"/>
                      <a:endParaRPr lang="en-US" altLang="zh-TW" sz="28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solidFill>
                            <a:srgbClr val="00B050"/>
                          </a:solidFill>
                        </a:rPr>
                        <a:t>校門口</a:t>
                      </a:r>
                    </a:p>
                    <a:p>
                      <a:pPr algn="ctr"/>
                      <a:endParaRPr lang="zh-TW" alt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dirty="0" smtClean="0"/>
                    </a:p>
                    <a:p>
                      <a:pPr algn="ctr"/>
                      <a:endParaRPr lang="en-US" altLang="zh-TW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562256">
                <a:tc>
                  <a:txBody>
                    <a:bodyPr/>
                    <a:lstStyle/>
                    <a:p>
                      <a:pPr algn="ctr"/>
                      <a:endParaRPr lang="en-US" altLang="zh-TW" sz="28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solidFill>
                            <a:srgbClr val="00B050"/>
                          </a:solidFill>
                        </a:rPr>
                        <a:t>勝利崗</a:t>
                      </a:r>
                    </a:p>
                    <a:p>
                      <a:pPr algn="ctr"/>
                      <a:endParaRPr lang="zh-TW" alt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altLang="zh-TW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endParaRPr kumimoji="0" lang="en-US" altLang="zh-TW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2400" dirty="0" smtClean="0"/>
                    </a:p>
                    <a:p>
                      <a:endParaRPr lang="en-US" altLang="zh-TW" sz="2400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28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543800" cy="652934"/>
          </a:xfrm>
        </p:spPr>
        <p:txBody>
          <a:bodyPr/>
          <a:lstStyle/>
          <a:p>
            <a:pPr algn="ctr"/>
            <a:r>
              <a:rPr lang="en-US" altLang="zh-TW" dirty="0" smtClean="0"/>
              <a:t>5</a:t>
            </a:r>
            <a:r>
              <a:rPr lang="zh-TW" altLang="en-US" dirty="0" smtClean="0"/>
              <a:t>上班費支出明細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7161404"/>
              </p:ext>
            </p:extLst>
          </p:nvPr>
        </p:nvGraphicFramePr>
        <p:xfrm>
          <a:off x="457200" y="1719263"/>
          <a:ext cx="843528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/>
                <a:gridCol w="3956992"/>
                <a:gridCol w="1405880"/>
                <a:gridCol w="1405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70C0"/>
                          </a:solidFill>
                        </a:rPr>
                        <a:t>日期</a:t>
                      </a:r>
                      <a:endParaRPr lang="zh-TW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70C0"/>
                          </a:solidFill>
                        </a:rPr>
                        <a:t>項目</a:t>
                      </a:r>
                      <a:endParaRPr lang="zh-TW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70C0"/>
                          </a:solidFill>
                        </a:rPr>
                        <a:t>金額</a:t>
                      </a:r>
                      <a:endParaRPr lang="zh-TW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9/8-9/12/2018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班費</a:t>
                      </a:r>
                      <a:r>
                        <a:rPr lang="en-US" altLang="zh-TW" dirty="0" smtClean="0"/>
                        <a:t>:2000/</a:t>
                      </a:r>
                      <a:r>
                        <a:rPr lang="zh-TW" altLang="en-US" dirty="0" smtClean="0"/>
                        <a:t>每人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58000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日期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項目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支出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餘額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9/13/2018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作業簿訂購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3,451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54,549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11/26/2018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EQ</a:t>
                      </a:r>
                      <a:r>
                        <a:rPr lang="zh-TW" altLang="en-US" dirty="0" smtClean="0"/>
                        <a:t>手冊  </a:t>
                      </a:r>
                      <a:r>
                        <a:rPr lang="en-US" altLang="zh-TW" dirty="0" smtClean="0"/>
                        <a:t>(40</a:t>
                      </a:r>
                      <a:r>
                        <a:rPr lang="zh-TW" altLang="en-US" dirty="0" smtClean="0"/>
                        <a:t>*</a:t>
                      </a:r>
                      <a:r>
                        <a:rPr lang="en-US" altLang="zh-TW" dirty="0" smtClean="0"/>
                        <a:t>29)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1,160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53,389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12/06/2018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班服訂製 </a:t>
                      </a:r>
                      <a:r>
                        <a:rPr lang="en-US" altLang="zh-TW" dirty="0" smtClean="0"/>
                        <a:t>(235</a:t>
                      </a:r>
                      <a:r>
                        <a:rPr lang="zh-TW" altLang="en-US" dirty="0" smtClean="0"/>
                        <a:t>*</a:t>
                      </a:r>
                      <a:r>
                        <a:rPr lang="en-US" altLang="zh-TW" dirty="0" smtClean="0"/>
                        <a:t>29)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6,815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46,574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12/06/2018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校外教學車費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4900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41674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截至</a:t>
                      </a:r>
                      <a:r>
                        <a:rPr lang="en-US" altLang="zh-TW" dirty="0" smtClean="0"/>
                        <a:t>02/15/2019</a:t>
                      </a:r>
                      <a:r>
                        <a:rPr lang="zh-TW" altLang="en-US" dirty="0" smtClean="0"/>
                        <a:t>餘額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41,674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964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6482"/>
          </a:xfrm>
        </p:spPr>
        <p:txBody>
          <a:bodyPr/>
          <a:lstStyle/>
          <a:p>
            <a:pPr algn="ctr"/>
            <a:r>
              <a:rPr lang="zh-TW" altLang="en-US" dirty="0" smtClean="0"/>
              <a:t>五下班費預定支出項目</a:t>
            </a:r>
            <a:endParaRPr lang="zh-TW" altLang="en-US" dirty="0"/>
          </a:p>
        </p:txBody>
      </p:sp>
      <p:graphicFrame>
        <p:nvGraphicFramePr>
          <p:cNvPr id="9285" name="Group 6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19165161"/>
              </p:ext>
            </p:extLst>
          </p:nvPr>
        </p:nvGraphicFramePr>
        <p:xfrm>
          <a:off x="440371" y="1052737"/>
          <a:ext cx="8388931" cy="5202449"/>
        </p:xfrm>
        <a:graphic>
          <a:graphicData uri="http://schemas.openxmlformats.org/drawingml/2006/table">
            <a:tbl>
              <a:tblPr/>
              <a:tblGrid>
                <a:gridCol w="5467412"/>
                <a:gridCol w="2921519"/>
              </a:tblGrid>
              <a:tr h="386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項目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費用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數重點本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(45*29)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dirty="0" smtClean="0"/>
                        <a:t>,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035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數作業本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(35*29)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dirty="0" smtClean="0"/>
                        <a:t>,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015</a:t>
                      </a:r>
                      <a:endParaRPr kumimoji="1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生字本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(12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*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29)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348</a:t>
                      </a:r>
                      <a:endParaRPr kumimoji="1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校外教學車資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跨縣市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5550+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台北市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4900)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10</a:t>
                      </a:r>
                      <a:r>
                        <a:rPr lang="en-US" altLang="zh-TW" sz="2400" dirty="0" smtClean="0"/>
                        <a:t>,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450</a:t>
                      </a:r>
                      <a:endParaRPr kumimoji="1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畢業胸花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300</a:t>
                      </a:r>
                      <a:endParaRPr kumimoji="1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EQ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手冊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(40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*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29)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dirty="0" smtClean="0"/>
                        <a:t>,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160</a:t>
                      </a:r>
                      <a:endParaRPr kumimoji="1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影印費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dirty="0" smtClean="0"/>
                        <a:t>,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000</a:t>
                      </a:r>
                      <a:endParaRPr kumimoji="1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其他雜支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約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500</a:t>
                      </a:r>
                      <a:endParaRPr kumimoji="1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9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上學期結餘 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4</a:t>
                      </a:r>
                      <a:r>
                        <a:rPr lang="en-US" altLang="zh-TW" sz="2400" dirty="0" smtClean="0"/>
                        <a:t>,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1674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元 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每生約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400" dirty="0" smtClean="0"/>
                        <a:t>,437</a:t>
                      </a:r>
                      <a:r>
                        <a:rPr lang="zh-TW" altLang="en-US" sz="2400" dirty="0" smtClean="0"/>
                        <a:t>元</a:t>
                      </a:r>
                      <a:r>
                        <a:rPr lang="en-US" altLang="zh-TW" sz="2400" dirty="0" smtClean="0"/>
                        <a:t>)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本學期不收班費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預估支出約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15</a:t>
                      </a:r>
                      <a:r>
                        <a:rPr lang="en-US" altLang="zh-TW" sz="2400" dirty="0" smtClean="0"/>
                        <a:t>,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808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元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       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每生約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550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元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)</a:t>
                      </a:r>
                      <a:endParaRPr kumimoji="1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77" name="Picture 61" descr="bad01006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84367" y="116632"/>
            <a:ext cx="1152129" cy="133404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7499176" cy="4934173"/>
          </a:xfrm>
        </p:spPr>
        <p:txBody>
          <a:bodyPr/>
          <a:lstStyle/>
          <a:p>
            <a:r>
              <a:rPr lang="zh-TW" altLang="en-US" sz="3600" dirty="0">
                <a:solidFill>
                  <a:schemeClr val="tx2">
                    <a:lumMod val="75000"/>
                  </a:schemeClr>
                </a:solidFill>
              </a:rPr>
              <a:t>園遊會</a:t>
            </a:r>
            <a:r>
              <a:rPr lang="zh-TW" altLang="en-US" sz="3600" dirty="0" smtClean="0">
                <a:solidFill>
                  <a:schemeClr val="tx2">
                    <a:lumMod val="75000"/>
                  </a:schemeClr>
                </a:solidFill>
              </a:rPr>
              <a:t>活動</a:t>
            </a:r>
            <a:r>
              <a:rPr lang="en-US" altLang="zh-TW" sz="36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zh-TW" altLang="en-US" dirty="0" smtClean="0"/>
              <a:t>會跟孩子討論完類型、需要支援的品項，再發通知單調查家</a:t>
            </a:r>
            <a:r>
              <a:rPr lang="zh-TW" altLang="en-US" dirty="0"/>
              <a:t>長</a:t>
            </a:r>
            <a:r>
              <a:rPr lang="zh-TW" altLang="en-US" dirty="0" smtClean="0"/>
              <a:t>協助意願，謝謝。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  <a:p>
            <a:r>
              <a:rPr lang="zh-TW" altLang="en-US" sz="3600" dirty="0" smtClean="0">
                <a:solidFill>
                  <a:schemeClr val="tx2">
                    <a:lumMod val="75000"/>
                  </a:schemeClr>
                </a:solidFill>
              </a:rPr>
              <a:t>增額市長獎</a:t>
            </a:r>
            <a:r>
              <a:rPr lang="en-US" altLang="zh-TW" sz="36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zh-TW" altLang="en-US" dirty="0" smtClean="0"/>
              <a:t>六年級畢業，要申請增額市長獎的學生，家長可以慢慢開始協助孩子準備備審資料，相關訊息</a:t>
            </a:r>
            <a:r>
              <a:rPr lang="zh-TW" altLang="en-US" dirty="0"/>
              <a:t>已在</a:t>
            </a:r>
            <a:r>
              <a:rPr lang="zh-TW" altLang="en-US" dirty="0" smtClean="0"/>
              <a:t>校網公布。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6545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410" y="692696"/>
            <a:ext cx="7543800" cy="570458"/>
          </a:xfrm>
        </p:spPr>
        <p:txBody>
          <a:bodyPr/>
          <a:lstStyle/>
          <a:p>
            <a:pPr algn="ctr"/>
            <a:r>
              <a:rPr lang="zh-TW" altLang="zh-TW" sz="4400" dirty="0"/>
              <a:t>國中學區分配</a:t>
            </a:r>
            <a:r>
              <a:rPr lang="zh-TW" altLang="zh-TW" sz="4400" dirty="0" smtClean="0"/>
              <a:t>，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003232" cy="4411662"/>
          </a:xfrm>
        </p:spPr>
        <p:txBody>
          <a:bodyPr/>
          <a:lstStyle/>
          <a:p>
            <a:r>
              <a:rPr lang="zh-TW" altLang="zh-TW" sz="4000" dirty="0"/>
              <a:t>除孩子的戶籍之外，請盡早也將爸媽的戶籍也遷至就讀學區，提高滿額學校的比序（比序是依照孩子的遷戶籍的時間喔</a:t>
            </a:r>
            <a:r>
              <a:rPr lang="en-US" altLang="zh-TW" sz="4000" dirty="0"/>
              <a:t>!</a:t>
            </a:r>
            <a:r>
              <a:rPr lang="zh-TW" altLang="zh-TW" sz="4000" dirty="0"/>
              <a:t>）</a:t>
            </a:r>
            <a:endParaRPr lang="zh-TW" altLang="en-US" sz="4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0688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其他提議事項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147050" cy="4411662"/>
          </a:xfrm>
        </p:spPr>
        <p:txBody>
          <a:bodyPr/>
          <a:lstStyle/>
          <a:p>
            <a:r>
              <a:rPr lang="zh-TW" altLang="en-US" dirty="0"/>
              <a:t>請家長提出對學校或班級的疑問或建議</a:t>
            </a:r>
          </a:p>
          <a:p>
            <a:r>
              <a:rPr lang="zh-TW" altLang="en-US" dirty="0"/>
              <a:t>臨時動議需討論事項</a:t>
            </a:r>
          </a:p>
          <a:p>
            <a:r>
              <a:rPr lang="zh-TW" altLang="en-US" dirty="0"/>
              <a:t>個別晤談時間</a:t>
            </a:r>
          </a:p>
          <a:p>
            <a:endParaRPr lang="en-US" altLang="zh-TW" dirty="0"/>
          </a:p>
        </p:txBody>
      </p:sp>
      <p:pic>
        <p:nvPicPr>
          <p:cNvPr id="11270" name="Picture 6" descr="bad01002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3429000"/>
            <a:ext cx="1939925" cy="21605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感恩您的參與</a:t>
            </a:r>
            <a:r>
              <a:rPr lang="zh-TW" altLang="en-US" sz="2200"/>
              <a:t>～回家的路上請注意安全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1200"/>
            <a:ext cx="8147050" cy="4543425"/>
          </a:xfrm>
        </p:spPr>
        <p:txBody>
          <a:bodyPr/>
          <a:lstStyle/>
          <a:p>
            <a:r>
              <a:rPr lang="zh-TW" altLang="en-US" dirty="0"/>
              <a:t>感謝您，也祝福您！</a:t>
            </a:r>
          </a:p>
          <a:p>
            <a:pPr lvl="1"/>
            <a:r>
              <a:rPr lang="zh-TW" altLang="en-US" dirty="0"/>
              <a:t>感謝您的支持，班級才能運作順暢；</a:t>
            </a:r>
          </a:p>
          <a:p>
            <a:pPr lvl="1"/>
            <a:r>
              <a:rPr lang="zh-TW" altLang="en-US" dirty="0"/>
              <a:t>感謝您的陪伴，孩子才能快樂成長。</a:t>
            </a:r>
          </a:p>
          <a:p>
            <a:endParaRPr lang="zh-TW" altLang="en-US" dirty="0"/>
          </a:p>
          <a:p>
            <a:r>
              <a:rPr lang="zh-TW" altLang="en-US" dirty="0" smtClean="0"/>
              <a:t>回家</a:t>
            </a:r>
            <a:r>
              <a:rPr lang="zh-TW" altLang="en-US" dirty="0"/>
              <a:t>的路上請務必注意安全！</a:t>
            </a:r>
          </a:p>
          <a:p>
            <a:pPr>
              <a:buFont typeface="Wingdings" pitchFamily="2" charset="2"/>
              <a:buNone/>
            </a:pPr>
            <a:r>
              <a:rPr lang="zh-TW" altLang="en-US" dirty="0"/>
              <a:t>              ～謝謝您的蒞臨～</a:t>
            </a:r>
          </a:p>
          <a:p>
            <a:pPr>
              <a:buFont typeface="Wingdings" pitchFamily="2" charset="2"/>
              <a:buNone/>
            </a:pPr>
            <a:r>
              <a:rPr lang="zh-TW" altLang="en-US" dirty="0"/>
              <a:t>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zh-TW" altLang="en-US" dirty="0"/>
              <a:t>                                  </a:t>
            </a:r>
            <a:r>
              <a:rPr lang="en-US" altLang="zh-TW" dirty="0" smtClean="0"/>
              <a:t>509</a:t>
            </a:r>
            <a:r>
              <a:rPr lang="zh-TW" altLang="en-US" dirty="0" smtClean="0"/>
              <a:t>導師  董雅芳 敬上 </a:t>
            </a:r>
            <a:endParaRPr lang="zh-TW" altLang="en-US" dirty="0"/>
          </a:p>
        </p:txBody>
      </p:sp>
      <p:pic>
        <p:nvPicPr>
          <p:cNvPr id="77831" name="Picture 7" descr="bad0100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1844675"/>
            <a:ext cx="2363787" cy="2111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340768"/>
            <a:ext cx="8640960" cy="792510"/>
          </a:xfrm>
        </p:spPr>
        <p:txBody>
          <a:bodyPr/>
          <a:lstStyle/>
          <a:p>
            <a:pPr algn="l"/>
            <a:r>
              <a:rPr lang="en-US" altLang="zh-TW" sz="5400" dirty="0" smtClean="0"/>
              <a:t>107</a:t>
            </a:r>
            <a:r>
              <a:rPr lang="zh-TW" altLang="en-US" sz="5400" dirty="0" smtClean="0"/>
              <a:t>學年</a:t>
            </a:r>
            <a:r>
              <a:rPr lang="zh-TW" altLang="en-US" sz="5400" dirty="0"/>
              <a:t>度第二學期學校日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五年</a:t>
            </a:r>
            <a:r>
              <a:rPr lang="en-US" altLang="zh-TW" dirty="0" smtClean="0"/>
              <a:t>9</a:t>
            </a:r>
            <a:r>
              <a:rPr lang="zh-TW" altLang="en-US" dirty="0" smtClean="0"/>
              <a:t>班</a:t>
            </a:r>
            <a:endParaRPr lang="zh-TW" altLang="en-US" dirty="0"/>
          </a:p>
          <a:p>
            <a:r>
              <a:rPr lang="zh-TW" altLang="en-US" dirty="0"/>
              <a:t>導師   </a:t>
            </a:r>
            <a:r>
              <a:rPr lang="zh-TW" altLang="en-US" dirty="0" smtClean="0"/>
              <a:t>董雅芳</a:t>
            </a:r>
            <a:endParaRPr lang="zh-TW" altLang="en-US" dirty="0"/>
          </a:p>
          <a:p>
            <a:r>
              <a:rPr lang="en-US" altLang="zh-TW" dirty="0" smtClean="0"/>
              <a:t>108.02.16</a:t>
            </a:r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9" r="4571"/>
          <a:stretch/>
        </p:blipFill>
        <p:spPr bwMode="auto">
          <a:xfrm>
            <a:off x="251520" y="2276872"/>
            <a:ext cx="424847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學校日會議流程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636912"/>
            <a:ext cx="3034680" cy="33200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dirty="0"/>
              <a:t>感謝～各位家長的配合協助與付出</a:t>
            </a:r>
          </a:p>
          <a:p>
            <a:pPr>
              <a:lnSpc>
                <a:spcPct val="90000"/>
              </a:lnSpc>
            </a:pPr>
            <a:r>
              <a:rPr lang="zh-TW" altLang="en-US" sz="2800" dirty="0" smtClean="0"/>
              <a:t>班級</a:t>
            </a:r>
            <a:r>
              <a:rPr lang="zh-TW" altLang="en-US" sz="2800" dirty="0"/>
              <a:t>費用討論</a:t>
            </a:r>
          </a:p>
          <a:p>
            <a:pPr>
              <a:lnSpc>
                <a:spcPct val="90000"/>
              </a:lnSpc>
            </a:pPr>
            <a:r>
              <a:rPr lang="zh-TW" altLang="en-US" sz="2800" dirty="0"/>
              <a:t>臨時動議、其他</a:t>
            </a:r>
          </a:p>
          <a:p>
            <a:pPr>
              <a:lnSpc>
                <a:spcPct val="90000"/>
              </a:lnSpc>
            </a:pPr>
            <a:r>
              <a:rPr lang="zh-TW" altLang="en-US" sz="2800" dirty="0"/>
              <a:t>散會、個別晤談</a:t>
            </a:r>
          </a:p>
        </p:txBody>
      </p:sp>
      <p:pic>
        <p:nvPicPr>
          <p:cNvPr id="79876" name="Picture 4" descr="bad0100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404664"/>
            <a:ext cx="2700338" cy="1709737"/>
          </a:xfrm>
          <a:noFill/>
          <a:ln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35118" r="12519" b="17430"/>
          <a:stretch/>
        </p:blipFill>
        <p:spPr bwMode="auto">
          <a:xfrm>
            <a:off x="3707904" y="2708920"/>
            <a:ext cx="5057775" cy="276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感恩～感謝有您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348880"/>
            <a:ext cx="8496944" cy="3456383"/>
          </a:xfrm>
        </p:spPr>
        <p:txBody>
          <a:bodyPr/>
          <a:lstStyle/>
          <a:p>
            <a:r>
              <a:rPr lang="zh-TW" altLang="en-US" dirty="0"/>
              <a:t>感謝全班家長對孩子以及學校全面的支持與鼓勵。</a:t>
            </a:r>
          </a:p>
          <a:p>
            <a:r>
              <a:rPr lang="zh-TW" altLang="en-US" dirty="0" smtClean="0"/>
              <a:t>感謝昱心媽媽</a:t>
            </a:r>
            <a:r>
              <a:rPr lang="zh-TW" altLang="en-US" dirty="0"/>
              <a:t>管理班級</a:t>
            </a:r>
            <a:r>
              <a:rPr lang="zh-TW" altLang="en-US" dirty="0" smtClean="0"/>
              <a:t>費用，感謝元陽爸爸對班級事務的協助。</a:t>
            </a:r>
            <a:endParaRPr lang="zh-TW" altLang="en-US" dirty="0"/>
          </a:p>
          <a:p>
            <a:r>
              <a:rPr lang="zh-TW" altLang="en-US" dirty="0" smtClean="0"/>
              <a:t>感謝雋浩、可蓉家長</a:t>
            </a:r>
            <a:r>
              <a:rPr lang="zh-TW" altLang="en-US" dirty="0"/>
              <a:t>協助校外教學活動。</a:t>
            </a:r>
          </a:p>
          <a:p>
            <a:r>
              <a:rPr lang="zh-TW" altLang="en-US" dirty="0"/>
              <a:t>感謝各位家長對班級事物的付出與配合。</a:t>
            </a:r>
          </a:p>
        </p:txBody>
      </p:sp>
      <p:pic>
        <p:nvPicPr>
          <p:cNvPr id="83972" name="Picture 4" descr="bad01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0"/>
            <a:ext cx="1465263" cy="17097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家長配合指導事項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97100"/>
            <a:ext cx="8147050" cy="4327525"/>
          </a:xfrm>
        </p:spPr>
        <p:txBody>
          <a:bodyPr/>
          <a:lstStyle/>
          <a:p>
            <a:r>
              <a:rPr lang="zh-TW" altLang="en-US" dirty="0"/>
              <a:t>請家長每天務必親自簽閱聯絡簿，有任何問題請與導師聯繫。</a:t>
            </a:r>
            <a:r>
              <a:rPr lang="en-US" altLang="zh-TW" dirty="0"/>
              <a:t>(</a:t>
            </a:r>
            <a:r>
              <a:rPr lang="zh-TW" altLang="en-US" dirty="0"/>
              <a:t>可先參閱班網聯絡簿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感謝家長配合訂簽</a:t>
            </a:r>
            <a:r>
              <a:rPr lang="zh-TW" altLang="en-US" dirty="0" smtClean="0"/>
              <a:t>作業。</a:t>
            </a:r>
            <a:endParaRPr lang="zh-TW" altLang="en-US" dirty="0"/>
          </a:p>
          <a:p>
            <a:r>
              <a:rPr lang="zh-TW" altLang="en-US" sz="2600" dirty="0">
                <a:latin typeface="標楷體" pitchFamily="65" charset="-120"/>
              </a:rPr>
              <a:t>高年級的活動比較多，人際關係較複雜，所需學習的課題也隨之增加。學校全體教師將盡全力指導孩子，如有家長的助力，學習將會更有效。</a:t>
            </a:r>
            <a:endParaRPr lang="zh-TW" altLang="en-US" sz="2600" dirty="0"/>
          </a:p>
        </p:txBody>
      </p:sp>
      <p:pic>
        <p:nvPicPr>
          <p:cNvPr id="6148" name="Picture 4" descr="bad0100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620713"/>
            <a:ext cx="2159000" cy="1554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2880" y="548680"/>
            <a:ext cx="7543800" cy="786482"/>
          </a:xfrm>
        </p:spPr>
        <p:txBody>
          <a:bodyPr/>
          <a:lstStyle/>
          <a:p>
            <a:pPr algn="ctr"/>
            <a:r>
              <a:rPr lang="zh-TW" altLang="zh-TW" dirty="0"/>
              <a:t>書包減重運動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7355160" cy="4411662"/>
          </a:xfrm>
        </p:spPr>
        <p:txBody>
          <a:bodyPr/>
          <a:lstStyle/>
          <a:p>
            <a:r>
              <a:rPr lang="zh-TW" altLang="zh-TW" dirty="0"/>
              <a:t>不必要的物品請放置櫃子，書包重量不可超過體重的</a:t>
            </a:r>
            <a:r>
              <a:rPr lang="en-US" altLang="zh-TW" dirty="0"/>
              <a:t>1/8 </a:t>
            </a:r>
            <a:r>
              <a:rPr lang="zh-TW" altLang="zh-TW" dirty="0"/>
              <a:t>唷</a:t>
            </a:r>
            <a:r>
              <a:rPr lang="en-US" altLang="zh-TW" dirty="0"/>
              <a:t>!(</a:t>
            </a:r>
            <a:r>
              <a:rPr lang="zh-TW" altLang="zh-TW" dirty="0"/>
              <a:t>檢測沒通過，爸媽和孩子都要填寫報告書唷</a:t>
            </a:r>
            <a:r>
              <a:rPr lang="en-US" altLang="zh-TW" dirty="0"/>
              <a:t>!</a:t>
            </a:r>
            <a:r>
              <a:rPr lang="zh-TW" altLang="zh-TW" dirty="0"/>
              <a:t>而且不用的物品或書籍都可以放置物櫃，孩子正值成長期，背太重</a:t>
            </a:r>
            <a:r>
              <a:rPr lang="zh-TW" altLang="zh-TW" dirty="0" smtClean="0"/>
              <a:t>也</a:t>
            </a:r>
            <a:r>
              <a:rPr lang="zh-TW" altLang="en-US" dirty="0" smtClean="0"/>
              <a:t>會有影</a:t>
            </a:r>
            <a:r>
              <a:rPr lang="zh-TW" altLang="en-US" dirty="0"/>
              <a:t>響</a:t>
            </a:r>
            <a:r>
              <a:rPr lang="zh-TW" altLang="en-US" dirty="0" smtClean="0"/>
              <a:t>喔</a:t>
            </a:r>
            <a:r>
              <a:rPr lang="en-US" altLang="zh-TW" dirty="0" smtClean="0"/>
              <a:t>!)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175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9552" y="548680"/>
            <a:ext cx="7355160" cy="558224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期中評量</a:t>
            </a:r>
            <a:r>
              <a:rPr lang="en-US" altLang="zh-TW" dirty="0" smtClean="0"/>
              <a:t>:4/16(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)~4/17(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 smtClean="0"/>
              <a:t>               國語一</a:t>
            </a:r>
            <a:r>
              <a:rPr lang="en-US" altLang="zh-TW" dirty="0" smtClean="0"/>
              <a:t>~</a:t>
            </a:r>
            <a:r>
              <a:rPr lang="zh-TW" altLang="en-US" dirty="0" smtClean="0"/>
              <a:t>七課</a:t>
            </a:r>
            <a:r>
              <a:rPr lang="en-US" altLang="zh-TW" dirty="0" smtClean="0"/>
              <a:t>(</a:t>
            </a:r>
            <a:r>
              <a:rPr lang="zh-TW" altLang="en-US" dirty="0" smtClean="0"/>
              <a:t>含統整活動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 smtClean="0"/>
              <a:t>               數學一</a:t>
            </a:r>
            <a:r>
              <a:rPr lang="en-US" altLang="zh-TW" dirty="0" smtClean="0"/>
              <a:t>~</a:t>
            </a:r>
            <a:r>
              <a:rPr lang="zh-TW" altLang="en-US" dirty="0" smtClean="0"/>
              <a:t>五單元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社會、英文、自然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期</a:t>
            </a:r>
            <a:r>
              <a:rPr lang="zh-TW" altLang="en-US" dirty="0"/>
              <a:t>末</a:t>
            </a:r>
            <a:r>
              <a:rPr lang="zh-TW" altLang="en-US" dirty="0" smtClean="0"/>
              <a:t>評量</a:t>
            </a:r>
            <a:r>
              <a:rPr lang="en-US" altLang="zh-TW" dirty="0" smtClean="0"/>
              <a:t>:6/20(</a:t>
            </a:r>
            <a:r>
              <a:rPr lang="zh-TW" altLang="en-US" dirty="0"/>
              <a:t>四</a:t>
            </a:r>
            <a:r>
              <a:rPr lang="en-US" altLang="zh-TW" dirty="0" smtClean="0"/>
              <a:t>)~6/21 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</a:t>
            </a:r>
            <a:r>
              <a:rPr lang="zh-TW" altLang="en-US" dirty="0"/>
              <a:t> </a:t>
            </a:r>
            <a:r>
              <a:rPr lang="zh-TW" altLang="en-US" dirty="0" smtClean="0"/>
              <a:t>國語八</a:t>
            </a:r>
            <a:r>
              <a:rPr lang="en-US" altLang="zh-TW" dirty="0" smtClean="0"/>
              <a:t>~</a:t>
            </a:r>
            <a:r>
              <a:rPr lang="zh-TW" altLang="en-US" dirty="0" smtClean="0"/>
              <a:t>十四課</a:t>
            </a:r>
            <a:r>
              <a:rPr lang="en-US" altLang="zh-TW" dirty="0"/>
              <a:t>(</a:t>
            </a:r>
            <a:r>
              <a:rPr lang="zh-TW" altLang="en-US" dirty="0"/>
              <a:t>含統整活動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zh-TW" altLang="en-US" dirty="0"/>
              <a:t>               </a:t>
            </a:r>
            <a:r>
              <a:rPr lang="zh-TW" altLang="en-US" dirty="0" smtClean="0"/>
              <a:t> </a:t>
            </a:r>
            <a:r>
              <a:rPr lang="zh-TW" altLang="en-US" dirty="0" smtClean="0"/>
              <a:t>數學六</a:t>
            </a:r>
            <a:r>
              <a:rPr lang="en-US" altLang="zh-TW" dirty="0" smtClean="0"/>
              <a:t>~</a:t>
            </a:r>
            <a:r>
              <a:rPr lang="zh-TW" altLang="en-US" dirty="0" smtClean="0"/>
              <a:t>十單元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健康二、四、六、七單元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</a:t>
            </a:r>
            <a:r>
              <a:rPr lang="zh-TW" altLang="en-US" dirty="0" smtClean="0"/>
              <a:t>  </a:t>
            </a:r>
            <a:r>
              <a:rPr lang="zh-TW" altLang="en-US" dirty="0"/>
              <a:t>社會、英文、自然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7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490"/>
          </a:xfrm>
        </p:spPr>
        <p:txBody>
          <a:bodyPr/>
          <a:lstStyle/>
          <a:p>
            <a:pPr algn="ctr"/>
            <a:r>
              <a:rPr lang="zh-TW" altLang="zh-TW" dirty="0"/>
              <a:t>五年級下學期活動表</a:t>
            </a:r>
            <a:endParaRPr lang="zh-TW" altLang="en-US" dirty="0"/>
          </a:p>
        </p:txBody>
      </p:sp>
      <p:pic>
        <p:nvPicPr>
          <p:cNvPr id="6" name="Picture 61" descr="bad010060">
            <a:hlinkClick r:id="rId2" action="ppaction://hlinkfile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3848" y="2492895"/>
            <a:ext cx="2448272" cy="2834841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5468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4474"/>
          </a:xfrm>
        </p:spPr>
        <p:txBody>
          <a:bodyPr/>
          <a:lstStyle/>
          <a:p>
            <a:pPr algn="ctr"/>
            <a:r>
              <a:rPr lang="zh-TW" altLang="zh-TW" dirty="0"/>
              <a:t>校外教學</a:t>
            </a:r>
            <a:r>
              <a:rPr lang="en-US" altLang="zh-TW" dirty="0"/>
              <a:t>~</a:t>
            </a:r>
            <a:r>
              <a:rPr lang="zh-TW" altLang="zh-TW" dirty="0"/>
              <a:t>古蹟</a:t>
            </a:r>
            <a:r>
              <a:rPr lang="zh-TW" altLang="zh-TW" dirty="0" smtClean="0"/>
              <a:t>巡禮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79512" y="1124744"/>
            <a:ext cx="8795320" cy="5040560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400" dirty="0" smtClean="0"/>
              <a:t>時間</a:t>
            </a:r>
            <a:r>
              <a:rPr lang="zh-TW" altLang="zh-TW" sz="2400" dirty="0"/>
              <a:t>：</a:t>
            </a:r>
            <a:r>
              <a:rPr lang="en-US" altLang="zh-TW" sz="2400" dirty="0"/>
              <a:t>108</a:t>
            </a:r>
            <a:r>
              <a:rPr lang="zh-TW" altLang="zh-TW" sz="2400" dirty="0"/>
              <a:t>年</a:t>
            </a:r>
            <a:r>
              <a:rPr lang="en-US" altLang="zh-TW" sz="2400" dirty="0"/>
              <a:t>3</a:t>
            </a:r>
            <a:r>
              <a:rPr lang="zh-TW" altLang="zh-TW" sz="2400" dirty="0"/>
              <a:t>月</a:t>
            </a:r>
            <a:r>
              <a:rPr lang="en-US" altLang="zh-TW" sz="2400" dirty="0"/>
              <a:t>15</a:t>
            </a:r>
            <a:r>
              <a:rPr lang="zh-TW" altLang="zh-TW" sz="2400" dirty="0"/>
              <a:t>日星期五</a:t>
            </a:r>
          </a:p>
          <a:p>
            <a:pPr marL="0" indent="0">
              <a:buNone/>
            </a:pPr>
            <a:r>
              <a:rPr lang="zh-TW" altLang="zh-TW" sz="2400" dirty="0" smtClean="0"/>
              <a:t>地點</a:t>
            </a:r>
            <a:r>
              <a:rPr lang="zh-TW" altLang="zh-TW" sz="2400" dirty="0"/>
              <a:t>：十三博物館、紅毛城、淡水老街</a:t>
            </a:r>
          </a:p>
          <a:p>
            <a:pPr marL="0" indent="0">
              <a:buNone/>
            </a:pPr>
            <a:r>
              <a:rPr lang="zh-TW" altLang="zh-TW" sz="2400" dirty="0" smtClean="0"/>
              <a:t>行程</a:t>
            </a:r>
            <a:r>
              <a:rPr lang="zh-TW" altLang="zh-TW" sz="2400" dirty="0"/>
              <a:t>： </a:t>
            </a:r>
            <a:r>
              <a:rPr lang="en-US" altLang="zh-TW" sz="2400" dirty="0" smtClean="0"/>
              <a:t>08</a:t>
            </a:r>
            <a:r>
              <a:rPr lang="zh-TW" altLang="zh-TW" sz="2400" dirty="0"/>
              <a:t>：</a:t>
            </a:r>
            <a:r>
              <a:rPr lang="en-US" altLang="zh-TW" sz="2400" dirty="0"/>
              <a:t>00 ~ 08</a:t>
            </a:r>
            <a:r>
              <a:rPr lang="zh-TW" altLang="zh-TW" sz="2400" dirty="0"/>
              <a:t>：</a:t>
            </a:r>
            <a:r>
              <a:rPr lang="en-US" altLang="zh-TW" sz="2400" dirty="0"/>
              <a:t>10 </a:t>
            </a:r>
            <a:r>
              <a:rPr lang="zh-TW" altLang="zh-TW" sz="2400" dirty="0"/>
              <a:t>東側門集合</a:t>
            </a:r>
          </a:p>
          <a:p>
            <a:pPr marL="0" indent="0">
              <a:buNone/>
            </a:pPr>
            <a:r>
              <a:rPr lang="zh-TW" altLang="en-US" sz="2400" dirty="0" smtClean="0"/>
              <a:t>            </a:t>
            </a:r>
            <a:r>
              <a:rPr lang="en-US" altLang="zh-TW" sz="2400" dirty="0" smtClean="0"/>
              <a:t>09</a:t>
            </a:r>
            <a:r>
              <a:rPr lang="zh-TW" altLang="zh-TW" sz="2400" dirty="0"/>
              <a:t>：</a:t>
            </a:r>
            <a:r>
              <a:rPr lang="en-US" altLang="zh-TW" sz="2400" dirty="0"/>
              <a:t>00 ~ 09</a:t>
            </a:r>
            <a:r>
              <a:rPr lang="zh-TW" altLang="zh-TW" sz="2400" dirty="0"/>
              <a:t>：</a:t>
            </a:r>
            <a:r>
              <a:rPr lang="en-US" altLang="zh-TW" sz="2400" dirty="0"/>
              <a:t>30</a:t>
            </a:r>
            <a:r>
              <a:rPr lang="zh-TW" altLang="zh-TW" sz="2400" dirty="0"/>
              <a:t>十三行博物館</a:t>
            </a:r>
            <a:r>
              <a:rPr lang="en-US" altLang="zh-TW" sz="2400" dirty="0"/>
              <a:t>(</a:t>
            </a:r>
            <a:r>
              <a:rPr lang="zh-TW" altLang="zh-TW" sz="2400" dirty="0"/>
              <a:t>參觀博物館建築特色、</a:t>
            </a:r>
            <a:r>
              <a:rPr lang="zh-TW" altLang="zh-TW" sz="2400" dirty="0" smtClean="0"/>
              <a:t>草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                             </a:t>
            </a:r>
            <a:r>
              <a:rPr lang="zh-TW" altLang="zh-TW" sz="2400" dirty="0" smtClean="0"/>
              <a:t>坪</a:t>
            </a:r>
            <a:r>
              <a:rPr lang="zh-TW" altLang="zh-TW" sz="2400" dirty="0"/>
              <a:t>跑跳拍團體照</a:t>
            </a:r>
            <a:r>
              <a:rPr lang="en-US" altLang="zh-TW" sz="2400" dirty="0"/>
              <a:t>)</a:t>
            </a:r>
            <a:endParaRPr lang="zh-TW" altLang="zh-TW" sz="2400" dirty="0"/>
          </a:p>
          <a:p>
            <a:pPr marL="0" indent="0">
              <a:buNone/>
            </a:pPr>
            <a:r>
              <a:rPr lang="zh-TW" altLang="en-US" sz="2400" dirty="0" smtClean="0"/>
              <a:t>            </a:t>
            </a:r>
            <a:r>
              <a:rPr lang="en-US" altLang="zh-TW" sz="2400" dirty="0" smtClean="0"/>
              <a:t>09</a:t>
            </a:r>
            <a:r>
              <a:rPr lang="zh-TW" altLang="zh-TW" sz="2400" dirty="0"/>
              <a:t>：</a:t>
            </a:r>
            <a:r>
              <a:rPr lang="en-US" altLang="zh-TW" sz="2400" dirty="0"/>
              <a:t>30 ~ 10</a:t>
            </a:r>
            <a:r>
              <a:rPr lang="zh-TW" altLang="zh-TW" sz="2400" dirty="0"/>
              <a:t>：</a:t>
            </a:r>
            <a:r>
              <a:rPr lang="en-US" altLang="zh-TW" sz="2400" dirty="0"/>
              <a:t>10</a:t>
            </a:r>
            <a:r>
              <a:rPr lang="zh-TW" altLang="zh-TW" sz="2400" dirty="0"/>
              <a:t>博物館導覽</a:t>
            </a:r>
            <a:r>
              <a:rPr lang="en-US" altLang="zh-TW" sz="2400" dirty="0"/>
              <a:t> (</a:t>
            </a:r>
            <a:r>
              <a:rPr lang="zh-TW" altLang="zh-TW" sz="2400" dirty="0"/>
              <a:t>已預約導覽員解說</a:t>
            </a:r>
            <a:r>
              <a:rPr lang="en-US" altLang="zh-TW" sz="2400" dirty="0"/>
              <a:t>)</a:t>
            </a:r>
            <a:endParaRPr lang="zh-TW" altLang="zh-TW" sz="2400" dirty="0"/>
          </a:p>
          <a:p>
            <a:pPr marL="0" indent="0">
              <a:buNone/>
            </a:pPr>
            <a:r>
              <a:rPr lang="zh-TW" altLang="en-US" sz="2400" dirty="0" smtClean="0"/>
              <a:t>            </a:t>
            </a:r>
            <a:r>
              <a:rPr lang="en-US" altLang="zh-TW" sz="2400" dirty="0" smtClean="0"/>
              <a:t>10</a:t>
            </a:r>
            <a:r>
              <a:rPr lang="zh-TW" altLang="zh-TW" sz="2400" dirty="0"/>
              <a:t>：</a:t>
            </a:r>
            <a:r>
              <a:rPr lang="en-US" altLang="zh-TW" sz="2400" dirty="0"/>
              <a:t>10 ~ 10</a:t>
            </a:r>
            <a:r>
              <a:rPr lang="zh-TW" altLang="zh-TW" sz="2400" dirty="0"/>
              <a:t>：</a:t>
            </a:r>
            <a:r>
              <a:rPr lang="en-US" altLang="zh-TW" sz="2400" dirty="0"/>
              <a:t>50</a:t>
            </a:r>
            <a:r>
              <a:rPr lang="zh-TW" altLang="zh-TW" sz="2400" dirty="0"/>
              <a:t>探索博物館</a:t>
            </a:r>
          </a:p>
          <a:p>
            <a:pPr marL="0" indent="0">
              <a:buNone/>
            </a:pPr>
            <a:r>
              <a:rPr lang="zh-TW" altLang="en-US" sz="2400" dirty="0" smtClean="0"/>
              <a:t>            </a:t>
            </a:r>
            <a:r>
              <a:rPr lang="en-US" altLang="zh-TW" sz="2400" dirty="0" smtClean="0"/>
              <a:t>11</a:t>
            </a:r>
            <a:r>
              <a:rPr lang="zh-TW" altLang="zh-TW" sz="2400" dirty="0"/>
              <a:t>：</a:t>
            </a:r>
            <a:r>
              <a:rPr lang="en-US" altLang="zh-TW" sz="2400" dirty="0"/>
              <a:t>00 ~ 11</a:t>
            </a:r>
            <a:r>
              <a:rPr lang="zh-TW" altLang="zh-TW" sz="2400" dirty="0"/>
              <a:t>：</a:t>
            </a:r>
            <a:r>
              <a:rPr lang="en-US" altLang="zh-TW" sz="2400" dirty="0"/>
              <a:t>30</a:t>
            </a:r>
            <a:r>
              <a:rPr lang="zh-TW" altLang="zh-TW" sz="2400" dirty="0"/>
              <a:t>前往紅毛城</a:t>
            </a:r>
          </a:p>
          <a:p>
            <a:pPr marL="0" indent="0">
              <a:buNone/>
            </a:pPr>
            <a:r>
              <a:rPr lang="zh-TW" altLang="en-US" sz="2400" dirty="0" smtClean="0"/>
              <a:t>            </a:t>
            </a:r>
            <a:r>
              <a:rPr lang="en-US" altLang="zh-TW" sz="2400" dirty="0" smtClean="0"/>
              <a:t>11</a:t>
            </a:r>
            <a:r>
              <a:rPr lang="zh-TW" altLang="zh-TW" sz="2400" dirty="0"/>
              <a:t>：</a:t>
            </a:r>
            <a:r>
              <a:rPr lang="en-US" altLang="zh-TW" sz="2400" dirty="0"/>
              <a:t>30 ~ 12</a:t>
            </a:r>
            <a:r>
              <a:rPr lang="zh-TW" altLang="zh-TW" sz="2400" dirty="0"/>
              <a:t>：</a:t>
            </a:r>
            <a:r>
              <a:rPr lang="en-US" altLang="zh-TW" sz="2400" dirty="0"/>
              <a:t>30</a:t>
            </a:r>
            <a:r>
              <a:rPr lang="zh-TW" altLang="zh-TW" sz="2400" dirty="0"/>
              <a:t>紅毛城導覽</a:t>
            </a:r>
            <a:r>
              <a:rPr lang="en-US" altLang="zh-TW" sz="2400" dirty="0"/>
              <a:t>(</a:t>
            </a:r>
            <a:r>
              <a:rPr lang="zh-TW" altLang="zh-TW" sz="2400" dirty="0"/>
              <a:t>跟著林老師聽解說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     </a:t>
            </a:r>
            <a:r>
              <a:rPr lang="en-US" altLang="zh-TW" sz="2400" dirty="0" smtClean="0"/>
              <a:t>12</a:t>
            </a:r>
            <a:r>
              <a:rPr lang="zh-TW" altLang="zh-TW" sz="2400" dirty="0"/>
              <a:t>：</a:t>
            </a:r>
            <a:r>
              <a:rPr lang="en-US" altLang="zh-TW" sz="2400" dirty="0"/>
              <a:t>30 ~ 15</a:t>
            </a:r>
            <a:r>
              <a:rPr lang="zh-TW" altLang="zh-TW" sz="2400" dirty="0"/>
              <a:t>：</a:t>
            </a:r>
            <a:r>
              <a:rPr lang="en-US" altLang="zh-TW" sz="2400" dirty="0"/>
              <a:t>00</a:t>
            </a:r>
            <a:r>
              <a:rPr lang="zh-TW" altLang="zh-TW" sz="2400" dirty="0"/>
              <a:t>步行前往淡水老街，分組行動尋訪老街</a:t>
            </a:r>
          </a:p>
          <a:p>
            <a:pPr marL="0" indent="0">
              <a:buNone/>
            </a:pPr>
            <a:r>
              <a:rPr lang="zh-TW" altLang="en-US" sz="2400" dirty="0" smtClean="0"/>
              <a:t>            </a:t>
            </a:r>
            <a:r>
              <a:rPr lang="en-US" altLang="zh-TW" sz="2400" dirty="0" smtClean="0"/>
              <a:t>15</a:t>
            </a:r>
            <a:r>
              <a:rPr lang="zh-TW" altLang="zh-TW" sz="2400" dirty="0"/>
              <a:t>：</a:t>
            </a:r>
            <a:r>
              <a:rPr lang="en-US" altLang="zh-TW" sz="2400" dirty="0"/>
              <a:t>00</a:t>
            </a:r>
            <a:r>
              <a:rPr lang="zh-TW" altLang="zh-TW" sz="2400" dirty="0"/>
              <a:t>在捷運站的大客車停靠處上車，回溫暖的學校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164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983</TotalTime>
  <Words>996</Words>
  <Application>Microsoft Office PowerPoint</Application>
  <PresentationFormat>如螢幕大小 (4:3)</PresentationFormat>
  <Paragraphs>145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Network</vt:lpstr>
      <vt:lpstr>歡迎您的蒞臨！</vt:lpstr>
      <vt:lpstr>107學年度第二學期學校日</vt:lpstr>
      <vt:lpstr>學校日會議流程</vt:lpstr>
      <vt:lpstr>感恩～感謝有您</vt:lpstr>
      <vt:lpstr>家長配合指導事項</vt:lpstr>
      <vt:lpstr>書包減重運動</vt:lpstr>
      <vt:lpstr>PowerPoint 簡報</vt:lpstr>
      <vt:lpstr>五年級下學期活動表</vt:lpstr>
      <vt:lpstr>校外教學~古蹟巡禮</vt:lpstr>
      <vt:lpstr>校外教學  天文館、青少年活動中心</vt:lpstr>
      <vt:lpstr>班級導護輪值協助</vt:lpstr>
      <vt:lpstr>5上班費支出明細</vt:lpstr>
      <vt:lpstr>五下班費預定支出項目</vt:lpstr>
      <vt:lpstr>PowerPoint 簡報</vt:lpstr>
      <vt:lpstr>國中學區分配，</vt:lpstr>
      <vt:lpstr>其他提議事項</vt:lpstr>
      <vt:lpstr>感恩您的參與～回家的路上請注意安全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九十九學年度第一學期學校日</dc:title>
  <dc:creator>Powder</dc:creator>
  <cp:lastModifiedBy>董雅芳</cp:lastModifiedBy>
  <cp:revision>50</cp:revision>
  <dcterms:created xsi:type="dcterms:W3CDTF">2010-09-11T07:48:13Z</dcterms:created>
  <dcterms:modified xsi:type="dcterms:W3CDTF">2019-03-07T07:03:27Z</dcterms:modified>
</cp:coreProperties>
</file>