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78" r:id="rId3"/>
    <p:sldId id="279" r:id="rId4"/>
    <p:sldId id="284" r:id="rId5"/>
    <p:sldId id="274" r:id="rId6"/>
    <p:sldId id="281" r:id="rId7"/>
    <p:sldId id="282" r:id="rId8"/>
    <p:sldId id="283" r:id="rId9"/>
    <p:sldId id="275" r:id="rId10"/>
    <p:sldId id="276" r:id="rId11"/>
    <p:sldId id="273" r:id="rId12"/>
    <p:sldId id="271" r:id="rId13"/>
    <p:sldId id="258" r:id="rId14"/>
    <p:sldId id="259" r:id="rId15"/>
    <p:sldId id="261" r:id="rId16"/>
    <p:sldId id="262" r:id="rId17"/>
    <p:sldId id="266" r:id="rId18"/>
    <p:sldId id="267" r:id="rId19"/>
    <p:sldId id="280" r:id="rId20"/>
    <p:sldId id="263" r:id="rId21"/>
    <p:sldId id="265" r:id="rId22"/>
    <p:sldId id="269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A"/>
    <a:srgbClr val="FC04A3"/>
    <a:srgbClr val="002776"/>
    <a:srgbClr val="0131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431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2040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BABD0F34-CD74-44EA-8B31-67083E6ECE08}" type="datetimeFigureOut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FA951E6-04BB-4E86-B477-B9E63028F8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44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55C5334-F493-4DF8-BF44-AE4E95825444}" type="datetimeFigureOut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D5EF721D-48EC-439B-8862-40AEF5DF0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64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HK" altLang="en-US" dirty="0">
              <a:latin typeface="+mn-ea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2DA722-A6EF-430A-B7C5-22F67D902171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HK" altLang="en-US" dirty="0">
              <a:latin typeface="+mn-ea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F9C51D-BF6B-4AB2-95D4-07024C01EFBE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9859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HK" altLang="en-US" dirty="0">
              <a:latin typeface="+mn-ea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F9C51D-BF6B-4AB2-95D4-07024C01EFBE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2479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HK" altLang="en-US" dirty="0">
              <a:latin typeface="+mn-ea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F9C51D-BF6B-4AB2-95D4-07024C01EFBE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73943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HK" altLang="en-US" dirty="0">
              <a:latin typeface="+mn-ea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F9C51D-BF6B-4AB2-95D4-07024C01EFBE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942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EF721D-48EC-439B-8862-40AEF5DF0AD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28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142984"/>
            <a:ext cx="7858180" cy="1470025"/>
          </a:xfrm>
        </p:spPr>
        <p:txBody>
          <a:bodyPr/>
          <a:lstStyle>
            <a:lvl1pPr>
              <a:defRPr baseline="0">
                <a:ea typeface="+mj-ea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3071810"/>
            <a:ext cx="8001056" cy="6429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F77F3-CDEC-4023-B6AC-126109177A67}" type="datetimeFigureOut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1BCC5-98D5-4E54-B847-DD3BFB046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4DF20-08FE-45F6-BEAB-7FF63E2517FE}" type="datetimeFigureOut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FC07D-D45C-45B0-AF9B-1C1666DA3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4EE15-E56D-4768-A198-1F1387D0E569}" type="datetimeFigureOut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4396B-211C-4FDB-A02C-EA3DF2565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ED6EC-6AC4-40E9-A782-10DEDAA1DF12}" type="datetimeFigureOut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CD2C4-6F12-4E22-9709-C6B8AFB11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1784-2B09-4A4C-9BC7-0FA412B37647}" type="datetimeFigureOut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3781C-1ECF-496F-90B1-FDAA936C3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2FAA6-46E1-4DF6-9331-680193244B92}" type="datetimeFigureOut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C45E-0686-4745-AB7E-DDD78AA3A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8F84E-013A-4702-BA1E-3AC6BE2F8E9A}" type="datetimeFigureOut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9E49B-C5CB-4EF1-8F3A-F2E8F7326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E1B3A-AD6A-4A5E-9663-008257EAD988}" type="datetimeFigureOut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315EE-8681-429C-B863-AB6E84E15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407E7-A1C5-42B8-B4E3-2B7B8CA2ED37}" type="datetimeFigureOut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68B39-DBAD-4C63-983C-E1D2A2FF7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44573-261C-4CD0-8112-690695B38BDC}" type="datetimeFigureOut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D53FD-2052-46E9-B5B2-5FC57DBD6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C889F-86D2-4DFB-95E1-34B25E1814C8}" type="datetimeFigureOut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A9B1F-846B-4C45-8C3D-2C9C123CE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00206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9EE1A8E-AEA8-4358-A4F3-CCC6E6DCFF1B}" type="datetimeFigureOut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0206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00206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71BB07-3ECA-4CCA-8F3B-02E8A5CCF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ln w="1905">
            <a:solidFill>
              <a:schemeClr val="bg1">
                <a:lumMod val="95000"/>
              </a:schemeClr>
            </a:solidFill>
          </a:ln>
          <a:solidFill>
            <a:srgbClr val="00339A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Tahoma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48322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rgbClr val="483226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483226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&#34389;&#23460;&#36039;&#26009;/&#22235;&#19979;/113&#23416;&#24180;&#24230;&#31532;&#20108;&#23416;&#26399;&#23416;&#26399;&#23478;&#38263;&#26085;&#23459;&#23566;&#20107;&#38917;(&#36628;&#23566;&#34389;).pdf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&#34389;&#23460;&#36039;&#26009;/&#22235;&#19979;/113&#23416;&#24180;&#24230;&#31532;&#20108;&#23416;&#26399;&#23416;&#26399;&#23478;&#38263;&#26085;&#23459;&#23566;&#20107;&#38917;(&#32317;&#21209;&#34389;).pdf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&#34389;&#23460;&#36039;&#26009;/&#22235;&#19979;/1140222&#23478;&#38263;&#26085;&#25773;&#25918;_&#25976;&#20301;&#23416;&#32722;&#23459;&#23566;.mp4" TargetMode="External"/><Relationship Id="rId3" Type="http://schemas.openxmlformats.org/officeDocument/2006/relationships/image" Target="../media/image12.jpeg"/><Relationship Id="rId7" Type="http://schemas.openxmlformats.org/officeDocument/2006/relationships/hyperlink" Target="&#34389;&#23460;&#36039;&#26009;/&#22235;&#19979;/113-2%20&#23478;&#38263;&#26085;&#25976;&#20301;&#23416;&#32722;&#23459;&#23566;&#65293;&#35731;&#23478;&#25104;&#28858;&#23401;&#23376;&#30340;&#26234;&#24935;&#22522;&#22320;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&#34389;&#23460;&#36039;&#26009;/&#22235;&#19979;/113-2%20&#23478;&#38263;&#26085;&#25976;&#20301;&#23416;&#32722;&#23459;&#23566;&#65293;&#23616;&#38263;&#24341;&#35328;.mp4" TargetMode="External"/><Relationship Id="rId5" Type="http://schemas.openxmlformats.org/officeDocument/2006/relationships/hyperlink" Target="&#34389;&#23460;&#36039;&#26009;/&#22235;&#19979;/113&#23416;&#24180;&#24230;&#31532;&#20108;&#23416;&#26399;&#23416;&#26399;&#23478;&#38263;&#26085;&#23459;&#23566;&#20107;&#38917;(&#25945;&#21209;&#34389;).pdf" TargetMode="External"/><Relationship Id="rId4" Type="http://schemas.openxmlformats.org/officeDocument/2006/relationships/image" Target="../media/image2.png"/><Relationship Id="rId9" Type="http://schemas.openxmlformats.org/officeDocument/2006/relationships/hyperlink" Target="&#34389;&#23460;&#36039;&#26009;/&#22235;&#19979;/&#25945;&#32946;&#37096;&#20013;&#23567;&#23416;&#23478;&#38263;&#25976;&#20301;&#23416;&#32722;&#30693;&#33021;&#25351;&#24341;1140113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&#34389;&#23460;&#36039;&#26009;/&#22235;&#19979;/&#25976;&#20301;&#23416;&#32722;&#23478;&#38263;&#23459;&#23566;&#22294;&#21345;.pn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www.coolenglish.edu.tw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dl.edu.tw/HomePage/home/" TargetMode="External"/><Relationship Id="rId5" Type="http://schemas.openxmlformats.org/officeDocument/2006/relationships/hyperlink" Target="https://cloud.edu.tw/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&#22235;&#19979;&#34389;&#23460;&#36039;&#26009;/&#26032;&#21271;&#26657;&#22290;&#36890;APP&#19979;&#36617;-&#30331;&#20837;-&#23458;&#26381;&#35498;&#26126;.pdf" TargetMode="External"/><Relationship Id="rId5" Type="http://schemas.openxmlformats.org/officeDocument/2006/relationships/hyperlink" Target="&#34389;&#23460;&#36039;&#26009;/&#22235;&#19979;/113&#23416;&#24180;&#24230;&#31532;&#20108;&#23416;&#26399;&#23416;&#26399;&#23478;&#38263;&#26085;&#23459;&#23566;&#20107;&#38917;(&#23416;&#21209;&#34389;).pdf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3071813"/>
            <a:ext cx="8001000" cy="642937"/>
          </a:xfrm>
        </p:spPr>
        <p:txBody>
          <a:bodyPr>
            <a:normAutofit/>
          </a:bodyPr>
          <a:lstStyle/>
          <a:p>
            <a:r>
              <a:rPr lang="zh-TW" altLang="en-US" b="1">
                <a:solidFill>
                  <a:srgbClr val="0070C0"/>
                </a:solidFill>
                <a:latin typeface="微軟正黑體"/>
                <a:cs typeface="微軟正黑體"/>
              </a:rPr>
              <a:t>導師   陳鴻綸</a:t>
            </a:r>
          </a:p>
        </p:txBody>
      </p:sp>
      <p:sp>
        <p:nvSpPr>
          <p:cNvPr id="2" name="Subtitle 2"/>
          <p:cNvSpPr>
            <a:spLocks/>
          </p:cNvSpPr>
          <p:nvPr/>
        </p:nvSpPr>
        <p:spPr bwMode="auto">
          <a:xfrm>
            <a:off x="468313" y="1268413"/>
            <a:ext cx="8001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kumimoji="0" lang="en-US" altLang="zh-TW" sz="72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414 </a:t>
            </a:r>
            <a:r>
              <a:rPr kumimoji="0" lang="zh-TW" altLang="en-US" sz="7200" b="1" dirty="0">
                <a:solidFill>
                  <a:srgbClr val="0070C0"/>
                </a:solidFill>
                <a:latin typeface="微軟正黑體"/>
                <a:ea typeface="微軟正黑體"/>
                <a:cs typeface="微軟正黑體"/>
              </a:rPr>
              <a:t>家長日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187796">
            <a:off x="139696" y="597420"/>
            <a:ext cx="4159878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4000" dirty="0">
                <a:solidFill>
                  <a:srgbClr val="002776"/>
                </a:solidFill>
                <a:latin typeface="微軟正黑體" pitchFamily="34" charset="-120"/>
              </a:rPr>
              <a:t>校務宣導</a:t>
            </a:r>
            <a:endParaRPr lang="zh-HK" altLang="en-US" sz="4000" dirty="0">
              <a:solidFill>
                <a:srgbClr val="002776"/>
              </a:solidFill>
              <a:latin typeface="微軟正黑體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98567" y="199424"/>
            <a:ext cx="38884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Blip>
                <a:blip r:embed="rId4"/>
              </a:buBlip>
            </a:pPr>
            <a:r>
              <a:rPr kumimoji="0" lang="en-US" altLang="zh-TW" sz="2400" b="1" dirty="0">
                <a:latin typeface="新細明體"/>
                <a:ea typeface="新細明體"/>
              </a:rPr>
              <a:t>【</a:t>
            </a:r>
            <a:r>
              <a:rPr kumimoji="0" lang="zh-TW" altLang="en-US" sz="2400" b="1" dirty="0">
                <a:latin typeface="新細明體"/>
                <a:ea typeface="新細明體"/>
                <a:hlinkClick r:id="rId5" action="ppaction://hlinkfile"/>
              </a:rPr>
              <a:t>輔導處</a:t>
            </a:r>
            <a:r>
              <a:rPr kumimoji="0" lang="en-US" altLang="zh-TW" sz="2400" b="1" dirty="0">
                <a:ea typeface="標楷體" pitchFamily="65" charset="-120"/>
              </a:rPr>
              <a:t>】</a:t>
            </a:r>
          </a:p>
          <a:p>
            <a:pPr>
              <a:buFontTx/>
              <a:buBlip>
                <a:blip r:embed="rId4"/>
              </a:buBlip>
            </a:pPr>
            <a:r>
              <a:rPr kumimoji="0" lang="zh-TW" altLang="en-US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尊重孩子而非放縱</a:t>
            </a:r>
            <a:endParaRPr kumimoji="0" lang="en-US" altLang="zh-TW" sz="2400" b="1" dirty="0">
              <a:solidFill>
                <a:srgbClr val="483226"/>
              </a:solidFill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>
              <a:buFontTx/>
              <a:buBlip>
                <a:blip r:embed="rId4"/>
              </a:buBlip>
            </a:pPr>
            <a:r>
              <a:rPr kumimoji="0" lang="zh-TW" altLang="en-US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同理孩子而非溺愛</a:t>
            </a:r>
            <a:endParaRPr kumimoji="0" lang="en-US" altLang="zh-TW" sz="2400" b="1" dirty="0">
              <a:solidFill>
                <a:srgbClr val="483226"/>
              </a:solidFill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>
              <a:buFontTx/>
              <a:buBlip>
                <a:blip r:embed="rId4"/>
              </a:buBlip>
            </a:pPr>
            <a:r>
              <a:rPr kumimoji="0" lang="zh-TW" altLang="en-US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傾聽孩子而非順從 </a:t>
            </a:r>
            <a:endParaRPr kumimoji="0" lang="en-US" altLang="zh-TW" sz="2400" b="1" dirty="0">
              <a:solidFill>
                <a:srgbClr val="483226"/>
              </a:solidFill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>
              <a:buFontTx/>
              <a:buBlip>
                <a:blip r:embed="rId4"/>
              </a:buBlip>
            </a:pPr>
            <a:r>
              <a:rPr kumimoji="0" lang="zh-TW" altLang="en-US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幸福家庭 </a:t>
            </a:r>
            <a:r>
              <a:rPr kumimoji="0" lang="en-US" altLang="zh-TW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123 </a:t>
            </a:r>
            <a:r>
              <a:rPr kumimoji="0" lang="zh-TW" altLang="en-US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計畫</a:t>
            </a:r>
            <a:endParaRPr kumimoji="0" lang="zh-HK" altLang="en-US" sz="2400" b="1" dirty="0">
              <a:solidFill>
                <a:srgbClr val="48322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7A0DFE6-7E55-47C5-9949-4EBBC55148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21" y="2138416"/>
            <a:ext cx="7177958" cy="438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47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550" y="1196752"/>
            <a:ext cx="3906838" cy="3785652"/>
          </a:xfrm>
          <a:prstGeom prst="rect">
            <a:avLst/>
          </a:prstGeom>
          <a:noFill/>
          <a:ln w="38100">
            <a:gradFill>
              <a:gsLst>
                <a:gs pos="0">
                  <a:srgbClr val="00206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zh-TW" altLang="en-US" sz="2400" dirty="0"/>
              <a:t>中正路三號門：設置三處家長機車停放區，麻煩您將愛車擺放整齊，善加利用。</a:t>
            </a:r>
            <a:endParaRPr lang="en-US" altLang="zh-TW" sz="2400" dirty="0"/>
          </a:p>
          <a:p>
            <a:pPr>
              <a:buFontTx/>
              <a:buBlip>
                <a:blip r:embed="rId3"/>
              </a:buBlip>
            </a:pPr>
            <a:r>
              <a:rPr lang="zh-TW" altLang="en-US" sz="2400" dirty="0"/>
              <a:t>機車請勿騎上人行道。</a:t>
            </a:r>
            <a:endParaRPr lang="en-US" altLang="zh-TW" sz="2400" dirty="0"/>
          </a:p>
          <a:p>
            <a:pPr>
              <a:buFontTx/>
              <a:buBlip>
                <a:blip r:embed="rId3"/>
              </a:buBlip>
            </a:pPr>
            <a:endParaRPr lang="en-US" altLang="zh-TW" sz="2400" dirty="0"/>
          </a:p>
          <a:p>
            <a:pPr>
              <a:buFontTx/>
              <a:buBlip>
                <a:blip r:embed="rId3"/>
              </a:buBlip>
            </a:pPr>
            <a:r>
              <a:rPr lang="zh-TW" altLang="en-US" sz="2400" dirty="0"/>
              <a:t>六號門：勿將汽機車、腳踏車騎、駛入安樂路 </a:t>
            </a:r>
            <a:r>
              <a:rPr lang="en-US" altLang="zh-TW" sz="2400" dirty="0"/>
              <a:t>198 </a:t>
            </a:r>
            <a:r>
              <a:rPr lang="zh-TW" altLang="en-US" sz="2400" dirty="0"/>
              <a:t>巷道內。</a:t>
            </a:r>
            <a:endParaRPr lang="en-US" altLang="zh-TW" sz="2400" dirty="0"/>
          </a:p>
          <a:p>
            <a:pPr>
              <a:buFontTx/>
              <a:buBlip>
                <a:blip r:embed="rId3"/>
              </a:buBlip>
            </a:pPr>
            <a:r>
              <a:rPr lang="en-US" altLang="zh-TW" sz="2400" dirty="0"/>
              <a:t>7:50 </a:t>
            </a:r>
            <a:r>
              <a:rPr lang="zh-TW" altLang="en-US" sz="2400" dirty="0"/>
              <a:t>關閉，請家長協助培養孩子</a:t>
            </a:r>
            <a:r>
              <a:rPr lang="zh-TW" altLang="en-US" sz="2400" b="1" dirty="0">
                <a:solidFill>
                  <a:srgbClr val="FF0000"/>
                </a:solidFill>
              </a:rPr>
              <a:t>守時</a:t>
            </a:r>
            <a:r>
              <a:rPr lang="zh-TW" altLang="en-US" sz="2400" dirty="0"/>
              <a:t>的好習慣。</a:t>
            </a:r>
            <a:endParaRPr kumimoji="0" lang="en-US" altLang="zh-TW" sz="2400" dirty="0">
              <a:solidFill>
                <a:srgbClr val="483226"/>
              </a:solidFill>
              <a:latin typeface="新細明體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3" y="1196752"/>
            <a:ext cx="3906837" cy="4524315"/>
          </a:xfrm>
          <a:prstGeom prst="rect">
            <a:avLst/>
          </a:prstGeom>
          <a:noFill/>
          <a:ln w="38100">
            <a:gradFill>
              <a:gsLst>
                <a:gs pos="0">
                  <a:srgbClr val="00206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kumimoji="0" lang="zh-TW" altLang="en-US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雨天請讓孩子以雨衣替代</a:t>
            </a:r>
          </a:p>
          <a:p>
            <a:r>
              <a:rPr kumimoji="0" lang="zh-TW" altLang="en-US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撐傘，避免傷到他人眼睛或影響視線。</a:t>
            </a:r>
          </a:p>
          <a:p>
            <a:pPr>
              <a:buFontTx/>
              <a:buBlip>
                <a:blip r:embed="rId3"/>
              </a:buBlip>
            </a:pPr>
            <a:endParaRPr kumimoji="0" lang="en-US" altLang="zh-TW" sz="2400" b="1" dirty="0">
              <a:solidFill>
                <a:srgbClr val="483226"/>
              </a:solidFill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>
              <a:buFontTx/>
              <a:buBlip>
                <a:blip r:embed="rId3"/>
              </a:buBlip>
            </a:pPr>
            <a:r>
              <a:rPr kumimoji="0" lang="zh-TW" altLang="en-US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學校制服及</a:t>
            </a:r>
            <a:r>
              <a:rPr kumimoji="0" lang="zh-TW" altLang="zh-TW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運動服</a:t>
            </a:r>
            <a:r>
              <a:rPr kumimoji="0" lang="zh-TW" altLang="en-US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要縫上名牌</a:t>
            </a:r>
            <a:r>
              <a:rPr kumimoji="0" lang="zh-TW" altLang="zh-TW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、穿</a:t>
            </a:r>
            <a:r>
              <a:rPr kumimoji="0" lang="zh-TW" altLang="en-US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便服要配戴名牌。</a:t>
            </a:r>
            <a:endParaRPr kumimoji="0" lang="en-US" altLang="zh-TW" sz="2400" b="1" dirty="0">
              <a:solidFill>
                <a:srgbClr val="483226"/>
              </a:solidFill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>
              <a:buFontTx/>
              <a:buBlip>
                <a:blip r:embed="rId3"/>
              </a:buBlip>
            </a:pPr>
            <a:endParaRPr kumimoji="0" lang="zh-TW" altLang="en-US" sz="2400" b="1" dirty="0">
              <a:solidFill>
                <a:srgbClr val="483226"/>
              </a:solidFill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>
              <a:buFontTx/>
              <a:buBlip>
                <a:blip r:embed="rId3"/>
              </a:buBlip>
            </a:pPr>
            <a:r>
              <a:rPr kumimoji="0" lang="zh-TW" altLang="zh-TW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估算孩子上下</a:t>
            </a:r>
            <a:r>
              <a:rPr kumimoji="0" lang="zh-TW" altLang="en-US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學</a:t>
            </a:r>
            <a:r>
              <a:rPr kumimoji="0" lang="zh-TW" altLang="zh-TW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所需時間，如遇詐騙事件請與導師或學務處</a:t>
            </a:r>
            <a:r>
              <a:rPr kumimoji="0" lang="en-US" altLang="zh-TW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(29214615</a:t>
            </a:r>
            <a:r>
              <a:rPr kumimoji="0" lang="zh-TW" altLang="zh-TW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轉300-305</a:t>
            </a:r>
            <a:r>
              <a:rPr kumimoji="0" lang="en-US" altLang="zh-TW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)</a:t>
            </a:r>
            <a:r>
              <a:rPr kumimoji="0" lang="zh-TW" altLang="zh-TW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聯繫，或撥</a:t>
            </a:r>
            <a:r>
              <a:rPr kumimoji="0" lang="en-US" altLang="zh-TW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165</a:t>
            </a:r>
            <a:r>
              <a:rPr kumimoji="0" lang="zh-TW" altLang="zh-TW" sz="24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防詐騙專線。</a:t>
            </a:r>
            <a:endParaRPr kumimoji="0" lang="zh-TW" altLang="en-US" sz="2400" b="1" dirty="0">
              <a:solidFill>
                <a:srgbClr val="483226"/>
              </a:solidFill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>
              <a:buFontTx/>
              <a:buBlip>
                <a:blip r:embed="rId3"/>
              </a:buBlip>
            </a:pPr>
            <a:endParaRPr kumimoji="0" lang="zh-TW" altLang="en-US" sz="2400" b="1" dirty="0">
              <a:solidFill>
                <a:srgbClr val="483226"/>
              </a:solidFill>
              <a:latin typeface="標楷體" pitchFamily="65" charset="-120"/>
              <a:ea typeface="標楷體" pitchFamily="65" charset="-120"/>
              <a:cs typeface="微軟正黑體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97C37CB-14C3-4199-9DE8-C78837C2F256}"/>
              </a:ext>
            </a:extLst>
          </p:cNvPr>
          <p:cNvSpPr/>
          <p:nvPr/>
        </p:nvSpPr>
        <p:spPr>
          <a:xfrm>
            <a:off x="1115616" y="5387082"/>
            <a:ext cx="2592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3"/>
              </a:buBlip>
            </a:pPr>
            <a:r>
              <a:rPr kumimoji="0" lang="en-US" altLang="zh-TW" sz="3200" b="1" dirty="0">
                <a:latin typeface="新細明體"/>
                <a:ea typeface="新細明體"/>
              </a:rPr>
              <a:t>【</a:t>
            </a:r>
            <a:r>
              <a:rPr kumimoji="0" lang="zh-TW" altLang="en-US" sz="3200" b="1" dirty="0">
                <a:latin typeface="新細明體"/>
                <a:ea typeface="新細明體"/>
                <a:hlinkClick r:id="rId4" action="ppaction://hlinkfile"/>
              </a:rPr>
              <a:t>總務處</a:t>
            </a:r>
            <a:r>
              <a:rPr kumimoji="0" lang="en-US" altLang="zh-TW" sz="3200" b="1" dirty="0">
                <a:ea typeface="標楷體" pitchFamily="65" charset="-120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3876738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/>
          </p:cNvSpPr>
          <p:nvPr>
            <p:ph type="body" idx="1"/>
          </p:nvPr>
        </p:nvSpPr>
        <p:spPr>
          <a:xfrm>
            <a:off x="1187450" y="1600200"/>
            <a:ext cx="7499350" cy="4525963"/>
          </a:xfrm>
        </p:spPr>
        <p:txBody>
          <a:bodyPr/>
          <a:lstStyle/>
          <a:p>
            <a:pPr>
              <a:buFontTx/>
              <a:buNone/>
            </a:pPr>
            <a:r>
              <a:rPr kumimoji="1" lang="zh-TW" altLang="en-US" sz="3600" b="1" dirty="0">
                <a:solidFill>
                  <a:srgbClr val="41211B"/>
                </a:solidFill>
                <a:latin typeface="標楷體" pitchFamily="65" charset="-120"/>
                <a:ea typeface="標楷體" pitchFamily="65" charset="-120"/>
              </a:rPr>
              <a:t>營造快樂的學習環境</a:t>
            </a:r>
          </a:p>
          <a:p>
            <a:pPr>
              <a:buFontTx/>
              <a:buNone/>
            </a:pPr>
            <a:r>
              <a:rPr kumimoji="1" lang="zh-TW" altLang="en-US" sz="3600" b="1" dirty="0">
                <a:solidFill>
                  <a:srgbClr val="41211B"/>
                </a:solidFill>
                <a:latin typeface="標楷體" pitchFamily="65" charset="-120"/>
                <a:ea typeface="標楷體" pitchFamily="65" charset="-120"/>
              </a:rPr>
              <a:t>創造孩子的成就感</a:t>
            </a:r>
          </a:p>
          <a:p>
            <a:pPr>
              <a:buFontTx/>
              <a:buNone/>
            </a:pPr>
            <a:r>
              <a:rPr kumimoji="1" lang="zh-TW" altLang="en-US" sz="3600" b="1" dirty="0">
                <a:solidFill>
                  <a:srgbClr val="41211B"/>
                </a:solidFill>
                <a:latin typeface="標楷體" pitchFamily="65" charset="-120"/>
                <a:ea typeface="標楷體" pitchFamily="65" charset="-120"/>
              </a:rPr>
              <a:t>讓孩子學習守紀律，負責任</a:t>
            </a:r>
          </a:p>
          <a:p>
            <a:pPr>
              <a:buFontTx/>
              <a:buNone/>
            </a:pPr>
            <a:r>
              <a:rPr kumimoji="1" lang="zh-TW" altLang="en-US" sz="3600" b="1" dirty="0">
                <a:solidFill>
                  <a:srgbClr val="41211B"/>
                </a:solidFill>
                <a:latin typeface="標楷體" pitchFamily="65" charset="-120"/>
                <a:ea typeface="標楷體" pitchFamily="65" charset="-120"/>
              </a:rPr>
              <a:t>尊重他人</a:t>
            </a:r>
          </a:p>
          <a:p>
            <a:pPr>
              <a:buFontTx/>
              <a:buNone/>
            </a:pPr>
            <a:r>
              <a:rPr kumimoji="1" lang="zh-TW" altLang="en-US" sz="3600" b="1" dirty="0">
                <a:solidFill>
                  <a:srgbClr val="41211B"/>
                </a:solidFill>
                <a:latin typeface="標楷體" pitchFamily="65" charset="-120"/>
                <a:ea typeface="標楷體" pitchFamily="65" charset="-120"/>
              </a:rPr>
              <a:t>培養解決問題的能力</a:t>
            </a:r>
          </a:p>
        </p:txBody>
      </p:sp>
      <p:sp>
        <p:nvSpPr>
          <p:cNvPr id="32772" name="Text 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187450" y="274638"/>
            <a:ext cx="749935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>
              <a:spcBef>
                <a:spcPct val="50000"/>
              </a:spcBef>
            </a:pPr>
            <a:r>
              <a:rPr kumimoji="1" lang="zh-TW" altLang="en-US" sz="6600" b="0">
                <a:ln>
                  <a:noFill/>
                </a:ln>
                <a:effectLst/>
                <a:ea typeface="標楷體" pitchFamily="65" charset="-120"/>
              </a:rPr>
              <a:t>班級經營理念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zh-TW" altLang="zh-TW" sz="2400" b="1" dirty="0">
                <a:latin typeface="+mj-ea"/>
                <a:ea typeface="+mj-ea"/>
                <a:cs typeface="微軟正黑體"/>
              </a:rPr>
              <a:t>養成</a:t>
            </a:r>
            <a:r>
              <a:rPr lang="zh-TW" altLang="zh-TW" sz="2400" b="1" u="sng" dirty="0">
                <a:latin typeface="+mj-ea"/>
                <a:ea typeface="+mj-ea"/>
                <a:cs typeface="微軟正黑體"/>
              </a:rPr>
              <a:t>良好的學習態度</a:t>
            </a:r>
            <a:r>
              <a:rPr lang="zh-TW" altLang="zh-TW" sz="2400" b="1" dirty="0">
                <a:latin typeface="+mj-ea"/>
                <a:ea typeface="+mj-ea"/>
                <a:cs typeface="微軟正黑體"/>
              </a:rPr>
              <a:t>及</a:t>
            </a:r>
            <a:r>
              <a:rPr lang="zh-TW" altLang="zh-TW" sz="2400" b="1" u="sng" dirty="0">
                <a:latin typeface="+mj-ea"/>
                <a:ea typeface="+mj-ea"/>
                <a:cs typeface="微軟正黑體"/>
              </a:rPr>
              <a:t>自主</a:t>
            </a:r>
            <a:r>
              <a:rPr lang="zh-TW" altLang="en-US" sz="2400" b="1" u="sng" dirty="0">
                <a:latin typeface="+mj-ea"/>
                <a:ea typeface="+mj-ea"/>
                <a:cs typeface="微軟正黑體"/>
              </a:rPr>
              <a:t>的</a:t>
            </a:r>
            <a:r>
              <a:rPr lang="zh-TW" altLang="zh-TW" sz="2400" b="1" u="sng" dirty="0">
                <a:latin typeface="+mj-ea"/>
                <a:ea typeface="+mj-ea"/>
                <a:cs typeface="微軟正黑體"/>
              </a:rPr>
              <a:t>生活習慣</a:t>
            </a:r>
            <a:r>
              <a:rPr lang="zh-TW" altLang="zh-TW" sz="2400" b="1" dirty="0">
                <a:latin typeface="+mj-ea"/>
                <a:ea typeface="+mj-ea"/>
                <a:cs typeface="微軟正黑體"/>
              </a:rPr>
              <a:t>是刻不容緩的。</a:t>
            </a:r>
            <a:endParaRPr lang="en-US" altLang="zh-TW" sz="2400" b="1" dirty="0">
              <a:latin typeface="+mj-ea"/>
              <a:ea typeface="+mj-ea"/>
              <a:cs typeface="微軟正黑體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zh-TW" sz="2400" b="1" dirty="0">
              <a:latin typeface="+mj-ea"/>
              <a:ea typeface="+mj-ea"/>
              <a:cs typeface="微軟正黑體"/>
            </a:endParaRPr>
          </a:p>
          <a:p>
            <a:pPr>
              <a:lnSpc>
                <a:spcPct val="90000"/>
              </a:lnSpc>
            </a:pPr>
            <a:r>
              <a:rPr lang="zh-TW" altLang="zh-TW" sz="2400" b="1" dirty="0">
                <a:latin typeface="+mj-ea"/>
                <a:ea typeface="+mj-ea"/>
                <a:cs typeface="微軟正黑體"/>
              </a:rPr>
              <a:t>在家請指導孩子</a:t>
            </a:r>
            <a:r>
              <a:rPr lang="zh-TW" altLang="en-US" sz="2400" b="1" dirty="0">
                <a:latin typeface="+mj-ea"/>
                <a:ea typeface="+mj-ea"/>
                <a:cs typeface="微軟正黑體"/>
              </a:rPr>
              <a:t>整理個人物品、勤</a:t>
            </a:r>
            <a:r>
              <a:rPr lang="zh-TW" altLang="zh-TW" sz="2400" b="1" dirty="0">
                <a:latin typeface="+mj-ea"/>
                <a:ea typeface="+mj-ea"/>
                <a:cs typeface="微軟正黑體"/>
              </a:rPr>
              <a:t>做家事。</a:t>
            </a:r>
            <a:endParaRPr lang="en-US" altLang="zh-TW" sz="2400" b="1" dirty="0">
              <a:latin typeface="+mj-ea"/>
              <a:ea typeface="+mj-ea"/>
              <a:cs typeface="微軟正黑體"/>
            </a:endParaRPr>
          </a:p>
          <a:p>
            <a:pPr>
              <a:lnSpc>
                <a:spcPct val="90000"/>
              </a:lnSpc>
            </a:pPr>
            <a:endParaRPr lang="en-US" altLang="zh-TW" sz="2400" b="1" dirty="0">
              <a:latin typeface="+mj-ea"/>
              <a:ea typeface="+mj-ea"/>
              <a:cs typeface="微軟正黑體"/>
            </a:endParaRPr>
          </a:p>
          <a:p>
            <a:pPr>
              <a:lnSpc>
                <a:spcPct val="90000"/>
              </a:lnSpc>
            </a:pPr>
            <a:r>
              <a:rPr lang="zh-TW" altLang="zh-TW" sz="2400" b="1" dirty="0">
                <a:latin typeface="+mj-ea"/>
                <a:ea typeface="+mj-ea"/>
                <a:cs typeface="微軟正黑體"/>
              </a:rPr>
              <a:t>注重孩子的個別差異，接受孩子的成敗，不以成績論英雄。</a:t>
            </a:r>
            <a:endParaRPr lang="en-US" altLang="zh-TW" sz="2400" b="1" dirty="0">
              <a:latin typeface="+mj-ea"/>
              <a:ea typeface="+mj-ea"/>
              <a:cs typeface="微軟正黑體"/>
            </a:endParaRPr>
          </a:p>
          <a:p>
            <a:pPr>
              <a:lnSpc>
                <a:spcPct val="90000"/>
              </a:lnSpc>
            </a:pPr>
            <a:endParaRPr lang="en-US" altLang="zh-TW" sz="2400" b="1" dirty="0">
              <a:latin typeface="+mj-ea"/>
              <a:ea typeface="+mj-ea"/>
              <a:cs typeface="微軟正黑體"/>
            </a:endParaRPr>
          </a:p>
          <a:p>
            <a:pPr>
              <a:lnSpc>
                <a:spcPct val="90000"/>
              </a:lnSpc>
            </a:pPr>
            <a:r>
              <a:rPr lang="zh-TW" altLang="zh-TW" sz="2400" b="1" dirty="0">
                <a:latin typeface="+mj-ea"/>
                <a:ea typeface="+mj-ea"/>
              </a:rPr>
              <a:t>注意孩子作息與言行，若有沉迷電腦、電動和電視的習性，我們一起協助調整改善</a:t>
            </a:r>
            <a:r>
              <a:rPr lang="zh-TW" altLang="en-US" sz="2400" b="1" dirty="0">
                <a:latin typeface="+mj-ea"/>
                <a:ea typeface="+mj-ea"/>
              </a:rPr>
              <a:t>。</a:t>
            </a:r>
          </a:p>
          <a:p>
            <a:pPr>
              <a:lnSpc>
                <a:spcPct val="90000"/>
              </a:lnSpc>
            </a:pPr>
            <a:endParaRPr lang="zh-TW" altLang="en-US" sz="2400" dirty="0">
              <a:latin typeface="+mj-ea"/>
              <a:ea typeface="+mj-ea"/>
              <a:cs typeface="微軟正黑體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457200" y="1052513"/>
            <a:ext cx="8229600" cy="50736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zh-TW" sz="2600" b="1" dirty="0">
                <a:solidFill>
                  <a:srgbClr val="483226"/>
                </a:solidFill>
                <a:latin typeface="Franklin Gothic Book"/>
                <a:ea typeface="微軟正黑體"/>
                <a:cs typeface="微軟正黑體"/>
              </a:rPr>
              <a:t>獎懲制度：期許能從讚美方面多做努力，進而培養孩子個人的榮譽心。隨時注意孩子是否有嚴重的行為偏差或屢勸不聽的行為，適時適量給予機會教育。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kumimoji="0" lang="en-US" altLang="zh-TW" sz="2600" b="1" dirty="0">
              <a:solidFill>
                <a:srgbClr val="483226"/>
              </a:solidFill>
              <a:latin typeface="Franklin Gothic Book"/>
              <a:ea typeface="微軟正黑體"/>
              <a:cs typeface="微軟正黑體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zh-TW" sz="2600" b="1" dirty="0">
                <a:solidFill>
                  <a:srgbClr val="483226"/>
                </a:solidFill>
                <a:latin typeface="Franklin Gothic Book"/>
                <a:ea typeface="微軟正黑體"/>
                <a:cs typeface="微軟正黑體"/>
              </a:rPr>
              <a:t>孩子有時對老師的交代難免會傳達錯誤，您若有任何的問題，希望隨時找我溝通，可利用聯絡簿、電話、或是當面溝通。</a:t>
            </a:r>
            <a:endParaRPr kumimoji="0" lang="en-US" altLang="zh-TW" sz="2600" b="1" dirty="0">
              <a:solidFill>
                <a:srgbClr val="483226"/>
              </a:solidFill>
              <a:latin typeface="Franklin Gothic Book"/>
              <a:ea typeface="微軟正黑體"/>
              <a:cs typeface="微軟正黑體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kumimoji="0" lang="en-US" altLang="zh-TW" sz="2600" b="1" dirty="0">
              <a:solidFill>
                <a:srgbClr val="483226"/>
              </a:solidFill>
              <a:latin typeface="Franklin Gothic Book"/>
              <a:ea typeface="微軟正黑體"/>
              <a:cs typeface="微軟正黑體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zh-TW" sz="2600" b="1" dirty="0">
                <a:solidFill>
                  <a:srgbClr val="483226"/>
                </a:solidFill>
                <a:latin typeface="Franklin Gothic Book"/>
                <a:ea typeface="微軟正黑體"/>
                <a:cs typeface="微軟正黑體"/>
              </a:rPr>
              <a:t>天氣多變，請隨時為孩子增減衣物。夏天天氣炎熱，</a:t>
            </a:r>
            <a:r>
              <a:rPr kumimoji="0" lang="zh-TW" altLang="en-US" sz="2600" b="1" dirty="0">
                <a:solidFill>
                  <a:srgbClr val="483226"/>
                </a:solidFill>
                <a:latin typeface="Franklin Gothic Book"/>
                <a:ea typeface="微軟正黑體"/>
                <a:cs typeface="微軟正黑體"/>
              </a:rPr>
              <a:t>請幫孩子準備水壺，</a:t>
            </a:r>
            <a:r>
              <a:rPr kumimoji="0" lang="zh-TW" altLang="zh-TW" sz="2600" b="1" dirty="0">
                <a:solidFill>
                  <a:srgbClr val="483226"/>
                </a:solidFill>
                <a:latin typeface="Franklin Gothic Book"/>
                <a:ea typeface="微軟正黑體"/>
                <a:cs typeface="微軟正黑體"/>
              </a:rPr>
              <a:t>容易流汗的孩子</a:t>
            </a:r>
            <a:r>
              <a:rPr kumimoji="0" lang="zh-TW" altLang="en-US" sz="2600" b="1" dirty="0">
                <a:solidFill>
                  <a:srgbClr val="483226"/>
                </a:solidFill>
                <a:latin typeface="Franklin Gothic Book"/>
                <a:ea typeface="微軟正黑體"/>
                <a:cs typeface="微軟正黑體"/>
              </a:rPr>
              <a:t>也</a:t>
            </a:r>
            <a:r>
              <a:rPr kumimoji="0" lang="zh-TW" altLang="zh-TW" sz="2600" b="1" dirty="0">
                <a:solidFill>
                  <a:srgbClr val="483226"/>
                </a:solidFill>
                <a:latin typeface="Franklin Gothic Book"/>
                <a:ea typeface="微軟正黑體"/>
                <a:cs typeface="微軟正黑體"/>
              </a:rPr>
              <a:t>最好帶一條毛巾、或是替換衣物，以保持個人衛生。</a:t>
            </a:r>
            <a:endParaRPr kumimoji="0" lang="zh-TW" altLang="en-US" sz="3000" dirty="0">
              <a:solidFill>
                <a:srgbClr val="483226"/>
              </a:solidFill>
              <a:latin typeface="Franklin Gothic Book"/>
              <a:ea typeface="微軟正黑體"/>
              <a:cs typeface="微軟正黑體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468313" y="908050"/>
            <a:ext cx="8229600" cy="507365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zh-TW" sz="2600" b="1" dirty="0">
                <a:solidFill>
                  <a:srgbClr val="483226"/>
                </a:solidFill>
                <a:latin typeface="Franklin Gothic Book"/>
                <a:ea typeface="微軟正黑體"/>
                <a:cs typeface="微軟正黑體"/>
              </a:rPr>
              <a:t>全班有</a:t>
            </a:r>
            <a:r>
              <a:rPr kumimoji="0" lang="en-US" altLang="zh-TW" sz="2600" b="1" dirty="0">
                <a:solidFill>
                  <a:srgbClr val="483226"/>
                </a:solidFill>
                <a:latin typeface="Franklin Gothic Book"/>
                <a:ea typeface="微軟正黑體"/>
                <a:cs typeface="微軟正黑體"/>
              </a:rPr>
              <a:t>26</a:t>
            </a:r>
            <a:r>
              <a:rPr kumimoji="0" lang="zh-TW" altLang="zh-TW" sz="2600" b="1" dirty="0">
                <a:solidFill>
                  <a:srgbClr val="483226"/>
                </a:solidFill>
                <a:latin typeface="Franklin Gothic Book"/>
                <a:ea typeface="微軟正黑體"/>
                <a:cs typeface="微軟正黑體"/>
              </a:rPr>
              <a:t>位小朋友，下課時間有限，不易做到充分的補救教學。若發現孩子在學習上出現困難，讓我們一起找出其困難所在，雙方彼此配合，協助孩子獲得幫助。</a:t>
            </a:r>
          </a:p>
          <a:p>
            <a:pPr marL="342900" indent="-342900">
              <a:spcBef>
                <a:spcPct val="20000"/>
              </a:spcBef>
            </a:pPr>
            <a:endParaRPr kumimoji="0" lang="en-US" altLang="zh-TW" sz="2600" b="1" dirty="0">
              <a:solidFill>
                <a:srgbClr val="483226"/>
              </a:solidFill>
              <a:latin typeface="Franklin Gothic Book"/>
              <a:ea typeface="微軟正黑體"/>
              <a:cs typeface="微軟正黑體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zh-TW" sz="2600" b="1" dirty="0">
                <a:solidFill>
                  <a:srgbClr val="483226"/>
                </a:solidFill>
                <a:latin typeface="Franklin Gothic Book"/>
                <a:ea typeface="微軟正黑體"/>
                <a:cs typeface="微軟正黑體"/>
              </a:rPr>
              <a:t>孩子在校時間長，與同學相處的機會也多，難免會出現糾紛，請一起勸勉孩子學習包容的心，同時，也教導孩子學習說 “請、謝謝、對不起”，同學間的相處才會和諧。</a:t>
            </a:r>
            <a:endParaRPr kumimoji="0" lang="zh-TW" altLang="en-US" sz="2600" b="1" dirty="0">
              <a:solidFill>
                <a:srgbClr val="483226"/>
              </a:solidFill>
              <a:latin typeface="Franklin Gothic Book"/>
              <a:ea typeface="微軟正黑體"/>
              <a:cs typeface="微軟正黑體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endParaRPr kumimoji="0" lang="zh-TW" altLang="en-US" sz="2600" b="1" dirty="0">
              <a:solidFill>
                <a:srgbClr val="483226"/>
              </a:solidFill>
              <a:latin typeface="Franklin Gothic Book"/>
              <a:ea typeface="微軟正黑體"/>
              <a:cs typeface="微軟正黑體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457200" y="1052513"/>
            <a:ext cx="8229600" cy="50736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zh-TW" sz="26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</a:rPr>
              <a:t>不事事代勞，多給孩子機會</a:t>
            </a:r>
            <a:r>
              <a:rPr kumimoji="0" lang="zh-TW" altLang="en-US" sz="26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</a:rPr>
              <a:t>。</a:t>
            </a:r>
            <a:r>
              <a:rPr kumimoji="0" lang="zh-TW" altLang="zh-TW" sz="26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養成孩子對自己負責任的態度，睡覺前及上學前請孩子務必自己檢核學用品是否帶齊全，以免東西忘了帶。</a:t>
            </a:r>
            <a:endParaRPr kumimoji="0" lang="zh-TW" altLang="en-US" sz="2600" b="1" dirty="0">
              <a:solidFill>
                <a:srgbClr val="483226"/>
              </a:solidFill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kumimoji="0" lang="zh-TW" altLang="en-US" sz="2600" b="1" dirty="0">
              <a:solidFill>
                <a:srgbClr val="483226"/>
              </a:solidFill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zh-TW" sz="26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</a:rPr>
              <a:t>請每日</a:t>
            </a:r>
            <a:r>
              <a:rPr kumimoji="0" lang="zh-TW" altLang="zh-TW" sz="2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檢查聯絡簿</a:t>
            </a:r>
            <a:r>
              <a:rPr kumimoji="0" lang="zh-TW" altLang="zh-TW" sz="2600" b="1" dirty="0">
                <a:solidFill>
                  <a:srgbClr val="483226"/>
                </a:solidFill>
                <a:latin typeface="標楷體" pitchFamily="65" charset="-120"/>
                <a:ea typeface="標楷體" pitchFamily="65" charset="-120"/>
              </a:rPr>
              <a:t>並簽名，督導孩子認真完成各項作業，並訂正錯誤。作業訂正：其關乎整個學習的成功與否，請家長在簽名之前，務必再次檢查孩子上次的作業是否確實訂正無誤。</a:t>
            </a:r>
            <a:endParaRPr kumimoji="0" lang="zh-TW" altLang="en-US" sz="2600" b="1" dirty="0">
              <a:solidFill>
                <a:srgbClr val="483226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kumimoji="0" lang="zh-TW" altLang="en-US" sz="2600" b="1" dirty="0">
              <a:solidFill>
                <a:srgbClr val="483226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en-US" sz="2600" b="1" dirty="0">
                <a:latin typeface="標楷體" pitchFamily="65" charset="-120"/>
                <a:ea typeface="標楷體" pitchFamily="65" charset="-120"/>
              </a:rPr>
              <a:t>不要立即給孩子答案，可以鼓勵孩子多思考，或反問孩子</a:t>
            </a:r>
            <a:r>
              <a:rPr kumimoji="0" lang="en-US" altLang="zh-TW" sz="2600" b="1" dirty="0">
                <a:latin typeface="標楷體" pitchFamily="65" charset="-120"/>
                <a:ea typeface="標楷體" pitchFamily="65" charset="-120"/>
              </a:rPr>
              <a:t>:</a:t>
            </a:r>
            <a:r>
              <a:rPr kumimoji="0" lang="zh-TW" altLang="en-US" sz="2600" b="1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kumimoji="0" lang="zh-TW" altLang="en-US" sz="2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你認為呢？</a:t>
            </a:r>
            <a:r>
              <a:rPr kumimoji="0" lang="zh-TW" altLang="en-US" sz="2600" b="1" dirty="0">
                <a:latin typeface="標楷體" pitchFamily="65" charset="-120"/>
                <a:ea typeface="標楷體" pitchFamily="65" charset="-120"/>
              </a:rPr>
              <a:t>」「</a:t>
            </a:r>
            <a:r>
              <a:rPr kumimoji="0" lang="zh-TW" altLang="en-US" sz="2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還可以怎麼做？</a:t>
            </a:r>
            <a:r>
              <a:rPr kumimoji="0" lang="zh-TW" altLang="en-US" sz="2600" b="1" dirty="0">
                <a:latin typeface="標楷體" pitchFamily="65" charset="-120"/>
                <a:ea typeface="標楷體" pitchFamily="65" charset="-120"/>
              </a:rPr>
              <a:t>」</a:t>
            </a:r>
            <a:endParaRPr kumimoji="0" lang="en-US" altLang="zh-TW" sz="2600" b="1" dirty="0">
              <a:solidFill>
                <a:srgbClr val="483226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/>
            <a:endParaRPr kumimoji="0" lang="en-US" altLang="zh-TW" sz="2600" b="1" dirty="0">
              <a:solidFill>
                <a:srgbClr val="483226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內容版面配置區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4525962"/>
          </a:xfrm>
        </p:spPr>
        <p:txBody>
          <a:bodyPr/>
          <a:lstStyle/>
          <a:p>
            <a:r>
              <a:rPr lang="zh-TW" altLang="en-US" b="1" dirty="0">
                <a:cs typeface="微軟正黑體"/>
              </a:rPr>
              <a:t> 國語</a:t>
            </a:r>
            <a:endParaRPr lang="en-US" altLang="zh-TW" b="1" dirty="0">
              <a:cs typeface="微軟正黑體"/>
            </a:endParaRPr>
          </a:p>
          <a:p>
            <a:pPr>
              <a:buFontTx/>
              <a:buNone/>
            </a:pPr>
            <a:r>
              <a:rPr lang="zh-TW" altLang="zh-TW" sz="2400" b="1" dirty="0">
                <a:latin typeface="微軟正黑體"/>
                <a:cs typeface="微軟正黑體"/>
                <a:sym typeface="Wingdings 2" pitchFamily="18" charset="2"/>
              </a:rPr>
              <a:t></a:t>
            </a:r>
            <a:r>
              <a:rPr lang="zh-TW" altLang="zh-TW" sz="2400" b="1" dirty="0">
                <a:latin typeface="微軟正黑體"/>
                <a:cs typeface="微軟正黑體"/>
              </a:rPr>
              <a:t>養成寫字和閱讀正確姿勢及習慣。</a:t>
            </a:r>
          </a:p>
          <a:p>
            <a:pPr>
              <a:buFontTx/>
              <a:buNone/>
            </a:pPr>
            <a:r>
              <a:rPr lang="zh-TW" altLang="zh-TW" sz="2400" b="1" dirty="0">
                <a:latin typeface="微軟正黑體"/>
                <a:cs typeface="微軟正黑體"/>
                <a:sym typeface="Wingdings 2" pitchFamily="18" charset="2"/>
              </a:rPr>
              <a:t>基礎：</a:t>
            </a:r>
            <a:r>
              <a:rPr lang="zh-TW" altLang="en-US" sz="2400" b="1" dirty="0">
                <a:latin typeface="微軟正黑體"/>
                <a:cs typeface="微軟正黑體"/>
                <a:sym typeface="Wingdings 2" pitchFamily="18" charset="2"/>
              </a:rPr>
              <a:t>生字、造詞、造句</a:t>
            </a:r>
          </a:p>
          <a:p>
            <a:pPr>
              <a:buFontTx/>
              <a:buNone/>
            </a:pPr>
            <a:r>
              <a:rPr lang="zh-TW" altLang="en-US" sz="2400" b="1" dirty="0">
                <a:latin typeface="微軟正黑體"/>
                <a:cs typeface="微軟正黑體"/>
                <a:sym typeface="Wingdings 2" pitchFamily="18" charset="2"/>
              </a:rPr>
              <a:t>  進階：內涵、思考、統整</a:t>
            </a:r>
            <a:endParaRPr lang="zh-TW" altLang="zh-TW" sz="2400" b="1" dirty="0">
              <a:latin typeface="微軟正黑體"/>
              <a:cs typeface="微軟正黑體"/>
            </a:endParaRPr>
          </a:p>
          <a:p>
            <a:pPr>
              <a:buFontTx/>
              <a:buNone/>
            </a:pPr>
            <a:r>
              <a:rPr lang="zh-TW" altLang="zh-TW" sz="2400" b="1" dirty="0">
                <a:latin typeface="微軟正黑體"/>
                <a:cs typeface="微軟正黑體"/>
                <a:sym typeface="Wingdings 2" pitchFamily="18" charset="2"/>
              </a:rPr>
              <a:t></a:t>
            </a:r>
            <a:r>
              <a:rPr lang="zh-TW" altLang="zh-TW" sz="2400" b="1" dirty="0">
                <a:latin typeface="微軟正黑體"/>
                <a:cs typeface="微軟正黑體"/>
              </a:rPr>
              <a:t>培養良好的聆聽、朗讀、做筆記習慣</a:t>
            </a:r>
            <a:r>
              <a:rPr lang="zh-TW" altLang="en-US" sz="2400" b="1" dirty="0">
                <a:latin typeface="微軟正黑體"/>
                <a:cs typeface="微軟正黑體"/>
              </a:rPr>
              <a:t>。</a:t>
            </a:r>
            <a:endParaRPr lang="zh-TW" altLang="zh-TW" sz="2400" b="1" dirty="0">
              <a:latin typeface="微軟正黑體"/>
              <a:cs typeface="微軟正黑體"/>
            </a:endParaRPr>
          </a:p>
          <a:p>
            <a:pPr>
              <a:buFontTx/>
              <a:buNone/>
            </a:pPr>
            <a:r>
              <a:rPr lang="zh-TW" altLang="zh-TW" sz="2400" b="1" dirty="0">
                <a:latin typeface="微軟正黑體"/>
                <a:cs typeface="微軟正黑體"/>
                <a:sym typeface="Wingdings 2" pitchFamily="18" charset="2"/>
              </a:rPr>
              <a:t></a:t>
            </a:r>
            <a:r>
              <a:rPr lang="zh-TW" altLang="zh-TW" sz="2400" b="1" dirty="0">
                <a:latin typeface="微軟正黑體"/>
                <a:cs typeface="微軟正黑體"/>
              </a:rPr>
              <a:t>鼓勵孩子多閱讀課外讀物</a:t>
            </a:r>
            <a:r>
              <a:rPr lang="zh-TW" altLang="en-US" sz="2400" b="1" dirty="0">
                <a:latin typeface="微軟正黑體"/>
                <a:cs typeface="微軟正黑體"/>
              </a:rPr>
              <a:t>。</a:t>
            </a:r>
            <a:endParaRPr lang="zh-TW" altLang="zh-TW" sz="2400" b="1" dirty="0">
              <a:latin typeface="微軟正黑體"/>
              <a:cs typeface="微軟正黑體"/>
            </a:endParaRPr>
          </a:p>
          <a:p>
            <a:pPr>
              <a:buFontTx/>
              <a:buNone/>
            </a:pPr>
            <a:endParaRPr lang="zh-TW" altLang="en-US" b="1" dirty="0">
              <a:cs typeface="微軟正黑體"/>
            </a:endParaRPr>
          </a:p>
        </p:txBody>
      </p:sp>
      <p:sp>
        <p:nvSpPr>
          <p:cNvPr id="24579" name="內容版面配置區 3"/>
          <p:cNvSpPr>
            <a:spLocks noGrp="1"/>
          </p:cNvSpPr>
          <p:nvPr>
            <p:ph sz="half" idx="2"/>
          </p:nvPr>
        </p:nvSpPr>
        <p:spPr>
          <a:xfrm>
            <a:off x="4643438" y="1196975"/>
            <a:ext cx="4038600" cy="4525963"/>
          </a:xfrm>
        </p:spPr>
        <p:txBody>
          <a:bodyPr/>
          <a:lstStyle/>
          <a:p>
            <a:r>
              <a:rPr lang="zh-TW" altLang="en-US" b="1" dirty="0">
                <a:cs typeface="微軟正黑體"/>
              </a:rPr>
              <a:t> 數學</a:t>
            </a:r>
            <a:endParaRPr lang="en-US" altLang="zh-TW" b="1" dirty="0">
              <a:cs typeface="微軟正黑體"/>
            </a:endParaRPr>
          </a:p>
          <a:p>
            <a:pPr>
              <a:buFont typeface="Wingdings 2" pitchFamily="18" charset="2"/>
              <a:buChar char="u"/>
            </a:pPr>
            <a:r>
              <a:rPr lang="zh-TW" altLang="en-US" sz="2400" b="1" dirty="0">
                <a:latin typeface="微軟正黑體"/>
                <a:cs typeface="微軟正黑體"/>
                <a:sym typeface="Wingdings 2" pitchFamily="18" charset="2"/>
              </a:rPr>
              <a:t>基本運算能力</a:t>
            </a:r>
          </a:p>
          <a:p>
            <a:pPr>
              <a:buFont typeface="Wingdings 2" pitchFamily="18" charset="2"/>
              <a:buChar char="v"/>
            </a:pPr>
            <a:r>
              <a:rPr lang="zh-TW" altLang="en-US" sz="2400" b="1" dirty="0">
                <a:latin typeface="微軟正黑體"/>
                <a:cs typeface="微軟正黑體"/>
                <a:sym typeface="Wingdings 2" pitchFamily="18" charset="2"/>
              </a:rPr>
              <a:t>讀題、審題</a:t>
            </a:r>
            <a:endParaRPr lang="zh-TW" altLang="zh-TW" sz="2400" b="1" dirty="0">
              <a:latin typeface="微軟正黑體"/>
              <a:cs typeface="微軟正黑體"/>
            </a:endParaRPr>
          </a:p>
          <a:p>
            <a:pPr>
              <a:buFont typeface="Wingdings 2" pitchFamily="18" charset="2"/>
              <a:buChar char="w"/>
            </a:pPr>
            <a:r>
              <a:rPr lang="zh-TW" altLang="en-US" sz="2400" b="1" dirty="0">
                <a:latin typeface="微軟正黑體"/>
                <a:cs typeface="微軟正黑體"/>
                <a:sym typeface="Wingdings 2" pitchFamily="18" charset="2"/>
              </a:rPr>
              <a:t>畫重點、</a:t>
            </a:r>
            <a:r>
              <a:rPr lang="zh-TW" altLang="zh-TW" sz="2400" b="1" dirty="0">
                <a:latin typeface="微軟正黑體"/>
                <a:cs typeface="微軟正黑體"/>
                <a:sym typeface="Wingdings 2" pitchFamily="18" charset="2"/>
              </a:rPr>
              <a:t>圖示</a:t>
            </a:r>
            <a:endParaRPr lang="zh-TW" altLang="en-US" sz="2400" b="1" dirty="0">
              <a:latin typeface="微軟正黑體"/>
              <a:cs typeface="微軟正黑體"/>
              <a:sym typeface="Wingdings 2" pitchFamily="18" charset="2"/>
            </a:endParaRPr>
          </a:p>
          <a:p>
            <a:pPr>
              <a:buFontTx/>
              <a:buNone/>
            </a:pPr>
            <a:r>
              <a:rPr lang="zh-TW" altLang="zh-TW" sz="2400" b="1" dirty="0">
                <a:latin typeface="微軟正黑體"/>
                <a:cs typeface="微軟正黑體"/>
                <a:sym typeface="Wingdings 2" pitchFamily="18" charset="2"/>
              </a:rPr>
              <a:t></a:t>
            </a:r>
            <a:r>
              <a:rPr lang="zh-TW" altLang="en-US" sz="2400" b="1" dirty="0">
                <a:solidFill>
                  <a:schemeClr val="tx1"/>
                </a:solidFill>
                <a:latin typeface="微軟正黑體"/>
                <a:cs typeface="微軟正黑體"/>
                <a:sym typeface="Wingdings 2" pitchFamily="18" charset="2"/>
              </a:rPr>
              <a:t>認識</a:t>
            </a:r>
            <a:r>
              <a:rPr lang="zh-TW" alt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微軟正黑體"/>
                <a:cs typeface="微軟正黑體"/>
                <a:sym typeface="Wingdings 2" pitchFamily="18" charset="2"/>
              </a:rPr>
              <a:t>數學</a:t>
            </a:r>
            <a:r>
              <a:rPr lang="zh-TW" altLang="en-US" sz="2400" b="1" dirty="0">
                <a:solidFill>
                  <a:schemeClr val="tx1"/>
                </a:solidFill>
                <a:latin typeface="微軟正黑體"/>
                <a:cs typeface="微軟正黑體"/>
                <a:sym typeface="Wingdings 2" pitchFamily="18" charset="2"/>
              </a:rPr>
              <a:t>，</a:t>
            </a:r>
            <a:endParaRPr lang="en-US" altLang="zh-TW" sz="2400" b="1" dirty="0">
              <a:solidFill>
                <a:schemeClr val="tx1"/>
              </a:solidFill>
              <a:latin typeface="微軟正黑體"/>
              <a:cs typeface="微軟正黑體"/>
              <a:sym typeface="Wingdings 2" pitchFamily="18" charset="2"/>
            </a:endParaRPr>
          </a:p>
          <a:p>
            <a:pPr>
              <a:buFontTx/>
              <a:buNone/>
            </a:pPr>
            <a:r>
              <a:rPr lang="zh-TW" altLang="en-US" sz="2400" b="1" dirty="0">
                <a:solidFill>
                  <a:schemeClr val="tx1"/>
                </a:solidFill>
                <a:latin typeface="微軟正黑體"/>
                <a:cs typeface="微軟正黑體"/>
                <a:sym typeface="Wingdings 2" pitchFamily="18" charset="2"/>
              </a:rPr>
              <a:t>    別讓數學不認識自己</a:t>
            </a:r>
            <a:endParaRPr lang="en-US" altLang="zh-TW" sz="2400" b="1" dirty="0">
              <a:solidFill>
                <a:schemeClr val="tx1"/>
              </a:solidFill>
              <a:latin typeface="微軟正黑體"/>
              <a:cs typeface="微軟正黑體"/>
              <a:sym typeface="Wingdings 2" pitchFamily="18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schemeClr val="tx1"/>
                </a:solidFill>
                <a:latin typeface="微軟正黑體"/>
                <a:cs typeface="微軟正黑體"/>
                <a:sym typeface="Wingdings 2" pitchFamily="18" charset="2"/>
              </a:rPr>
              <a:t>認識</a:t>
            </a:r>
            <a:r>
              <a:rPr lang="zh-TW" alt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微軟正黑體"/>
                <a:cs typeface="微軟正黑體"/>
                <a:sym typeface="Wingdings 2" pitchFamily="18" charset="2"/>
              </a:rPr>
              <a:t>英語</a:t>
            </a:r>
            <a:r>
              <a:rPr lang="zh-TW" altLang="en-US" sz="2400" b="1" dirty="0">
                <a:solidFill>
                  <a:schemeClr val="tx1"/>
                </a:solidFill>
                <a:latin typeface="微軟正黑體"/>
                <a:cs typeface="微軟正黑體"/>
                <a:sym typeface="Wingdings 2" pitchFamily="18" charset="2"/>
              </a:rPr>
              <a:t>，</a:t>
            </a:r>
            <a:endParaRPr lang="en-US" altLang="zh-TW" sz="2400" b="1" dirty="0">
              <a:solidFill>
                <a:schemeClr val="tx1"/>
              </a:solidFill>
              <a:latin typeface="微軟正黑體"/>
              <a:cs typeface="微軟正黑體"/>
              <a:sym typeface="Wingdings 2" pitchFamily="18" charset="2"/>
            </a:endParaRP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tx1"/>
                </a:solidFill>
                <a:latin typeface="微軟正黑體"/>
                <a:cs typeface="微軟正黑體"/>
                <a:sym typeface="Wingdings 2" pitchFamily="18" charset="2"/>
              </a:rPr>
              <a:t>    別讓英語不認識自己</a:t>
            </a:r>
            <a:endParaRPr lang="en-US" altLang="zh-TW" sz="2400" b="1" dirty="0">
              <a:solidFill>
                <a:schemeClr val="tx1"/>
              </a:solidFill>
              <a:latin typeface="微軟正黑體"/>
              <a:cs typeface="微軟正黑體"/>
              <a:sym typeface="Wingdings 2" pitchFamily="18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schemeClr val="tx1"/>
                </a:solidFill>
                <a:latin typeface="微軟正黑體"/>
                <a:cs typeface="微軟正黑體"/>
                <a:sym typeface="Wingdings 2" pitchFamily="18" charset="2"/>
              </a:rPr>
              <a:t>認識</a:t>
            </a:r>
            <a:r>
              <a:rPr lang="zh-TW" alt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微軟正黑體"/>
                <a:cs typeface="微軟正黑體"/>
                <a:sym typeface="Wingdings 2" pitchFamily="18" charset="2"/>
              </a:rPr>
              <a:t>閩南語</a:t>
            </a:r>
            <a:r>
              <a:rPr lang="zh-TW" altLang="en-US" sz="2400" b="1" dirty="0">
                <a:solidFill>
                  <a:schemeClr val="tx1"/>
                </a:solidFill>
                <a:latin typeface="微軟正黑體"/>
                <a:cs typeface="微軟正黑體"/>
                <a:sym typeface="Wingdings 2" pitchFamily="18" charset="2"/>
              </a:rPr>
              <a:t>，</a:t>
            </a:r>
            <a:endParaRPr lang="en-US" altLang="zh-TW" sz="2400" b="1" dirty="0">
              <a:solidFill>
                <a:schemeClr val="tx1"/>
              </a:solidFill>
              <a:latin typeface="微軟正黑體"/>
              <a:cs typeface="微軟正黑體"/>
              <a:sym typeface="Wingdings 2" pitchFamily="18" charset="2"/>
            </a:endParaRP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tx1"/>
                </a:solidFill>
                <a:latin typeface="微軟正黑體"/>
                <a:cs typeface="微軟正黑體"/>
                <a:sym typeface="Wingdings 2" pitchFamily="18" charset="2"/>
              </a:rPr>
              <a:t>    別讓閩南語不認識自己</a:t>
            </a:r>
            <a:endParaRPr lang="en-US" altLang="zh-TW" sz="2400" b="1" dirty="0">
              <a:solidFill>
                <a:schemeClr val="tx1"/>
              </a:solidFill>
              <a:latin typeface="微軟正黑體"/>
              <a:cs typeface="微軟正黑體"/>
              <a:sym typeface="Wingdings 2" pitchFamily="18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zh-TW" altLang="en-US" sz="2400" b="1" dirty="0">
              <a:latin typeface="微軟正黑體"/>
              <a:cs typeface="微軟正黑體"/>
              <a:sym typeface="Wingdings 2" pitchFamily="18" charset="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內容版面配置區 2"/>
          <p:cNvSpPr>
            <a:spLocks noGrp="1"/>
          </p:cNvSpPr>
          <p:nvPr>
            <p:ph sz="half" idx="1"/>
          </p:nvPr>
        </p:nvSpPr>
        <p:spPr>
          <a:xfrm>
            <a:off x="971550" y="1196974"/>
            <a:ext cx="3535363" cy="4968329"/>
          </a:xfrm>
        </p:spPr>
        <p:txBody>
          <a:bodyPr/>
          <a:lstStyle/>
          <a:p>
            <a:r>
              <a:rPr lang="zh-TW" altLang="en-US" b="1" dirty="0">
                <a:cs typeface="微軟正黑體"/>
              </a:rPr>
              <a:t> 綜合</a:t>
            </a:r>
            <a:endParaRPr lang="en-US" altLang="zh-TW" b="1" dirty="0">
              <a:cs typeface="微軟正黑體"/>
            </a:endParaRPr>
          </a:p>
          <a:p>
            <a:pPr>
              <a:buFontTx/>
              <a:buNone/>
            </a:pPr>
            <a:r>
              <a:rPr lang="zh-TW" altLang="zh-TW" sz="2400" b="1" dirty="0">
                <a:latin typeface="微軟正黑體"/>
                <a:cs typeface="微軟正黑體"/>
                <a:sym typeface="Wingdings 2" pitchFamily="18" charset="2"/>
              </a:rPr>
              <a:t></a:t>
            </a:r>
            <a:r>
              <a:rPr lang="zh-TW" altLang="en-US" sz="2400" b="1" dirty="0">
                <a:latin typeface="微軟正黑體"/>
                <a:cs typeface="微軟正黑體"/>
                <a:sym typeface="Wingdings 2" pitchFamily="18" charset="2"/>
              </a:rPr>
              <a:t> 親近大自然</a:t>
            </a:r>
            <a:endParaRPr lang="zh-TW" altLang="zh-TW" sz="2400" b="1" dirty="0">
              <a:latin typeface="微軟正黑體"/>
              <a:cs typeface="微軟正黑體"/>
            </a:endParaRPr>
          </a:p>
          <a:p>
            <a:pPr>
              <a:buFont typeface="Wingdings 2"/>
              <a:buChar char="v"/>
            </a:pPr>
            <a:r>
              <a:rPr lang="zh-TW" altLang="en-US" sz="2400" b="1" dirty="0">
                <a:latin typeface="微軟正黑體"/>
                <a:cs typeface="微軟正黑體"/>
                <a:sym typeface="Wingdings 2" pitchFamily="18" charset="2"/>
              </a:rPr>
              <a:t>親情倫理</a:t>
            </a:r>
            <a:endParaRPr lang="en-US" altLang="zh-TW" sz="2400" b="1" dirty="0">
              <a:latin typeface="微軟正黑體"/>
              <a:cs typeface="微軟正黑體"/>
              <a:sym typeface="Wingdings 2" pitchFamily="18" charset="2"/>
            </a:endParaRPr>
          </a:p>
          <a:p>
            <a:pPr>
              <a:buFont typeface="Wingdings 2"/>
              <a:buChar char="w"/>
            </a:pPr>
            <a:r>
              <a:rPr lang="zh-TW" altLang="en-US" sz="2400" b="1" dirty="0">
                <a:latin typeface="微軟正黑體"/>
                <a:cs typeface="微軟正黑體"/>
                <a:sym typeface="Wingdings 2" pitchFamily="18" charset="2"/>
              </a:rPr>
              <a:t>社區生活</a:t>
            </a:r>
            <a:endParaRPr lang="en-US" altLang="zh-TW" sz="2400" b="1" dirty="0">
              <a:latin typeface="微軟正黑體"/>
              <a:cs typeface="微軟正黑體"/>
              <a:sym typeface="Wingdings 2" pitchFamily="18" charset="2"/>
            </a:endParaRPr>
          </a:p>
          <a:p>
            <a:pPr marL="0" indent="0">
              <a:buNone/>
            </a:pPr>
            <a:r>
              <a:rPr lang="zh-TW" altLang="zh-TW" sz="2400" b="1" dirty="0">
                <a:latin typeface="微軟正黑體"/>
                <a:cs typeface="微軟正黑體"/>
                <a:sym typeface="Wingdings 2" pitchFamily="18" charset="2"/>
              </a:rPr>
              <a:t> </a:t>
            </a:r>
            <a:r>
              <a:rPr lang="zh-TW" altLang="en-US" sz="2400" b="1" dirty="0">
                <a:latin typeface="微軟正黑體"/>
                <a:cs typeface="微軟正黑體"/>
                <a:sym typeface="Wingdings 2" pitchFamily="18" charset="2"/>
              </a:rPr>
              <a:t>性別新視界</a:t>
            </a:r>
            <a:endParaRPr lang="zh-TW" altLang="zh-TW" sz="2400" b="1" dirty="0">
              <a:latin typeface="微軟正黑體"/>
              <a:cs typeface="微軟正黑體"/>
            </a:endParaRPr>
          </a:p>
          <a:p>
            <a:pPr>
              <a:buFontTx/>
              <a:buNone/>
            </a:pPr>
            <a:endParaRPr lang="en-US" altLang="zh-TW" b="1" dirty="0">
              <a:cs typeface="微軟正黑體"/>
            </a:endParaRPr>
          </a:p>
          <a:p>
            <a:pPr lvl="0"/>
            <a:r>
              <a:rPr lang="zh-TW" altLang="en-US" b="1" dirty="0">
                <a:cs typeface="微軟正黑體"/>
              </a:rPr>
              <a:t> 音樂</a:t>
            </a:r>
            <a:endParaRPr lang="en-US" altLang="zh-TW" b="1" dirty="0">
              <a:cs typeface="微軟正黑體"/>
            </a:endParaRPr>
          </a:p>
          <a:p>
            <a:pPr>
              <a:buFontTx/>
              <a:buNone/>
            </a:pPr>
            <a:r>
              <a:rPr lang="zh-TW" altLang="zh-TW" b="1" dirty="0">
                <a:latin typeface="微軟正黑體"/>
                <a:cs typeface="微軟正黑體"/>
                <a:sym typeface="Wingdings 2" pitchFamily="18" charset="2"/>
              </a:rPr>
              <a:t></a:t>
            </a:r>
            <a:r>
              <a:rPr lang="zh-TW" altLang="en-US" b="1" dirty="0">
                <a:latin typeface="微軟正黑體"/>
                <a:cs typeface="微軟正黑體"/>
                <a:sym typeface="Wingdings 2" pitchFamily="18" charset="2"/>
              </a:rPr>
              <a:t> 直笛</a:t>
            </a:r>
            <a:endParaRPr lang="en-US" altLang="zh-TW" b="1" dirty="0">
              <a:latin typeface="微軟正黑體"/>
              <a:cs typeface="微軟正黑體"/>
              <a:sym typeface="Wingdings 2" pitchFamily="18" charset="2"/>
            </a:endParaRPr>
          </a:p>
          <a:p>
            <a:pPr>
              <a:buFont typeface="Wingdings 2"/>
              <a:buChar char="v"/>
            </a:pPr>
            <a:r>
              <a:rPr lang="zh-TW" altLang="en-US" b="1" dirty="0">
                <a:latin typeface="微軟正黑體"/>
                <a:cs typeface="微軟正黑體"/>
                <a:sym typeface="Wingdings 2" pitchFamily="18" charset="2"/>
              </a:rPr>
              <a:t> 樂理</a:t>
            </a:r>
            <a:endParaRPr lang="en-US" altLang="zh-TW" b="1" dirty="0">
              <a:latin typeface="微軟正黑體"/>
              <a:cs typeface="微軟正黑體"/>
              <a:sym typeface="Wingdings 2" pitchFamily="18" charset="2"/>
            </a:endParaRPr>
          </a:p>
          <a:p>
            <a:pPr>
              <a:buFont typeface="Wingdings 2"/>
              <a:buChar char="w"/>
            </a:pPr>
            <a:r>
              <a:rPr lang="zh-TW" altLang="en-US" b="1" dirty="0">
                <a:latin typeface="微軟正黑體"/>
                <a:cs typeface="微軟正黑體"/>
                <a:sym typeface="Wingdings 2" pitchFamily="18" charset="2"/>
              </a:rPr>
              <a:t> 美感</a:t>
            </a:r>
            <a:endParaRPr lang="en-US" altLang="zh-TW" b="1" dirty="0">
              <a:latin typeface="微軟正黑體"/>
              <a:cs typeface="微軟正黑體"/>
              <a:sym typeface="Wingdings 2" pitchFamily="18" charset="2"/>
            </a:endParaRPr>
          </a:p>
          <a:p>
            <a:pPr>
              <a:buFontTx/>
              <a:buNone/>
            </a:pPr>
            <a:endParaRPr lang="zh-TW" altLang="en-US" b="1" dirty="0">
              <a:cs typeface="微軟正黑體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140200" y="1125538"/>
            <a:ext cx="3744913" cy="4525962"/>
          </a:xfrm>
        </p:spPr>
        <p:txBody>
          <a:bodyPr>
            <a:normAutofit/>
          </a:bodyPr>
          <a:lstStyle/>
          <a:p>
            <a:r>
              <a:rPr lang="zh-TW" altLang="en-US" b="1" dirty="0">
                <a:cs typeface="微軟正黑體"/>
              </a:rPr>
              <a:t> 英文</a:t>
            </a:r>
            <a:endParaRPr lang="en-US" altLang="zh-TW" b="1" dirty="0">
              <a:cs typeface="微軟正黑體"/>
            </a:endParaRPr>
          </a:p>
          <a:p>
            <a:pPr>
              <a:buFontTx/>
              <a:buNone/>
            </a:pPr>
            <a:r>
              <a:rPr lang="zh-TW" altLang="zh-TW" sz="2400" b="1" dirty="0">
                <a:latin typeface="微軟正黑體"/>
                <a:cs typeface="微軟正黑體"/>
                <a:sym typeface="Wingdings 2" pitchFamily="18" charset="2"/>
              </a:rPr>
              <a:t></a:t>
            </a:r>
            <a:r>
              <a:rPr lang="zh-TW" altLang="en-US" sz="2400" b="1" dirty="0">
                <a:latin typeface="微軟正黑體"/>
                <a:cs typeface="微軟正黑體"/>
                <a:sym typeface="Wingdings 2" pitchFamily="18" charset="2"/>
              </a:rPr>
              <a:t> 課前課後多聽</a:t>
            </a:r>
            <a:r>
              <a:rPr lang="en-US" altLang="zh-TW" sz="2400" b="1" dirty="0">
                <a:latin typeface="微軟正黑體"/>
                <a:cs typeface="微軟正黑體"/>
                <a:sym typeface="Wingdings 2" pitchFamily="18" charset="2"/>
              </a:rPr>
              <a:t>CD</a:t>
            </a:r>
          </a:p>
          <a:p>
            <a:pPr>
              <a:buFont typeface="Wingdings 2"/>
              <a:buChar char="v"/>
            </a:pPr>
            <a:r>
              <a:rPr lang="zh-TW" altLang="en-US" sz="2400" b="1" dirty="0">
                <a:latin typeface="微軟正黑體"/>
                <a:cs typeface="微軟正黑體"/>
                <a:sym typeface="Wingdings 2" pitchFamily="18" charset="2"/>
              </a:rPr>
              <a:t>鼓勵孩子多說英文</a:t>
            </a:r>
            <a:endParaRPr lang="en-US" altLang="zh-TW" sz="2400" b="1" dirty="0">
              <a:latin typeface="微軟正黑體"/>
              <a:cs typeface="微軟正黑體"/>
              <a:sym typeface="Wingdings 2" pitchFamily="18" charset="2"/>
            </a:endParaRPr>
          </a:p>
          <a:p>
            <a:pPr>
              <a:buFont typeface="Wingdings 2"/>
              <a:buChar char="w"/>
            </a:pPr>
            <a:r>
              <a:rPr lang="zh-TW" altLang="en-US" sz="2400" b="1" dirty="0">
                <a:latin typeface="微軟正黑體"/>
                <a:cs typeface="微軟正黑體"/>
                <a:sym typeface="Wingdings 2" pitchFamily="18" charset="2"/>
              </a:rPr>
              <a:t>學習平台</a:t>
            </a:r>
            <a:endParaRPr lang="en-US" altLang="zh-TW" sz="2400" b="1" dirty="0">
              <a:latin typeface="微軟正黑體"/>
              <a:cs typeface="微軟正黑體"/>
              <a:sym typeface="Wingdings 2" pitchFamily="18" charset="2"/>
            </a:endParaRPr>
          </a:p>
          <a:p>
            <a:pPr>
              <a:buFontTx/>
              <a:buNone/>
            </a:pPr>
            <a:endParaRPr lang="en-US" altLang="zh-TW" sz="2400" b="1" dirty="0">
              <a:cs typeface="微軟正黑體"/>
            </a:endParaRPr>
          </a:p>
          <a:p>
            <a:r>
              <a:rPr lang="zh-TW" altLang="en-US" b="1" dirty="0">
                <a:cs typeface="微軟正黑體"/>
              </a:rPr>
              <a:t> </a:t>
            </a:r>
            <a:r>
              <a:rPr lang="zh-TW" altLang="en-US" b="1" dirty="0">
                <a:latin typeface="微軟正黑體"/>
                <a:cs typeface="微軟正黑體"/>
              </a:rPr>
              <a:t>台</a:t>
            </a:r>
            <a:r>
              <a:rPr lang="en-US" altLang="zh-TW" b="1" dirty="0">
                <a:latin typeface="微軟正黑體"/>
                <a:cs typeface="微軟正黑體"/>
              </a:rPr>
              <a:t>(</a:t>
            </a:r>
            <a:r>
              <a:rPr lang="zh-TW" altLang="en-US" b="1" dirty="0">
                <a:latin typeface="微軟正黑體"/>
                <a:cs typeface="微軟正黑體"/>
              </a:rPr>
              <a:t>客、原</a:t>
            </a:r>
            <a:r>
              <a:rPr lang="en-US" altLang="zh-TW" b="1" dirty="0">
                <a:latin typeface="微軟正黑體"/>
                <a:cs typeface="微軟正黑體"/>
              </a:rPr>
              <a:t>)</a:t>
            </a:r>
            <a:r>
              <a:rPr lang="zh-TW" altLang="en-US" b="1" dirty="0">
                <a:latin typeface="微軟正黑體"/>
                <a:cs typeface="微軟正黑體"/>
              </a:rPr>
              <a:t>語</a:t>
            </a:r>
            <a:endParaRPr lang="en-US" altLang="zh-TW" b="1" dirty="0">
              <a:latin typeface="微軟正黑體"/>
              <a:cs typeface="微軟正黑體"/>
            </a:endParaRPr>
          </a:p>
          <a:p>
            <a:pPr>
              <a:buFontTx/>
              <a:buNone/>
            </a:pPr>
            <a:r>
              <a:rPr lang="zh-TW" altLang="en-US" sz="2400" b="1" dirty="0">
                <a:cs typeface="微軟正黑體"/>
              </a:rPr>
              <a:t> </a:t>
            </a:r>
            <a:r>
              <a:rPr lang="zh-TW" altLang="zh-TW" sz="2400" b="1" dirty="0">
                <a:latin typeface="微軟正黑體"/>
                <a:cs typeface="微軟正黑體"/>
                <a:sym typeface="Wingdings 2" pitchFamily="18" charset="2"/>
              </a:rPr>
              <a:t></a:t>
            </a:r>
            <a:r>
              <a:rPr lang="zh-TW" altLang="en-US" sz="2400" b="1" dirty="0">
                <a:latin typeface="微軟正黑體"/>
                <a:cs typeface="微軟正黑體"/>
                <a:sym typeface="Wingdings 2" pitchFamily="18" charset="2"/>
              </a:rPr>
              <a:t> </a:t>
            </a:r>
            <a:r>
              <a:rPr lang="zh-TW" altLang="zh-TW" sz="2400" b="1" dirty="0">
                <a:cs typeface="微軟正黑體"/>
              </a:rPr>
              <a:t>在日常生活中多用</a:t>
            </a:r>
            <a:endParaRPr lang="en-US" altLang="zh-TW" sz="2400" b="1" dirty="0">
              <a:cs typeface="微軟正黑體"/>
            </a:endParaRPr>
          </a:p>
          <a:p>
            <a:pPr>
              <a:buFontTx/>
              <a:buNone/>
            </a:pPr>
            <a:r>
              <a:rPr lang="zh-TW" altLang="en-US" sz="2400" b="1" dirty="0">
                <a:cs typeface="微軟正黑體"/>
              </a:rPr>
              <a:t>    </a:t>
            </a:r>
            <a:r>
              <a:rPr lang="zh-TW" altLang="zh-TW" sz="2400" b="1" dirty="0">
                <a:cs typeface="微軟正黑體"/>
              </a:rPr>
              <a:t>台（客</a:t>
            </a:r>
            <a:r>
              <a:rPr lang="zh-TW" altLang="en-US" sz="2400" b="1" dirty="0">
                <a:latin typeface="微軟正黑體"/>
                <a:cs typeface="微軟正黑體"/>
              </a:rPr>
              <a:t>、原</a:t>
            </a:r>
            <a:r>
              <a:rPr lang="zh-TW" altLang="zh-TW" sz="2400" b="1" dirty="0">
                <a:cs typeface="微軟正黑體"/>
              </a:rPr>
              <a:t>）語和孩子對話。</a:t>
            </a:r>
            <a:endParaRPr lang="en-US" altLang="zh-TW" b="1" dirty="0">
              <a:cs typeface="微軟正黑體"/>
            </a:endParaRPr>
          </a:p>
          <a:p>
            <a:pPr>
              <a:buFontTx/>
              <a:buNone/>
            </a:pPr>
            <a:endParaRPr lang="zh-TW" altLang="en-US" b="1" dirty="0">
              <a:cs typeface="微軟正黑體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1FFAB8-4D10-4C89-B9B6-1AFDF99B1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3EE41AFD-BABF-4CD1-8D58-2E48D93246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81" y="224168"/>
            <a:ext cx="5760640" cy="6352585"/>
          </a:xfrm>
        </p:spPr>
      </p:pic>
      <p:sp>
        <p:nvSpPr>
          <p:cNvPr id="3" name="文字方塊 2"/>
          <p:cNvSpPr txBox="1"/>
          <p:nvPr/>
        </p:nvSpPr>
        <p:spPr>
          <a:xfrm>
            <a:off x="1619672" y="839025"/>
            <a:ext cx="331236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339A"/>
                </a:solidFill>
              </a:rPr>
              <a:t>三天打魚  兩天曬網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627239" y="2636912"/>
            <a:ext cx="5616624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u="sng" dirty="0">
                <a:solidFill>
                  <a:srgbClr val="00339A"/>
                </a:solidFill>
              </a:rPr>
              <a:t>積跬步以致千里；</a:t>
            </a:r>
            <a:r>
              <a:rPr lang="en-US" altLang="zh-TW" sz="2400" b="1" u="sng" dirty="0">
                <a:solidFill>
                  <a:srgbClr val="00339A"/>
                </a:solidFill>
              </a:rPr>
              <a:t> </a:t>
            </a:r>
            <a:r>
              <a:rPr lang="zh-TW" altLang="en-US" sz="2400" b="1" u="sng" dirty="0">
                <a:solidFill>
                  <a:srgbClr val="00339A"/>
                </a:solidFill>
              </a:rPr>
              <a:t>積怠惰以致深淵。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662408" y="4437112"/>
            <a:ext cx="5616624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339A"/>
                </a:solidFill>
              </a:rPr>
              <a:t>多一分努力，得千份收成。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634806" y="6232086"/>
            <a:ext cx="56442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u="sng" dirty="0">
                <a:solidFill>
                  <a:srgbClr val="00339A"/>
                </a:solidFill>
              </a:rPr>
              <a:t>只多了一點怠惰；</a:t>
            </a:r>
            <a:r>
              <a:rPr lang="en-US" altLang="zh-TW" sz="2400" b="1" u="sng" dirty="0">
                <a:solidFill>
                  <a:srgbClr val="00339A"/>
                </a:solidFill>
              </a:rPr>
              <a:t> </a:t>
            </a:r>
            <a:r>
              <a:rPr lang="zh-TW" altLang="en-US" sz="2400" b="1" u="sng" dirty="0">
                <a:solidFill>
                  <a:srgbClr val="00339A"/>
                </a:solidFill>
              </a:rPr>
              <a:t>虧空了千份成就。</a:t>
            </a:r>
          </a:p>
        </p:txBody>
      </p:sp>
    </p:spTree>
    <p:extLst>
      <p:ext uri="{BB962C8B-B14F-4D97-AF65-F5344CB8AC3E}">
        <p14:creationId xmlns:p14="http://schemas.microsoft.com/office/powerpoint/2010/main" val="1445016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D12566F9-1929-49AF-B662-1E72D60A3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3" b="8681"/>
          <a:stretch/>
        </p:blipFill>
        <p:spPr>
          <a:xfrm>
            <a:off x="3373538" y="116632"/>
            <a:ext cx="5706649" cy="4176464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178A3D6-35E9-4B94-AA2E-BEFDB72591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31816" r="18634" b="7988"/>
          <a:stretch/>
        </p:blipFill>
        <p:spPr>
          <a:xfrm>
            <a:off x="63814" y="3332884"/>
            <a:ext cx="5372282" cy="340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10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979706"/>
            <a:ext cx="4824536" cy="4967882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2/22(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六</a:t>
            </a:r>
            <a:r>
              <a:rPr lang="en-US" altLang="zh-TW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家長日</a:t>
            </a: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2/28(</a:t>
            </a:r>
            <a:r>
              <a:rPr lang="zh-TW" altLang="en-US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和平紀念日放假一天</a:t>
            </a: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3/10(</a:t>
            </a:r>
            <a:r>
              <a:rPr lang="zh-TW" altLang="en-US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3/18(</a:t>
            </a:r>
            <a:r>
              <a:rPr lang="zh-TW" altLang="en-US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藝術深耕</a:t>
            </a:r>
            <a:endParaRPr lang="en-US" altLang="zh-TW" sz="18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3/13(</a:t>
            </a:r>
            <a:r>
              <a:rPr lang="zh-TW" altLang="en-US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校外教學</a:t>
            </a: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林口亞太生態園區</a:t>
            </a: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3/14(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3/21(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校內複合式防災預演</a:t>
            </a:r>
            <a:endParaRPr lang="en-US" altLang="zh-TW" sz="18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3/24(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身高體重視力檢查</a:t>
            </a:r>
            <a:endParaRPr lang="en-US" altLang="zh-TW" sz="18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3/26(</a:t>
            </a:r>
            <a:r>
              <a:rPr lang="zh-TW" altLang="en-US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新北市樂活月</a:t>
            </a: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健身操比賽</a:t>
            </a: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暫定</a:t>
            </a: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4/1(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兒童節活動</a:t>
            </a:r>
            <a:endParaRPr lang="en-US" altLang="zh-TW" sz="18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4/3(</a:t>
            </a:r>
            <a:r>
              <a:rPr lang="zh-TW" altLang="en-US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)~4/6(</a:t>
            </a:r>
            <a:r>
              <a:rPr lang="zh-TW" altLang="en-US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日</a:t>
            </a:r>
            <a:r>
              <a:rPr lang="en-US" altLang="zh-TW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兒童節清明節連續假期</a:t>
            </a:r>
            <a:endParaRPr lang="en-US" altLang="zh-TW" sz="18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4/8(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大隊接力預賽</a:t>
            </a:r>
            <a:endParaRPr lang="en-US" altLang="zh-TW" sz="18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4/9(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)100M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 個人賽預賽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042988" y="333375"/>
            <a:ext cx="6335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dirty="0">
                <a:solidFill>
                  <a:srgbClr val="00339A"/>
                </a:solidFill>
                <a:ea typeface="標楷體" pitchFamily="65" charset="-120"/>
              </a:rPr>
              <a:t>學校重要行事曆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4644008" y="979706"/>
            <a:ext cx="4386472" cy="496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 kern="1200">
                <a:solidFill>
                  <a:srgbClr val="4832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rgbClr val="48322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 kern="1200">
                <a:solidFill>
                  <a:srgbClr val="4832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rgbClr val="4832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 kern="1200">
                <a:solidFill>
                  <a:srgbClr val="4832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4/15(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4/16</a:t>
            </a:r>
            <a:r>
              <a:rPr lang="en-US" altLang="zh-TW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期中多元評量週</a:t>
            </a:r>
            <a:endParaRPr lang="en-US" altLang="zh-TW" sz="1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4/21(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4/22(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4/23(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校慶預演</a:t>
            </a: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4/26(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六</a:t>
            </a:r>
            <a:r>
              <a:rPr lang="en-US" altLang="zh-TW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校慶暨社區運動大會</a:t>
            </a: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4/28(</a:t>
            </a:r>
            <a:r>
              <a:rPr lang="zh-TW" altLang="en-US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校慶補假</a:t>
            </a: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5/2(</a:t>
            </a:r>
            <a:r>
              <a:rPr lang="zh-TW" altLang="en-US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電腦打字競賽</a:t>
            </a: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5/30(</a:t>
            </a:r>
            <a:r>
              <a:rPr lang="zh-TW" altLang="en-US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)~6/1(</a:t>
            </a:r>
            <a:r>
              <a:rPr lang="zh-TW" altLang="en-US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日</a:t>
            </a:r>
            <a:r>
              <a:rPr lang="en-US" altLang="zh-TW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端午節連續假期</a:t>
            </a: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6/19(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6/20(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期末多元評量週</a:t>
            </a:r>
            <a:endParaRPr lang="en-US" altLang="zh-TW" sz="1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6/24(</a:t>
            </a:r>
            <a:r>
              <a:rPr lang="zh-TW" altLang="en-US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四年級直笛觀摩</a:t>
            </a: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暫定</a:t>
            </a:r>
            <a:r>
              <a:rPr lang="en-US" altLang="zh-TW" sz="1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6/30(</a:t>
            </a:r>
            <a:r>
              <a:rPr lang="zh-TW" altLang="en-US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休業式 </a:t>
            </a:r>
          </a:p>
          <a:p>
            <a:pPr>
              <a:lnSpc>
                <a:spcPct val="140000"/>
              </a:lnSpc>
            </a:pPr>
            <a:r>
              <a:rPr lang="en-US" altLang="zh-TW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7/1(</a:t>
            </a:r>
            <a:r>
              <a:rPr lang="zh-TW" altLang="en-US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暑假開始</a:t>
            </a:r>
            <a:endParaRPr lang="en-US" altLang="zh-TW" sz="18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/>
              <a:t>議題討論</a:t>
            </a:r>
          </a:p>
        </p:txBody>
      </p:sp>
      <p:sp>
        <p:nvSpPr>
          <p:cNvPr id="27650" name="內容版面配置區 2"/>
          <p:cNvSpPr>
            <a:spLocks noGrp="1"/>
          </p:cNvSpPr>
          <p:nvPr>
            <p:ph idx="1"/>
          </p:nvPr>
        </p:nvSpPr>
        <p:spPr>
          <a:xfrm>
            <a:off x="1331913" y="1484312"/>
            <a:ext cx="6696471" cy="3456855"/>
          </a:xfrm>
        </p:spPr>
        <p:txBody>
          <a:bodyPr/>
          <a:lstStyle/>
          <a:p>
            <a:r>
              <a:rPr lang="zh-TW" altLang="en-US" sz="2600" b="1" dirty="0">
                <a:latin typeface="標楷體" pitchFamily="65" charset="-120"/>
                <a:ea typeface="標楷體" pitchFamily="65" charset="-120"/>
                <a:cs typeface="微軟正黑體"/>
              </a:rPr>
              <a:t>班費：剩餘 </a:t>
            </a:r>
            <a:r>
              <a:rPr lang="en-US" altLang="zh-TW" sz="2600" b="1" dirty="0">
                <a:latin typeface="標楷體" pitchFamily="65" charset="-120"/>
                <a:ea typeface="標楷體" pitchFamily="65" charset="-120"/>
                <a:cs typeface="微軟正黑體"/>
              </a:rPr>
              <a:t>5503</a:t>
            </a:r>
            <a:r>
              <a:rPr lang="zh-TW" altLang="en-US" sz="2600" b="1" dirty="0">
                <a:latin typeface="標楷體" pitchFamily="65" charset="-120"/>
                <a:ea typeface="標楷體" pitchFamily="65" charset="-120"/>
                <a:cs typeface="微軟正黑體"/>
              </a:rPr>
              <a:t> 元 </a:t>
            </a:r>
            <a:r>
              <a:rPr lang="en-US" altLang="zh-TW" sz="2600" b="1" dirty="0">
                <a:latin typeface="標楷體" pitchFamily="65" charset="-120"/>
                <a:ea typeface="標楷體" pitchFamily="65" charset="-120"/>
                <a:cs typeface="微軟正黑體"/>
              </a:rPr>
              <a:t>(</a:t>
            </a:r>
            <a:r>
              <a:rPr lang="zh-TW" altLang="en-US" sz="2600" b="1" dirty="0">
                <a:latin typeface="標楷體" pitchFamily="65" charset="-120"/>
                <a:ea typeface="標楷體" pitchFamily="65" charset="-120"/>
                <a:cs typeface="微軟正黑體"/>
              </a:rPr>
              <a:t>感謝</a:t>
            </a:r>
            <a:r>
              <a:rPr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佳豫媽媽</a:t>
            </a:r>
            <a:r>
              <a:rPr lang="en-US" altLang="zh-TW" sz="2600" b="1" dirty="0">
                <a:latin typeface="標楷體" pitchFamily="65" charset="-120"/>
                <a:ea typeface="標楷體" pitchFamily="65" charset="-120"/>
                <a:cs typeface="微軟正黑體"/>
              </a:rPr>
              <a:t>)</a:t>
            </a:r>
          </a:p>
          <a:p>
            <a:pPr marL="0" indent="0">
              <a:buNone/>
            </a:pPr>
            <a:r>
              <a:rPr lang="en-US" altLang="zh-TW" sz="2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	</a:t>
            </a:r>
            <a:r>
              <a:rPr lang="zh-TW" altLang="en-US" sz="2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三上支出</a:t>
            </a:r>
            <a:r>
              <a:rPr lang="en-US" altLang="zh-TW" sz="2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7037</a:t>
            </a:r>
            <a:r>
              <a:rPr lang="zh-TW" altLang="en-US" sz="2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元、三下支出</a:t>
            </a:r>
            <a:r>
              <a:rPr lang="en-US" altLang="zh-TW" sz="2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5733</a:t>
            </a:r>
            <a:r>
              <a:rPr lang="zh-TW" altLang="en-US" sz="2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元、</a:t>
            </a:r>
            <a:endParaRPr lang="en-US" altLang="zh-TW" sz="20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marL="0" indent="0">
              <a:buNone/>
            </a:pPr>
            <a:r>
              <a:rPr lang="en-US" altLang="zh-TW" sz="2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	</a:t>
            </a:r>
            <a:r>
              <a:rPr lang="zh-TW" altLang="en-US" sz="2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四上支出</a:t>
            </a:r>
            <a:r>
              <a:rPr lang="en-US" altLang="zh-TW" sz="2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8237</a:t>
            </a:r>
            <a:r>
              <a:rPr lang="zh-TW" altLang="en-US" sz="2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元、四下支出</a:t>
            </a:r>
            <a:r>
              <a:rPr lang="en-US" altLang="zh-TW" sz="2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????</a:t>
            </a:r>
            <a:r>
              <a:rPr lang="zh-TW" altLang="en-US" sz="2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元</a:t>
            </a:r>
            <a:endParaRPr lang="en-US" altLang="zh-TW" sz="20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r>
              <a:rPr lang="zh-TW" altLang="en-US" sz="2600" b="1" dirty="0">
                <a:latin typeface="標楷體" pitchFamily="65" charset="-120"/>
                <a:ea typeface="標楷體" pitchFamily="65" charset="-120"/>
                <a:cs typeface="微軟正黑體"/>
              </a:rPr>
              <a:t>選書代表：</a:t>
            </a:r>
            <a:endParaRPr lang="en-US" altLang="zh-TW" sz="26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endParaRPr lang="zh-TW" altLang="en-US" sz="26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r>
              <a:rPr lang="zh-TW" altLang="en-US" sz="2600" b="1" dirty="0">
                <a:latin typeface="標楷體" pitchFamily="65" charset="-120"/>
                <a:ea typeface="標楷體" pitchFamily="65" charset="-120"/>
                <a:cs typeface="微軟正黑體"/>
              </a:rPr>
              <a:t>感謝：班級代表</a:t>
            </a:r>
            <a:r>
              <a:rPr lang="zh-TW" altLang="en-US" sz="2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  <a:cs typeface="微軟正黑體"/>
              </a:rPr>
              <a:t>宇彤爸爸</a:t>
            </a:r>
            <a:r>
              <a:rPr lang="zh-TW" altLang="en-US" sz="2600" b="1" dirty="0">
                <a:latin typeface="標楷體" pitchFamily="65" charset="-120"/>
                <a:ea typeface="標楷體" pitchFamily="65" charset="-120"/>
                <a:cs typeface="微軟正黑體"/>
              </a:rPr>
              <a:t>、全班家長 </a:t>
            </a:r>
            <a:endParaRPr lang="en-US" altLang="zh-TW" sz="2600" b="1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 marL="0" indent="0">
              <a:buNone/>
            </a:pPr>
            <a:r>
              <a:rPr lang="zh-TW" altLang="en-US" sz="2600" b="1" dirty="0">
                <a:latin typeface="標楷體" pitchFamily="65" charset="-120"/>
                <a:ea typeface="標楷體" pitchFamily="65" charset="-120"/>
                <a:cs typeface="微軟正黑體"/>
              </a:rPr>
              <a:t>        時時提供寶貴意見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微軟正黑體"/>
            </a:endParaRPr>
          </a:p>
          <a:p>
            <a:pPr>
              <a:buFontTx/>
              <a:buNone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微軟正黑體"/>
              </a:rPr>
              <a:t>   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zh-TW" altLang="en-US" sz="8800" dirty="0">
                <a:ea typeface="標楷體" pitchFamily="65" charset="-120"/>
              </a:rPr>
              <a:t>謝謝您的蒞臨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46" b="9231"/>
          <a:stretch/>
        </p:blipFill>
        <p:spPr>
          <a:xfrm>
            <a:off x="1135105" y="2708920"/>
            <a:ext cx="6858000" cy="321798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19D5D8-CC95-4B5C-8559-2BBE3A8F5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DDD7E232-4F8E-4C84-A6C6-06402CF8E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4"/>
          <a:stretch/>
        </p:blipFill>
        <p:spPr>
          <a:xfrm>
            <a:off x="107504" y="274638"/>
            <a:ext cx="8846443" cy="5694113"/>
          </a:xfrm>
        </p:spPr>
      </p:pic>
    </p:spTree>
    <p:extLst>
      <p:ext uri="{BB962C8B-B14F-4D97-AF65-F5344CB8AC3E}">
        <p14:creationId xmlns:p14="http://schemas.microsoft.com/office/powerpoint/2010/main" val="2521267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236705-7C11-4120-9356-538D62D89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60E20E7-5ADA-4ED8-91B3-03003D68B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0" b="11863"/>
          <a:stretch/>
        </p:blipFill>
        <p:spPr>
          <a:xfrm>
            <a:off x="0" y="0"/>
            <a:ext cx="4777444" cy="3572426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80F2CDD-76D1-4ACA-8EEE-D462DA7702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0" b="15351"/>
          <a:stretch/>
        </p:blipFill>
        <p:spPr>
          <a:xfrm>
            <a:off x="0" y="3336130"/>
            <a:ext cx="6021288" cy="347724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71A4CA9-BF24-4AF8-873F-32F826881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4088" y="0"/>
            <a:ext cx="3909356" cy="390935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AAFFCB7-2C33-49A1-A691-E5D4D66884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8000" b="8000"/>
          <a:stretch/>
        </p:blipFill>
        <p:spPr>
          <a:xfrm>
            <a:off x="5783756" y="3902035"/>
            <a:ext cx="3360244" cy="287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7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187796">
            <a:off x="139696" y="597420"/>
            <a:ext cx="4159878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4000" dirty="0">
                <a:solidFill>
                  <a:srgbClr val="002776"/>
                </a:solidFill>
                <a:latin typeface="微軟正黑體" pitchFamily="34" charset="-120"/>
              </a:rPr>
              <a:t>校務宣導</a:t>
            </a:r>
            <a:endParaRPr lang="zh-HK" altLang="en-US" sz="4000" dirty="0">
              <a:solidFill>
                <a:srgbClr val="002776"/>
              </a:solidFill>
              <a:latin typeface="微軟正黑體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114550"/>
            <a:ext cx="388843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kumimoji="0" lang="en-US" altLang="zh-TW" sz="2400" b="1" dirty="0">
                <a:latin typeface="新細明體"/>
                <a:ea typeface="新細明體"/>
              </a:rPr>
              <a:t>【</a:t>
            </a:r>
            <a:r>
              <a:rPr kumimoji="0" lang="zh-TW" altLang="en-US" sz="2400" b="1" dirty="0">
                <a:latin typeface="新細明體"/>
                <a:ea typeface="新細明體"/>
                <a:hlinkClick r:id="rId5" action="ppaction://hlinkfile"/>
              </a:rPr>
              <a:t>教務處</a:t>
            </a:r>
            <a:r>
              <a:rPr kumimoji="0" lang="en-US" altLang="zh-TW" sz="2400" b="1" dirty="0">
                <a:ea typeface="標楷體" pitchFamily="65" charset="-120"/>
              </a:rPr>
              <a:t>】</a:t>
            </a:r>
          </a:p>
          <a:p>
            <a:r>
              <a:rPr kumimoji="0"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學的會、帶的走、用的上</a:t>
            </a:r>
            <a:endParaRPr kumimoji="0" lang="en-US" altLang="zh-TW" sz="2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2400" dirty="0"/>
          </a:p>
          <a:p>
            <a:pPr>
              <a:buBlip>
                <a:blip r:embed="rId4"/>
              </a:buBlip>
            </a:pPr>
            <a:r>
              <a:rPr lang="zh-TW" altLang="en-US" sz="2400" dirty="0"/>
              <a:t>生活</a:t>
            </a:r>
            <a:r>
              <a:rPr lang="zh-TW" altLang="en-US" sz="2400" dirty="0">
                <a:solidFill>
                  <a:srgbClr val="FF0000"/>
                </a:solidFill>
              </a:rPr>
              <a:t>英語</a:t>
            </a:r>
            <a:r>
              <a:rPr lang="zh-TW" altLang="en-US" sz="2400" dirty="0"/>
              <a:t>動起來：</a:t>
            </a:r>
            <a:endParaRPr lang="en-US" altLang="zh-TW" sz="2400" dirty="0"/>
          </a:p>
          <a:p>
            <a:r>
              <a:rPr lang="en-US" altLang="zh-TW" sz="2400" dirty="0"/>
              <a:t>	</a:t>
            </a:r>
            <a:r>
              <a:rPr lang="zh-TW" altLang="en-US" sz="2400" dirty="0"/>
              <a:t>外師入班</a:t>
            </a:r>
            <a:endParaRPr lang="en-US" altLang="zh-TW" sz="2400" dirty="0"/>
          </a:p>
          <a:p>
            <a:pPr>
              <a:buBlip>
                <a:blip r:embed="rId4"/>
              </a:buBlip>
            </a:pPr>
            <a:r>
              <a:rPr lang="zh-TW" altLang="en-US" sz="2400" dirty="0"/>
              <a:t>推展校園「</a:t>
            </a:r>
            <a:r>
              <a:rPr lang="zh-TW" altLang="en-US" sz="2400" dirty="0">
                <a:solidFill>
                  <a:srgbClr val="FF0000"/>
                </a:solidFill>
              </a:rPr>
              <a:t>悅讀。樂讀</a:t>
            </a:r>
            <a:r>
              <a:rPr lang="zh-TW" altLang="en-US" sz="2400" dirty="0"/>
              <a:t>」</a:t>
            </a:r>
            <a:endParaRPr lang="en-US" altLang="zh-TW" sz="2400" dirty="0"/>
          </a:p>
          <a:p>
            <a:pPr>
              <a:buBlip>
                <a:blip r:embed="rId4"/>
              </a:buBlip>
            </a:pPr>
            <a:endParaRPr lang="en-US" altLang="zh-TW" sz="2400" dirty="0"/>
          </a:p>
          <a:p>
            <a:pPr>
              <a:buBlip>
                <a:blip r:embed="rId4"/>
              </a:buBlip>
            </a:pPr>
            <a:r>
              <a:rPr kumimoji="0" lang="zh-TW" altLang="en-US" sz="2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正確使用</a:t>
            </a:r>
            <a:r>
              <a:rPr kumimoji="0" lang="en-US" altLang="zh-TW" sz="2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Google Chat</a:t>
            </a:r>
          </a:p>
          <a:p>
            <a:pPr>
              <a:buBlip>
                <a:blip r:embed="rId4"/>
              </a:buBlip>
            </a:pPr>
            <a:endParaRPr kumimoji="0" lang="en-US" altLang="zh-HK" sz="2400" b="1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Blip>
                <a:blip r:embed="rId4"/>
              </a:buBlip>
            </a:pPr>
            <a:r>
              <a:rPr kumimoji="0" lang="zh-TW" altLang="en-US" sz="2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綁定新北校園通</a:t>
            </a:r>
            <a:endParaRPr kumimoji="0" lang="zh-HK" altLang="en-US" sz="2400" b="1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9188" y="558800"/>
            <a:ext cx="390683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Blip>
                <a:blip r:embed="rId4"/>
              </a:buBlip>
            </a:pPr>
            <a:endParaRPr kumimoji="0" lang="zh-TW" altLang="en-US" sz="2400" b="1" dirty="0">
              <a:solidFill>
                <a:srgbClr val="483226"/>
              </a:solidFill>
              <a:latin typeface="標楷體" pitchFamily="65" charset="-120"/>
              <a:ea typeface="標楷體" pitchFamily="65" charset="-120"/>
              <a:cs typeface="微軟正黑體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D82DF7C-64F9-43DE-8FF1-6C7B95333543}"/>
              </a:ext>
            </a:extLst>
          </p:cNvPr>
          <p:cNvSpPr/>
          <p:nvPr/>
        </p:nvSpPr>
        <p:spPr>
          <a:xfrm>
            <a:off x="5107120" y="789632"/>
            <a:ext cx="3550972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000" dirty="0">
                <a:hlinkClick r:id="rId6" action="ppaction://hlinkfile"/>
              </a:rPr>
              <a:t>數位學習宣導－局長引言</a:t>
            </a:r>
            <a:endParaRPr lang="en-US" altLang="zh-TW" sz="2000" dirty="0"/>
          </a:p>
          <a:p>
            <a:endParaRPr lang="en-US" altLang="zh-TW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000" dirty="0">
                <a:hlinkClick r:id="rId7" action="ppaction://hlinkfile"/>
              </a:rPr>
              <a:t>數位學習宣導－</a:t>
            </a:r>
            <a:endParaRPr lang="en-US" altLang="zh-TW" sz="2000" dirty="0">
              <a:hlinkClick r:id="rId7" action="ppaction://hlinkfile"/>
            </a:endParaRPr>
          </a:p>
          <a:p>
            <a:r>
              <a:rPr lang="en-US" altLang="zh-TW" sz="2000" dirty="0"/>
              <a:t>    </a:t>
            </a:r>
            <a:r>
              <a:rPr lang="zh-TW" altLang="en-US" sz="2000" dirty="0">
                <a:hlinkClick r:id="rId7" action="ppaction://hlinkfile"/>
              </a:rPr>
              <a:t>讓家成為孩子的智慧基地</a:t>
            </a:r>
            <a:endParaRPr lang="en-US" altLang="zh-TW" sz="2000" dirty="0"/>
          </a:p>
          <a:p>
            <a:endParaRPr lang="en-US" altLang="zh-TW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000" dirty="0">
                <a:hlinkClick r:id="rId8" action="ppaction://hlinkfile"/>
              </a:rPr>
              <a:t>數位學習宣導</a:t>
            </a:r>
            <a:endParaRPr lang="en-US" altLang="zh-TW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000" dirty="0">
                <a:hlinkClick r:id="rId9" action="ppaction://hlinkfile"/>
              </a:rPr>
              <a:t>教育部中小學家長數位學習</a:t>
            </a:r>
            <a:endParaRPr lang="en-US" altLang="zh-TW" sz="2000" dirty="0">
              <a:hlinkClick r:id="rId9" action="ppaction://hlinkfile"/>
            </a:endParaRPr>
          </a:p>
          <a:p>
            <a:r>
              <a:rPr lang="zh-TW" altLang="en-US" sz="2000" dirty="0"/>
              <a:t>   </a:t>
            </a:r>
            <a:r>
              <a:rPr lang="zh-TW" altLang="en-US" sz="2000" dirty="0">
                <a:hlinkClick r:id="rId9" action="ppaction://hlinkfile"/>
              </a:rPr>
              <a:t> 知能指引</a:t>
            </a:r>
            <a:endParaRPr lang="zh-TW" alt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34034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39BFB9-072B-455E-A38B-FC58552E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hlinkClick r:id="rId2" action="ppaction://hlinkfile"/>
            <a:extLst>
              <a:ext uri="{FF2B5EF4-FFF2-40B4-BE49-F238E27FC236}">
                <a16:creationId xmlns:a16="http://schemas.microsoft.com/office/drawing/2014/main" id="{C8F06893-5B64-43C1-A47A-A9812DD2F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" y="202332"/>
            <a:ext cx="9127773" cy="6453336"/>
          </a:xfrm>
        </p:spPr>
      </p:pic>
    </p:spTree>
    <p:extLst>
      <p:ext uri="{BB962C8B-B14F-4D97-AF65-F5344CB8AC3E}">
        <p14:creationId xmlns:p14="http://schemas.microsoft.com/office/powerpoint/2010/main" val="2865024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94E28C-FF6C-41FB-AAA9-805672F2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>
            <a:no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數位學習平臺</a:t>
            </a:r>
            <a:r>
              <a:rPr lang="zh-TW" altLang="en-US" sz="2800" dirty="0"/>
              <a:t>或工具進行</a:t>
            </a:r>
            <a:r>
              <a:rPr lang="zh-TW" altLang="en-US" sz="2800" dirty="0">
                <a:solidFill>
                  <a:srgbClr val="FF0000"/>
                </a:solidFill>
              </a:rPr>
              <a:t>個人化學習</a:t>
            </a:r>
            <a:r>
              <a:rPr lang="zh-TW" altLang="en-US" sz="2800" dirty="0"/>
              <a:t>的重要性： </a:t>
            </a:r>
            <a:br>
              <a:rPr lang="en-US" altLang="zh-TW" sz="2800" dirty="0"/>
            </a:br>
            <a:endParaRPr lang="zh-TW" altLang="en-US" sz="2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A651B8-0B0C-44EC-BF65-C1DC3E87B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1 </a:t>
            </a:r>
            <a:r>
              <a:rPr lang="zh-TW" altLang="en-US" dirty="0">
                <a:solidFill>
                  <a:srgbClr val="00B050"/>
                </a:solidFill>
              </a:rPr>
              <a:t>精準診斷</a:t>
            </a:r>
            <a:r>
              <a:rPr lang="zh-TW" altLang="en-US" dirty="0"/>
              <a:t>提供個人化學習路徑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sz="2400" dirty="0"/>
              <a:t>	</a:t>
            </a:r>
            <a:r>
              <a:rPr lang="zh-TW" altLang="en-US" sz="2400" dirty="0"/>
              <a:t>數位學 習平臺會自動提供相關的輔助影片或練習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dirty="0"/>
              <a:t>2 </a:t>
            </a:r>
            <a:r>
              <a:rPr lang="zh-TW" altLang="en-US" dirty="0">
                <a:solidFill>
                  <a:srgbClr val="00B050"/>
                </a:solidFill>
              </a:rPr>
              <a:t>量身定制</a:t>
            </a:r>
            <a:r>
              <a:rPr lang="zh-TW" altLang="en-US" dirty="0"/>
              <a:t>的個人化學習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3 </a:t>
            </a:r>
            <a:r>
              <a:rPr lang="zh-TW" altLang="en-US" dirty="0">
                <a:solidFill>
                  <a:srgbClr val="00B050"/>
                </a:solidFill>
              </a:rPr>
              <a:t>靈活</a:t>
            </a:r>
            <a:r>
              <a:rPr lang="zh-TW" altLang="en-US" dirty="0"/>
              <a:t>的學習時間和地點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4 </a:t>
            </a:r>
            <a:r>
              <a:rPr lang="zh-TW" altLang="en-US" dirty="0"/>
              <a:t>提供</a:t>
            </a:r>
            <a:r>
              <a:rPr lang="zh-TW" altLang="en-US" dirty="0">
                <a:solidFill>
                  <a:srgbClr val="00B050"/>
                </a:solidFill>
              </a:rPr>
              <a:t>即時回饋</a:t>
            </a:r>
            <a:r>
              <a:rPr lang="zh-TW" altLang="en-US" dirty="0"/>
              <a:t>訊息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5 </a:t>
            </a:r>
            <a:r>
              <a:rPr lang="zh-TW" altLang="en-US" dirty="0"/>
              <a:t>強化</a:t>
            </a:r>
            <a:r>
              <a:rPr lang="zh-TW" altLang="en-US" dirty="0">
                <a:solidFill>
                  <a:srgbClr val="00B050"/>
                </a:solidFill>
              </a:rPr>
              <a:t>互動與合作</a:t>
            </a:r>
            <a:endParaRPr lang="en-US" altLang="zh-TW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altLang="zh-TW" dirty="0"/>
              <a:t>6 </a:t>
            </a:r>
            <a:r>
              <a:rPr lang="zh-TW" altLang="en-US" dirty="0"/>
              <a:t>學習狀況</a:t>
            </a:r>
            <a:r>
              <a:rPr lang="zh-TW" altLang="en-US" dirty="0">
                <a:solidFill>
                  <a:srgbClr val="00B050"/>
                </a:solidFill>
              </a:rPr>
              <a:t>分析</a:t>
            </a:r>
          </a:p>
        </p:txBody>
      </p:sp>
    </p:spTree>
    <p:extLst>
      <p:ext uri="{BB962C8B-B14F-4D97-AF65-F5344CB8AC3E}">
        <p14:creationId xmlns:p14="http://schemas.microsoft.com/office/powerpoint/2010/main" val="2631619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5976664" cy="288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356992"/>
            <a:ext cx="6040511" cy="262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08720"/>
            <a:ext cx="6676601" cy="331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79513" y="2991003"/>
            <a:ext cx="3621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/>
              <a:t>教育部教育雲</a:t>
            </a:r>
            <a:r>
              <a:rPr lang="en-US" altLang="zh-TW" dirty="0">
                <a:hlinkClick r:id="rId5"/>
              </a:rPr>
              <a:t>https://cloud.edu.tw/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982693" y="5977319"/>
            <a:ext cx="5237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/>
              <a:t>教育部因材網</a:t>
            </a:r>
            <a:r>
              <a:rPr lang="en-US" altLang="zh-TW" dirty="0">
                <a:hlinkClick r:id="rId6"/>
              </a:rPr>
              <a:t>https://adl.edu.tw/HomePage/home/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5652120" y="4229015"/>
            <a:ext cx="33907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/>
              <a:t>教育部</a:t>
            </a:r>
            <a:r>
              <a:rPr lang="en-US" altLang="zh-TW" b="1" dirty="0"/>
              <a:t>Cool English</a:t>
            </a:r>
          </a:p>
          <a:p>
            <a:r>
              <a:rPr lang="en-US" altLang="zh-TW" dirty="0">
                <a:hlinkClick r:id="rId7"/>
              </a:rPr>
              <a:t>https://www.coolenglish.edu.tw/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901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187796">
            <a:off x="139696" y="597420"/>
            <a:ext cx="4159878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4000" dirty="0">
                <a:solidFill>
                  <a:srgbClr val="002776"/>
                </a:solidFill>
                <a:latin typeface="微軟正黑體" pitchFamily="34" charset="-120"/>
              </a:rPr>
              <a:t>校務宣導</a:t>
            </a:r>
            <a:endParaRPr lang="zh-HK" altLang="en-US" sz="4000" dirty="0">
              <a:solidFill>
                <a:srgbClr val="002776"/>
              </a:solidFill>
              <a:latin typeface="微軟正黑體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610" y="1933575"/>
            <a:ext cx="4029473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Blip>
                <a:blip r:embed="rId4"/>
              </a:buBlip>
            </a:pPr>
            <a:r>
              <a:rPr kumimoji="0" lang="en-US" altLang="zh-TW" sz="2400" b="1" dirty="0">
                <a:latin typeface="新細明體"/>
                <a:ea typeface="新細明體"/>
              </a:rPr>
              <a:t>【</a:t>
            </a:r>
            <a:r>
              <a:rPr kumimoji="0" lang="zh-TW" altLang="en-US" sz="2400" b="1" dirty="0">
                <a:latin typeface="新細明體"/>
                <a:ea typeface="新細明體"/>
                <a:hlinkClick r:id="rId5" action="ppaction://hlinkfile"/>
              </a:rPr>
              <a:t>學務處</a:t>
            </a:r>
            <a:r>
              <a:rPr kumimoji="0" lang="en-US" altLang="zh-TW" sz="2400" b="1" dirty="0">
                <a:ea typeface="標楷體" pitchFamily="65" charset="-120"/>
              </a:rPr>
              <a:t>】</a:t>
            </a:r>
          </a:p>
          <a:p>
            <a:pPr>
              <a:buBlip>
                <a:blip r:embed="rId4"/>
              </a:buBlip>
            </a:pPr>
            <a:r>
              <a:rPr lang="zh-TW" altLang="en-US" sz="2400" dirty="0"/>
              <a:t>防疫規範</a:t>
            </a:r>
            <a:endParaRPr lang="en-US" altLang="zh-TW" sz="2400" dirty="0"/>
          </a:p>
          <a:p>
            <a:pPr lvl="1">
              <a:buBlip>
                <a:blip r:embed="rId4"/>
              </a:buBlip>
            </a:pPr>
            <a:r>
              <a:rPr lang="zh-TW" altLang="en-US" dirty="0"/>
              <a:t>一、落實三級防護、健康五原則 </a:t>
            </a:r>
            <a:endParaRPr lang="en-US" altLang="zh-TW" dirty="0"/>
          </a:p>
          <a:p>
            <a:pPr lvl="1">
              <a:buBlip>
                <a:blip r:embed="rId4"/>
              </a:buBlip>
            </a:pPr>
            <a:r>
              <a:rPr lang="zh-TW" altLang="en-US" dirty="0"/>
              <a:t>二、防疫隔離到校及請假規定 </a:t>
            </a:r>
            <a:endParaRPr lang="en-US" altLang="zh-TW" dirty="0"/>
          </a:p>
          <a:p>
            <a:pPr lvl="1">
              <a:buBlip>
                <a:blip r:embed="rId4"/>
              </a:buBlip>
            </a:pPr>
            <a:r>
              <a:rPr lang="zh-TW" altLang="en-US" dirty="0"/>
              <a:t>三、校園常見及法定傳染病</a:t>
            </a:r>
            <a:endParaRPr lang="en-US" altLang="zh-TW" sz="2400" dirty="0"/>
          </a:p>
          <a:p>
            <a:pPr>
              <a:buBlip>
                <a:blip r:embed="rId4"/>
              </a:buBlip>
            </a:pPr>
            <a:r>
              <a:rPr lang="zh-TW" altLang="en-US" sz="2400" dirty="0"/>
              <a:t>惜食冰箱 </a:t>
            </a:r>
            <a:endParaRPr lang="en-US" altLang="zh-TW" sz="2400" dirty="0"/>
          </a:p>
          <a:p>
            <a:pPr>
              <a:buBlip>
                <a:blip r:embed="rId4"/>
              </a:buBlip>
            </a:pPr>
            <a:r>
              <a:rPr lang="zh-TW" altLang="en-US" sz="2400" dirty="0"/>
              <a:t>保健專欄 </a:t>
            </a:r>
            <a:endParaRPr lang="en-US" altLang="zh-TW" sz="2400" dirty="0"/>
          </a:p>
          <a:p>
            <a:pPr lvl="1">
              <a:buBlip>
                <a:blip r:embed="rId4"/>
              </a:buBlip>
            </a:pPr>
            <a:r>
              <a:rPr lang="zh-TW" altLang="en-US" sz="2000" dirty="0"/>
              <a:t>睡滿 </a:t>
            </a:r>
            <a:r>
              <a:rPr lang="en-US" altLang="zh-TW" sz="2000" dirty="0"/>
              <a:t>8 </a:t>
            </a:r>
            <a:r>
              <a:rPr lang="zh-TW" altLang="en-US" sz="2000" dirty="0"/>
              <a:t>小時</a:t>
            </a:r>
            <a:r>
              <a:rPr lang="en-US" altLang="zh-TW" sz="2000" dirty="0"/>
              <a:t> </a:t>
            </a:r>
          </a:p>
          <a:p>
            <a:pPr lvl="1">
              <a:buBlip>
                <a:blip r:embed="rId4"/>
              </a:buBlip>
            </a:pPr>
            <a:r>
              <a:rPr lang="zh-TW" altLang="en-US" sz="2000" dirty="0"/>
              <a:t> 吃 </a:t>
            </a:r>
            <a:r>
              <a:rPr lang="en-US" altLang="zh-TW" sz="2000" dirty="0"/>
              <a:t>5 </a:t>
            </a:r>
            <a:r>
              <a:rPr lang="zh-TW" altLang="en-US" sz="2000" dirty="0"/>
              <a:t>蔬果均衡飲食</a:t>
            </a:r>
            <a:r>
              <a:rPr lang="en-US" altLang="zh-TW" sz="2000" dirty="0"/>
              <a:t> </a:t>
            </a:r>
          </a:p>
          <a:p>
            <a:pPr lvl="1">
              <a:buBlip>
                <a:blip r:embed="rId4"/>
              </a:buBlip>
            </a:pPr>
            <a:r>
              <a:rPr lang="zh-TW" altLang="en-US" sz="2000" dirty="0"/>
              <a:t> </a:t>
            </a:r>
            <a:r>
              <a:rPr lang="en-US" altLang="zh-TW" sz="2000" dirty="0" err="1"/>
              <a:t>3C</a:t>
            </a:r>
            <a:r>
              <a:rPr lang="zh-TW" altLang="en-US" sz="2000" dirty="0"/>
              <a:t>少於 </a:t>
            </a:r>
            <a:r>
              <a:rPr lang="en-US" altLang="zh-TW" sz="2000" dirty="0"/>
              <a:t>1  </a:t>
            </a:r>
          </a:p>
          <a:p>
            <a:pPr lvl="1">
              <a:buBlip>
                <a:blip r:embed="rId4"/>
              </a:buBlip>
            </a:pPr>
            <a:r>
              <a:rPr lang="zh-TW" altLang="en-US" sz="2000" dirty="0"/>
              <a:t>用眼 </a:t>
            </a:r>
            <a:r>
              <a:rPr lang="en-US" altLang="zh-TW" sz="2000" dirty="0"/>
              <a:t>30 </a:t>
            </a:r>
            <a:r>
              <a:rPr lang="zh-TW" altLang="en-US" sz="2000" dirty="0"/>
              <a:t>分鐘休息 </a:t>
            </a:r>
            <a:r>
              <a:rPr lang="en-US" altLang="zh-TW" sz="2000" dirty="0"/>
              <a:t>10 </a:t>
            </a:r>
            <a:r>
              <a:rPr lang="zh-TW" altLang="en-US" sz="2000" dirty="0"/>
              <a:t>分鐘</a:t>
            </a:r>
            <a:r>
              <a:rPr lang="en-US" altLang="zh-TW" sz="2000" dirty="0"/>
              <a:t> </a:t>
            </a:r>
          </a:p>
          <a:p>
            <a:pPr lvl="1">
              <a:buBlip>
                <a:blip r:embed="rId4"/>
              </a:buBlip>
            </a:pPr>
            <a:r>
              <a:rPr lang="zh-TW" altLang="en-US" sz="2000" dirty="0"/>
              <a:t>距離 </a:t>
            </a:r>
            <a:r>
              <a:rPr lang="en-US" altLang="zh-TW" sz="2000" dirty="0"/>
              <a:t>4 </a:t>
            </a:r>
            <a:r>
              <a:rPr lang="zh-TW" altLang="en-US" sz="2000" dirty="0"/>
              <a:t>關鍵</a:t>
            </a:r>
            <a:endParaRPr lang="en-US" altLang="zh-TW" sz="2000" dirty="0"/>
          </a:p>
          <a:p>
            <a:pPr lvl="1">
              <a:buBlip>
                <a:blip r:embed="rId4"/>
              </a:buBlip>
            </a:pPr>
            <a:r>
              <a:rPr lang="en-US" altLang="zh-TW" sz="2000" dirty="0" err="1"/>
              <a:t>SH150</a:t>
            </a:r>
            <a:endParaRPr lang="en-US" altLang="zh-TW" sz="2400" dirty="0"/>
          </a:p>
          <a:p>
            <a:pPr lvl="1"/>
            <a:endParaRPr lang="en-US" altLang="zh-TW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AB89C09F-41E1-426D-9FFF-0B80E57CC1FE}"/>
              </a:ext>
            </a:extLst>
          </p:cNvPr>
          <p:cNvSpPr txBox="1"/>
          <p:nvPr/>
        </p:nvSpPr>
        <p:spPr>
          <a:xfrm>
            <a:off x="4791000" y="620688"/>
            <a:ext cx="3888432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Blip>
                <a:blip r:embed="rId4"/>
              </a:buBlip>
            </a:pPr>
            <a:r>
              <a:rPr lang="zh-TW" altLang="en-US" sz="2400" dirty="0"/>
              <a:t>生活及校園安全宣導</a:t>
            </a:r>
            <a:endParaRPr lang="en-US" altLang="zh-TW" sz="2400" dirty="0"/>
          </a:p>
          <a:p>
            <a:pPr lvl="1">
              <a:buBlip>
                <a:blip r:embed="rId4"/>
              </a:buBlip>
            </a:pPr>
            <a:r>
              <a:rPr lang="zh-TW" altLang="en-US" sz="2000" dirty="0"/>
              <a:t>一、整建工程</a:t>
            </a:r>
            <a:endParaRPr lang="en-US" altLang="zh-TW" sz="2000" dirty="0"/>
          </a:p>
          <a:p>
            <a:pPr lvl="1">
              <a:buBlip>
                <a:blip r:embed="rId4"/>
              </a:buBlip>
            </a:pPr>
            <a:r>
              <a:rPr lang="zh-TW" altLang="en-US" sz="2000" dirty="0"/>
              <a:t> 二、遊戲空間</a:t>
            </a:r>
            <a:endParaRPr lang="en-US" altLang="zh-TW" sz="2000" dirty="0"/>
          </a:p>
          <a:p>
            <a:pPr lvl="1">
              <a:buBlip>
                <a:blip r:embed="rId4"/>
              </a:buBlip>
            </a:pPr>
            <a:r>
              <a:rPr lang="zh-TW" altLang="en-US" sz="2000" dirty="0"/>
              <a:t> 三、不亂丟垃圾、物品使用後歸位、上廁所隨手關門、走廊樓梯慢慢走不奔跑、打招呼問候等基本</a:t>
            </a:r>
            <a:r>
              <a:rPr lang="zh-TW" altLang="en-US" sz="2000" dirty="0">
                <a:solidFill>
                  <a:srgbClr val="FF0000"/>
                </a:solidFill>
              </a:rPr>
              <a:t>禮貌</a:t>
            </a:r>
            <a:r>
              <a:rPr lang="zh-TW" altLang="en-US" sz="2000" dirty="0"/>
              <a:t>與良好</a:t>
            </a:r>
            <a:r>
              <a:rPr lang="zh-TW" altLang="en-US" sz="2000" dirty="0">
                <a:solidFill>
                  <a:srgbClr val="FF0000"/>
                </a:solidFill>
              </a:rPr>
              <a:t>生活習慣</a:t>
            </a:r>
            <a:r>
              <a:rPr lang="zh-TW" altLang="en-US" sz="2000" dirty="0"/>
              <a:t>，並遵守</a:t>
            </a:r>
            <a:r>
              <a:rPr lang="zh-TW" altLang="en-US" sz="2000" dirty="0">
                <a:solidFill>
                  <a:srgbClr val="FF0000"/>
                </a:solidFill>
              </a:rPr>
              <a:t>團體紀律</a:t>
            </a:r>
            <a:r>
              <a:rPr lang="zh-TW" altLang="en-US" sz="2000" dirty="0"/>
              <a:t>，學會</a:t>
            </a:r>
            <a:r>
              <a:rPr lang="zh-TW" altLang="en-US" sz="2000" dirty="0">
                <a:solidFill>
                  <a:srgbClr val="FF0000"/>
                </a:solidFill>
              </a:rPr>
              <a:t>尊重</a:t>
            </a:r>
            <a:r>
              <a:rPr lang="zh-TW" altLang="en-US" sz="2000" dirty="0"/>
              <a:t>自己與他人。 </a:t>
            </a:r>
            <a:endParaRPr lang="en-US" altLang="zh-TW" sz="2000" dirty="0"/>
          </a:p>
          <a:p>
            <a:pPr lvl="1">
              <a:buBlip>
                <a:blip r:embed="rId4"/>
              </a:buBlip>
            </a:pPr>
            <a:r>
              <a:rPr lang="zh-TW" altLang="en-US" sz="2000" dirty="0"/>
              <a:t>四、學用品寫妥班級</a:t>
            </a:r>
            <a:r>
              <a:rPr lang="zh-TW" altLang="en-US" sz="2000" dirty="0">
                <a:solidFill>
                  <a:srgbClr val="FF0000"/>
                </a:solidFill>
              </a:rPr>
              <a:t>姓名</a:t>
            </a:r>
            <a:r>
              <a:rPr lang="zh-TW" altLang="en-US" sz="2000" dirty="0"/>
              <a:t>或貼上姓名貼。 </a:t>
            </a:r>
            <a:endParaRPr lang="en-US" altLang="zh-TW" sz="2000" dirty="0"/>
          </a:p>
          <a:p>
            <a:pPr lvl="1">
              <a:buBlip>
                <a:blip r:embed="rId4"/>
              </a:buBlip>
            </a:pPr>
            <a:r>
              <a:rPr lang="zh-TW" altLang="en-US" sz="2000" dirty="0"/>
              <a:t>五、服裝穿著以乾淨、整潔並配合班級課程為原則。</a:t>
            </a:r>
            <a:endParaRPr lang="en-US" altLang="zh-TW" sz="2000" dirty="0"/>
          </a:p>
          <a:p>
            <a:pPr lvl="1">
              <a:buBlip>
                <a:blip r:embed="rId4"/>
              </a:buBlip>
            </a:pPr>
            <a:r>
              <a:rPr lang="zh-TW" altLang="en-US" sz="2000" dirty="0"/>
              <a:t> 六、準備</a:t>
            </a:r>
            <a:r>
              <a:rPr lang="zh-TW" altLang="en-US" sz="2000" dirty="0">
                <a:solidFill>
                  <a:srgbClr val="FF0000"/>
                </a:solidFill>
              </a:rPr>
              <a:t>雨衣</a:t>
            </a:r>
            <a:r>
              <a:rPr lang="zh-TW" altLang="en-US" sz="2000" dirty="0"/>
              <a:t>。上放學接送時，請勿撐傘擋住校門。</a:t>
            </a:r>
            <a:endParaRPr lang="en-US" altLang="zh-TW" sz="2000" dirty="0"/>
          </a:p>
          <a:p>
            <a:pPr lvl="1">
              <a:buBlip>
                <a:blip r:embed="rId4"/>
              </a:buBlip>
            </a:pPr>
            <a:r>
              <a:rPr lang="zh-TW" altLang="en-US" sz="2000" dirty="0"/>
              <a:t> 七、學生請假使用</a:t>
            </a:r>
            <a:r>
              <a:rPr lang="zh-TW" altLang="en-US" sz="2000" b="1" dirty="0">
                <a:solidFill>
                  <a:srgbClr val="7030A0"/>
                </a:solidFill>
                <a:hlinkClick r:id="rId6" action="ppaction://hlinkfile"/>
              </a:rPr>
              <a:t>新北校園通 </a:t>
            </a:r>
            <a:r>
              <a:rPr lang="en-US" altLang="zh-TW" sz="2000" b="1" dirty="0">
                <a:solidFill>
                  <a:srgbClr val="7030A0"/>
                </a:solidFill>
                <a:hlinkClick r:id="rId6" action="ppaction://hlinkfile"/>
              </a:rPr>
              <a:t>APP</a:t>
            </a:r>
            <a:r>
              <a:rPr lang="en-US" altLang="zh-TW" sz="2000" dirty="0"/>
              <a:t> </a:t>
            </a:r>
            <a:r>
              <a:rPr lang="zh-TW" altLang="en-US" sz="2000" dirty="0"/>
              <a:t>，事病假三日以上須檢附證明。 </a:t>
            </a:r>
            <a:endParaRPr lang="en-US" altLang="zh-TW" sz="2000" dirty="0"/>
          </a:p>
          <a:p>
            <a:pPr>
              <a:buBlip>
                <a:blip r:embed="rId4"/>
              </a:buBlip>
            </a:pPr>
            <a:endParaRPr kumimoji="0" lang="zh-HK" altLang="en-US" sz="2400" b="1" dirty="0">
              <a:solidFill>
                <a:srgbClr val="48322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1113089"/>
      </p:ext>
    </p:extLst>
  </p:cSld>
  <p:clrMapOvr>
    <a:masterClrMapping/>
  </p:clrMapOvr>
</p:sld>
</file>

<file path=ppt/theme/theme1.xml><?xml version="1.0" encoding="utf-8"?>
<a:theme xmlns:a="http://schemas.openxmlformats.org/drawingml/2006/main" name="MSC_MS_EA_Academic_ID07">
  <a:themeElements>
    <a:clrScheme name="Calligraphy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MSC_MS_EA_Academic_ID07</Template>
  <TotalTime>0</TotalTime>
  <Words>1428</Words>
  <Application>Microsoft Office PowerPoint</Application>
  <PresentationFormat>如螢幕大小 (4:3)</PresentationFormat>
  <Paragraphs>176</Paragraphs>
  <Slides>22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3" baseType="lpstr">
      <vt:lpstr>微軟正黑體</vt:lpstr>
      <vt:lpstr>新細明體</vt:lpstr>
      <vt:lpstr>標楷體</vt:lpstr>
      <vt:lpstr>Arial</vt:lpstr>
      <vt:lpstr>Calibri</vt:lpstr>
      <vt:lpstr>Franklin Gothic Book</vt:lpstr>
      <vt:lpstr>Franklin Gothic Medium</vt:lpstr>
      <vt:lpstr>Tahoma</vt:lpstr>
      <vt:lpstr>Wingdings</vt:lpstr>
      <vt:lpstr>Wingdings 2</vt:lpstr>
      <vt:lpstr>MSC_MS_EA_Academic_ID07</vt:lpstr>
      <vt:lpstr>PowerPoint 簡報</vt:lpstr>
      <vt:lpstr>PowerPoint 簡報</vt:lpstr>
      <vt:lpstr>PowerPoint 簡報</vt:lpstr>
      <vt:lpstr>PowerPoint 簡報</vt:lpstr>
      <vt:lpstr>校務宣導</vt:lpstr>
      <vt:lpstr>PowerPoint 簡報</vt:lpstr>
      <vt:lpstr>數位學習平臺或工具進行個人化學習的重要性：  </vt:lpstr>
      <vt:lpstr>PowerPoint 簡報</vt:lpstr>
      <vt:lpstr>校務宣導</vt:lpstr>
      <vt:lpstr>校務宣導</vt:lpstr>
      <vt:lpstr>PowerPoint 簡報</vt:lpstr>
      <vt:lpstr>班級經營理念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議題討論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/>
  <cp:lastModifiedBy/>
  <cp:revision>6</cp:revision>
  <dcterms:created xsi:type="dcterms:W3CDTF">2010-09-13T08:13:01Z</dcterms:created>
  <dcterms:modified xsi:type="dcterms:W3CDTF">2025-02-21T07:49:34Z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TC010362645</vt:lpwstr>
  </property>
  <property fmtid="{D5CDD505-2E9C-101B-9397-08002B2CF9AE}" pid="3" name="_MsoHelpTopicId">
    <vt:lpwstr/>
  </property>
</Properties>
</file>