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2D34B46-EAFB-4A92-8F6B-38274F20034A}">
  <a:tblStyle styleId="{E2D34B46-EAFB-4A92-8F6B-38274F20034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ec90fa8b4b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gec90fa8b4b_0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ec90fa8b4b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Google Shape;38;gec90fa8b4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ec90fa8b4b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ec90fa8b4b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ec90fa8b4b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Google Shape;50;gec90fa8b4b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ec90fa8b4b_0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ec90fa8b4b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ec896e44c8_0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ec896e44c8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13d3c6ffe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13d3c6ff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layout with centered title and subtitle placeholders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ocs.google.com/document/d/1A0-p1kD0rpRSP8oFQWfzX79bKPvQ3FeDNz21dwyAkNw/edit?usp=sharing" TargetMode="External"/><Relationship Id="rId4" Type="http://schemas.openxmlformats.org/officeDocument/2006/relationships/hyperlink" Target="https://drive.google.com/file/d/1YRXOcWUjRqq_Gdyg4GxYdX4qBTxA1N6V/view?usp=sharing" TargetMode="External"/><Relationship Id="rId5" Type="http://schemas.openxmlformats.org/officeDocument/2006/relationships/hyperlink" Target="https://docs.google.com/document/d/1lc0lY9cfcP8gomQQOipkOD5dDlqXaCnnNaDSR_JePGo/edit?usp=sharin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teach.classdojo.com/#/launchpad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9lMY5_9O4Tk" TargetMode="Externa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ctrTitle"/>
          </p:nvPr>
        </p:nvSpPr>
        <p:spPr>
          <a:xfrm>
            <a:off x="1619250" y="5445125"/>
            <a:ext cx="5832475" cy="64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3300"/>
              </a:buClr>
              <a:buSzPts val="4800"/>
              <a:buFont typeface="Arial"/>
              <a:buNone/>
            </a:pPr>
            <a:r>
              <a:rPr b="1" lang="en-US" sz="4800">
                <a:solidFill>
                  <a:srgbClr val="663300"/>
                </a:solidFill>
              </a:rPr>
              <a:t>Welcome!</a:t>
            </a:r>
            <a:endParaRPr/>
          </a:p>
        </p:txBody>
      </p:sp>
      <p:sp>
        <p:nvSpPr>
          <p:cNvPr id="28" name="Google Shape;28;p4"/>
          <p:cNvSpPr txBox="1"/>
          <p:nvPr/>
        </p:nvSpPr>
        <p:spPr>
          <a:xfrm>
            <a:off x="498600" y="923400"/>
            <a:ext cx="8146800" cy="262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>
                <a:latin typeface="Comic Sans MS"/>
                <a:ea typeface="Comic Sans MS"/>
                <a:cs typeface="Comic Sans MS"/>
                <a:sym typeface="Comic Sans MS"/>
              </a:rPr>
              <a:t>Teacher: </a:t>
            </a:r>
            <a:r>
              <a:rPr lang="en-US" sz="9600">
                <a:latin typeface="Comic Sans MS"/>
                <a:ea typeface="Comic Sans MS"/>
                <a:cs typeface="Comic Sans MS"/>
                <a:sym typeface="Comic Sans MS"/>
              </a:rPr>
              <a:t>Verna</a:t>
            </a:r>
            <a:endParaRPr sz="9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>
                <a:latin typeface="Comic Sans MS"/>
                <a:ea typeface="Comic Sans MS"/>
                <a:cs typeface="Comic Sans MS"/>
                <a:sym typeface="Comic Sans MS"/>
              </a:rPr>
              <a:t>               </a:t>
            </a:r>
            <a:r>
              <a:rPr lang="en-US" sz="8000">
                <a:latin typeface="Comic Sans MS"/>
                <a:ea typeface="Comic Sans MS"/>
                <a:cs typeface="Comic Sans MS"/>
                <a:sym typeface="Comic Sans MS"/>
              </a:rPr>
              <a:t>陳家蓁</a:t>
            </a:r>
            <a:endParaRPr sz="8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000"/>
              <a:t>使用教材</a:t>
            </a:r>
            <a:endParaRPr b="1" i="0" sz="5000" u="none" cap="none" strike="noStrike">
              <a:solidFill>
                <a:schemeClr val="dk2"/>
              </a:solidFill>
            </a:endParaRPr>
          </a:p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299700" y="1857900"/>
            <a:ext cx="8387100" cy="314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rgbClr val="38761D"/>
                </a:solidFill>
              </a:rPr>
              <a:t>六</a:t>
            </a:r>
            <a:r>
              <a:rPr b="1" lang="en-US" sz="3400">
                <a:solidFill>
                  <a:srgbClr val="38761D"/>
                </a:solidFill>
              </a:rPr>
              <a:t>年級：翰林 Dino</a:t>
            </a:r>
            <a:r>
              <a:rPr b="1" lang="en-US" sz="2800">
                <a:solidFill>
                  <a:srgbClr val="38761D"/>
                </a:solidFill>
              </a:rPr>
              <a:t> </a:t>
            </a:r>
            <a:r>
              <a:rPr b="1" lang="en-US" sz="2400">
                <a:solidFill>
                  <a:srgbClr val="38761D"/>
                </a:solidFill>
              </a:rPr>
              <a:t>on the GO</a:t>
            </a:r>
            <a:r>
              <a:rPr b="1" lang="en-US" sz="3400">
                <a:solidFill>
                  <a:srgbClr val="38761D"/>
                </a:solidFill>
              </a:rPr>
              <a:t>(9)</a:t>
            </a:r>
            <a:endParaRPr b="1" sz="3400">
              <a:solidFill>
                <a:srgbClr val="38761D"/>
              </a:solidFill>
            </a:endParaRPr>
          </a:p>
          <a:p>
            <a:pPr indent="-4318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3200"/>
              <a:buAutoNum type="arabicPeriod"/>
            </a:pPr>
            <a:r>
              <a:rPr b="1" lang="en-US">
                <a:solidFill>
                  <a:srgbClr val="38761D"/>
                </a:solidFill>
              </a:rPr>
              <a:t>含課本，習作，學生版電子書</a:t>
            </a:r>
            <a:endParaRPr b="1">
              <a:solidFill>
                <a:srgbClr val="38761D"/>
              </a:solidFill>
            </a:endParaRPr>
          </a:p>
          <a:p>
            <a:pPr indent="-4318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3200"/>
              <a:buAutoNum type="arabicPeriod"/>
            </a:pPr>
            <a:r>
              <a:rPr b="1" lang="en-US">
                <a:solidFill>
                  <a:srgbClr val="38761D"/>
                </a:solidFill>
              </a:rPr>
              <a:t>英文簿本：C本-英文作業簿</a:t>
            </a:r>
            <a:endParaRPr b="1">
              <a:solidFill>
                <a:srgbClr val="38761D"/>
              </a:solidFill>
            </a:endParaRPr>
          </a:p>
          <a:p>
            <a:pPr indent="-4318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3200"/>
              <a:buAutoNum type="arabicPeriod"/>
            </a:pPr>
            <a:r>
              <a:rPr b="1" lang="en-US">
                <a:solidFill>
                  <a:srgbClr val="38761D"/>
                </a:solidFill>
              </a:rPr>
              <a:t>自備：科任袋/酒精/衛生紙</a:t>
            </a:r>
            <a:endParaRPr b="1">
              <a:solidFill>
                <a:srgbClr val="38761D"/>
              </a:solidFill>
            </a:endParaRPr>
          </a:p>
          <a:p>
            <a:pPr indent="0" lvl="0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4A86E8"/>
                </a:solidFill>
              </a:rPr>
              <a:t>          </a:t>
            </a:r>
            <a:endParaRPr b="1">
              <a:solidFill>
                <a:srgbClr val="4A86E8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5" name="Google Shape;35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63900" y="1719800"/>
            <a:ext cx="2322912" cy="314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英文教室上課規則</a:t>
            </a:r>
            <a:endParaRPr b="1"/>
          </a:p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2750" lvl="0" marL="457200" rtl="0" algn="l">
              <a:spcBef>
                <a:spcPts val="640"/>
              </a:spcBef>
              <a:spcAft>
                <a:spcPts val="0"/>
              </a:spcAft>
              <a:buSzPts val="2900"/>
              <a:buAutoNum type="arabicPeriod"/>
            </a:pPr>
            <a:r>
              <a:rPr b="1" lang="en-US" sz="2900">
                <a:solidFill>
                  <a:schemeClr val="accent5"/>
                </a:solidFill>
              </a:rPr>
              <a:t>準時到班上課</a:t>
            </a:r>
            <a:r>
              <a:rPr lang="en-US" sz="2900">
                <a:solidFill>
                  <a:schemeClr val="accent5"/>
                </a:solidFill>
              </a:rPr>
              <a:t>。</a:t>
            </a:r>
            <a:r>
              <a:rPr lang="en-US" sz="2900"/>
              <a:t>-</a:t>
            </a:r>
            <a:r>
              <a:rPr lang="en-US" sz="2900" u="sng">
                <a:solidFill>
                  <a:schemeClr val="hlink"/>
                </a:solidFill>
                <a:hlinkClick r:id="rId3"/>
              </a:rPr>
              <a:t>遲到簽到單</a:t>
            </a:r>
            <a:endParaRPr sz="2900"/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/>
              <a:t>Please come to class on time.</a:t>
            </a:r>
            <a:endParaRPr sz="2900"/>
          </a:p>
          <a:p>
            <a:pPr indent="-412750" lvl="0" marL="457200" rtl="0" algn="l">
              <a:spcBef>
                <a:spcPts val="640"/>
              </a:spcBef>
              <a:spcAft>
                <a:spcPts val="0"/>
              </a:spcAft>
              <a:buClr>
                <a:schemeClr val="accent5"/>
              </a:buClr>
              <a:buSzPts val="2900"/>
              <a:buAutoNum type="arabicPeriod"/>
            </a:pPr>
            <a:r>
              <a:rPr b="1" lang="en-US" sz="2900">
                <a:solidFill>
                  <a:schemeClr val="accent5"/>
                </a:solidFill>
              </a:rPr>
              <a:t>上課多說英文</a:t>
            </a:r>
            <a:r>
              <a:rPr lang="en-US" sz="2900">
                <a:solidFill>
                  <a:schemeClr val="accent5"/>
                </a:solidFill>
              </a:rPr>
              <a:t>。-</a:t>
            </a:r>
            <a:r>
              <a:rPr lang="en-US" sz="2900" u="sng">
                <a:solidFill>
                  <a:schemeClr val="hlink"/>
                </a:solidFill>
                <a:hlinkClick r:id="rId4"/>
              </a:rPr>
              <a:t>Classroom English</a:t>
            </a:r>
            <a:endParaRPr sz="2900">
              <a:solidFill>
                <a:schemeClr val="accent5"/>
              </a:solidFill>
            </a:endParaRPr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/>
              <a:t>Please try to speak English in class.</a:t>
            </a:r>
            <a:endParaRPr sz="2900"/>
          </a:p>
          <a:p>
            <a:pPr indent="-412750" lvl="0" marL="457200" rtl="0" algn="l">
              <a:spcBef>
                <a:spcPts val="640"/>
              </a:spcBef>
              <a:spcAft>
                <a:spcPts val="0"/>
              </a:spcAft>
              <a:buClr>
                <a:schemeClr val="accent5"/>
              </a:buClr>
              <a:buSzPts val="2900"/>
              <a:buAutoNum type="arabicPeriod"/>
            </a:pPr>
            <a:r>
              <a:rPr b="1" lang="en-US" sz="2900">
                <a:solidFill>
                  <a:schemeClr val="accent5"/>
                </a:solidFill>
              </a:rPr>
              <a:t>準時交作業。</a:t>
            </a:r>
            <a:r>
              <a:rPr lang="en-US" sz="2900">
                <a:solidFill>
                  <a:schemeClr val="accent5"/>
                </a:solidFill>
              </a:rPr>
              <a:t>-</a:t>
            </a:r>
            <a:r>
              <a:rPr lang="en-US" sz="2900" u="sng">
                <a:solidFill>
                  <a:schemeClr val="hlink"/>
                </a:solidFill>
                <a:hlinkClick r:id="rId5"/>
              </a:rPr>
              <a:t>功課缺交單</a:t>
            </a:r>
            <a:endParaRPr sz="2900">
              <a:solidFill>
                <a:schemeClr val="accent5"/>
              </a:solidFill>
            </a:endParaRPr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/>
              <a:t>Please turn in homework on time.</a:t>
            </a:r>
            <a:endParaRPr sz="2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英文教室上課規則</a:t>
            </a:r>
            <a:endParaRPr b="1"/>
          </a:p>
        </p:txBody>
      </p:sp>
      <p:sp>
        <p:nvSpPr>
          <p:cNvPr id="47" name="Google Shape;47;p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chemeClr val="accent5"/>
                </a:solidFill>
              </a:rPr>
              <a:t>4.  </a:t>
            </a:r>
            <a:r>
              <a:rPr b="1" lang="en-US" sz="2900">
                <a:solidFill>
                  <a:schemeClr val="accent5"/>
                </a:solidFill>
              </a:rPr>
              <a:t>每天或經常複習英文。</a:t>
            </a:r>
            <a:endParaRPr b="1" sz="2900"/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/>
              <a:t>Please review lessons every day.</a:t>
            </a:r>
            <a:endParaRPr sz="29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chemeClr val="accent5"/>
                </a:solidFill>
              </a:rPr>
              <a:t>5.  </a:t>
            </a:r>
            <a:r>
              <a:rPr b="1" lang="en-US" sz="2900">
                <a:solidFill>
                  <a:schemeClr val="accent5"/>
                </a:solidFill>
              </a:rPr>
              <a:t>保持教室整潔</a:t>
            </a:r>
            <a:r>
              <a:rPr lang="en-US" sz="2900">
                <a:solidFill>
                  <a:schemeClr val="accent5"/>
                </a:solidFill>
              </a:rPr>
              <a:t>。(</a:t>
            </a:r>
            <a:r>
              <a:rPr lang="en-US" sz="2900">
                <a:solidFill>
                  <a:schemeClr val="accent5"/>
                </a:solidFill>
              </a:rPr>
              <a:t>消毒桌椅</a:t>
            </a:r>
            <a:r>
              <a:rPr lang="en-US" sz="2900">
                <a:solidFill>
                  <a:schemeClr val="accent5"/>
                </a:solidFill>
              </a:rPr>
              <a:t>)</a:t>
            </a:r>
            <a:endParaRPr sz="2900">
              <a:solidFill>
                <a:schemeClr val="accent5"/>
              </a:solidFill>
            </a:endParaRPr>
          </a:p>
          <a:p>
            <a:pPr indent="45720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/>
              <a:t>Please keep the classroom clean.</a:t>
            </a:r>
            <a:endParaRPr sz="29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chemeClr val="accent5"/>
                </a:solidFill>
              </a:rPr>
              <a:t>6.  </a:t>
            </a:r>
            <a:r>
              <a:rPr b="1" lang="en-US" sz="2900">
                <a:solidFill>
                  <a:schemeClr val="accent5"/>
                </a:solidFill>
              </a:rPr>
              <a:t>專心上課</a:t>
            </a:r>
            <a:r>
              <a:rPr b="1" lang="en-US" sz="2900">
                <a:solidFill>
                  <a:schemeClr val="accent5"/>
                </a:solidFill>
              </a:rPr>
              <a:t>。</a:t>
            </a:r>
            <a:endParaRPr b="1" sz="2900">
              <a:solidFill>
                <a:schemeClr val="accent5"/>
              </a:solidFill>
            </a:endParaRPr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/>
              <a:t>Please pay attention in class.</a:t>
            </a:r>
            <a:endParaRPr sz="2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英文教室上課規則</a:t>
            </a:r>
            <a:endParaRPr b="1"/>
          </a:p>
        </p:txBody>
      </p:sp>
      <p:sp>
        <p:nvSpPr>
          <p:cNvPr id="53" name="Google Shape;53;p8"/>
          <p:cNvSpPr txBox="1"/>
          <p:nvPr>
            <p:ph idx="1" type="body"/>
          </p:nvPr>
        </p:nvSpPr>
        <p:spPr>
          <a:xfrm>
            <a:off x="457200" y="126525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chemeClr val="accent5"/>
                </a:solidFill>
              </a:rPr>
              <a:t>7</a:t>
            </a:r>
            <a:r>
              <a:rPr lang="en-US" sz="2900">
                <a:solidFill>
                  <a:schemeClr val="accent5"/>
                </a:solidFill>
              </a:rPr>
              <a:t>.  </a:t>
            </a:r>
            <a:r>
              <a:rPr b="1" lang="en-US" sz="2900">
                <a:solidFill>
                  <a:schemeClr val="accent5"/>
                </a:solidFill>
              </a:rPr>
              <a:t>對</a:t>
            </a:r>
            <a:r>
              <a:rPr b="1" lang="en-US" sz="2900">
                <a:solidFill>
                  <a:schemeClr val="accent5"/>
                </a:solidFill>
              </a:rPr>
              <a:t>待所有人有禮貌</a:t>
            </a:r>
            <a:r>
              <a:rPr b="1" lang="en-US" sz="2900">
                <a:solidFill>
                  <a:schemeClr val="accent5"/>
                </a:solidFill>
              </a:rPr>
              <a:t>。</a:t>
            </a:r>
            <a:endParaRPr b="1" sz="2900"/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/>
              <a:t>Please be polite to every one.</a:t>
            </a:r>
            <a:endParaRPr sz="29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chemeClr val="accent5"/>
                </a:solidFill>
              </a:rPr>
              <a:t>8</a:t>
            </a:r>
            <a:r>
              <a:rPr lang="en-US" sz="2900">
                <a:solidFill>
                  <a:schemeClr val="accent5"/>
                </a:solidFill>
              </a:rPr>
              <a:t>.  </a:t>
            </a:r>
            <a:r>
              <a:rPr b="1" lang="en-US" sz="2900">
                <a:solidFill>
                  <a:schemeClr val="accent5"/>
                </a:solidFill>
              </a:rPr>
              <a:t>發言前先舉手。</a:t>
            </a:r>
            <a:endParaRPr sz="2900">
              <a:solidFill>
                <a:schemeClr val="accent5"/>
              </a:solidFill>
            </a:endParaRPr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/>
              <a:t>Please raise your hand before you talk.</a:t>
            </a:r>
            <a:endParaRPr sz="29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chemeClr val="accent5"/>
                </a:solidFill>
              </a:rPr>
              <a:t>9</a:t>
            </a:r>
            <a:r>
              <a:rPr lang="en-US" sz="2900">
                <a:solidFill>
                  <a:schemeClr val="accent5"/>
                </a:solidFill>
              </a:rPr>
              <a:t>.  </a:t>
            </a:r>
            <a:r>
              <a:rPr b="1" lang="en-US" sz="2900">
                <a:solidFill>
                  <a:schemeClr val="accent5"/>
                </a:solidFill>
              </a:rPr>
              <a:t>教室內請勿飲食。(只能喝水，特殊情況除外)</a:t>
            </a:r>
            <a:endParaRPr b="1" sz="2900">
              <a:solidFill>
                <a:schemeClr val="accent5"/>
              </a:solidFill>
            </a:endParaRPr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/>
              <a:t>Do not eat or drink in the classroom.</a:t>
            </a:r>
            <a:endParaRPr sz="29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chemeClr val="accent5"/>
                </a:solidFill>
              </a:rPr>
              <a:t>10.</a:t>
            </a:r>
            <a:r>
              <a:rPr b="1" lang="en-US" sz="2900">
                <a:solidFill>
                  <a:schemeClr val="accent5"/>
                </a:solidFill>
              </a:rPr>
              <a:t> 帶齊所有英文學用品。</a:t>
            </a:r>
            <a:r>
              <a:rPr lang="en-US" sz="2900"/>
              <a:t> </a:t>
            </a:r>
            <a:endParaRPr sz="29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/>
              <a:t>     Bring your English books and pencil case.</a:t>
            </a:r>
            <a:endParaRPr sz="2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英文課會</a:t>
            </a:r>
            <a:r>
              <a:rPr b="1" lang="en-US"/>
              <a:t>使用的APPs</a:t>
            </a:r>
            <a:endParaRPr b="1"/>
          </a:p>
        </p:txBody>
      </p:sp>
      <p:sp>
        <p:nvSpPr>
          <p:cNvPr id="59" name="Google Shape;59;p9"/>
          <p:cNvSpPr txBox="1"/>
          <p:nvPr>
            <p:ph idx="1" type="body"/>
          </p:nvPr>
        </p:nvSpPr>
        <p:spPr>
          <a:xfrm>
            <a:off x="457200" y="126525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600" u="sng">
                <a:solidFill>
                  <a:schemeClr val="hlink"/>
                </a:solidFill>
                <a:hlinkClick r:id="rId3"/>
              </a:rPr>
              <a:t>ClassDojo</a:t>
            </a:r>
            <a:r>
              <a:rPr lang="en-US" sz="2600">
                <a:solidFill>
                  <a:schemeClr val="accent5"/>
                </a:solidFill>
              </a:rPr>
              <a:t> : (教室規則-</a:t>
            </a:r>
            <a:r>
              <a:rPr lang="en-US" sz="2600">
                <a:solidFill>
                  <a:srgbClr val="FF0000"/>
                </a:solidFill>
              </a:rPr>
              <a:t>學習態度成績依據</a:t>
            </a:r>
            <a:r>
              <a:rPr lang="en-US" sz="2600">
                <a:solidFill>
                  <a:schemeClr val="accent5"/>
                </a:solidFill>
              </a:rPr>
              <a:t>)</a:t>
            </a:r>
            <a:endParaRPr sz="2600">
              <a:solidFill>
                <a:schemeClr val="accent5"/>
              </a:solidFill>
            </a:endParaRPr>
          </a:p>
          <a:p>
            <a:pPr indent="-3937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600"/>
              <a:buAutoNum type="arabicPeriod"/>
            </a:pPr>
            <a:r>
              <a:rPr lang="en-US" sz="2600">
                <a:solidFill>
                  <a:schemeClr val="accent5"/>
                </a:solidFill>
              </a:rPr>
              <a:t>Google Meet:直播(停學)</a:t>
            </a:r>
            <a:endParaRPr sz="2600">
              <a:solidFill>
                <a:schemeClr val="accent5"/>
              </a:solidFill>
            </a:endParaRPr>
          </a:p>
          <a:p>
            <a:pPr indent="-3937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600"/>
              <a:buAutoNum type="arabicPeriod"/>
            </a:pPr>
            <a:r>
              <a:rPr lang="en-US" sz="2600">
                <a:solidFill>
                  <a:schemeClr val="accent5"/>
                </a:solidFill>
              </a:rPr>
              <a:t>Google Classroom (訊息和繳交作業)</a:t>
            </a:r>
            <a:endParaRPr sz="2600">
              <a:solidFill>
                <a:schemeClr val="accent5"/>
              </a:solidFill>
            </a:endParaRPr>
          </a:p>
          <a:p>
            <a:pPr indent="-3937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600"/>
              <a:buAutoNum type="arabicPeriod"/>
            </a:pPr>
            <a:r>
              <a:rPr lang="en-US" sz="2600">
                <a:solidFill>
                  <a:schemeClr val="accent5"/>
                </a:solidFill>
              </a:rPr>
              <a:t>Quizlet （單字複習）</a:t>
            </a:r>
            <a:endParaRPr sz="2600">
              <a:solidFill>
                <a:schemeClr val="accent5"/>
              </a:solidFill>
            </a:endParaRPr>
          </a:p>
          <a:p>
            <a:pPr indent="-3937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600"/>
              <a:buAutoNum type="arabicPeriod"/>
            </a:pPr>
            <a:r>
              <a:rPr lang="en-US" sz="2600">
                <a:solidFill>
                  <a:schemeClr val="accent5"/>
                </a:solidFill>
              </a:rPr>
              <a:t>Nearpod (簡報及互動/即時回饋)</a:t>
            </a:r>
            <a:endParaRPr sz="2600">
              <a:solidFill>
                <a:schemeClr val="accent5"/>
              </a:solidFill>
            </a:endParaRPr>
          </a:p>
          <a:p>
            <a:pPr indent="-3937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600"/>
              <a:buAutoNum type="arabicPeriod"/>
            </a:pPr>
            <a:r>
              <a:rPr lang="en-US" sz="2600">
                <a:solidFill>
                  <a:schemeClr val="accent5"/>
                </a:solidFill>
              </a:rPr>
              <a:t>Seesaw (類似Google Classroom)</a:t>
            </a:r>
            <a:endParaRPr sz="260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457200" y="611425"/>
            <a:ext cx="8229600" cy="551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400"/>
              <a:t>成績計算比例(中高年級)</a:t>
            </a:r>
            <a:endParaRPr/>
          </a:p>
        </p:txBody>
      </p:sp>
      <p:graphicFrame>
        <p:nvGraphicFramePr>
          <p:cNvPr id="65" name="Google Shape;65;p10"/>
          <p:cNvGraphicFramePr/>
          <p:nvPr/>
        </p:nvGraphicFramePr>
        <p:xfrm>
          <a:off x="374475" y="1609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{E2D34B46-EAFB-4A92-8F6B-38274F20034A}</a:tableStyleId>
              </a:tblPr>
              <a:tblGrid>
                <a:gridCol w="1328225"/>
                <a:gridCol w="1328225"/>
                <a:gridCol w="1328225"/>
                <a:gridCol w="1328225"/>
                <a:gridCol w="1328225"/>
                <a:gridCol w="1753925"/>
              </a:tblGrid>
              <a:tr h="111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/>
                        <a:t>大考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300"/>
                        <a:t>小考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/>
                        <a:t>作業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/>
                        <a:t>口試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/>
                        <a:t>態度</a:t>
                      </a:r>
                      <a:endParaRPr sz="3000"/>
                    </a:p>
                  </a:txBody>
                  <a:tcPr marT="91425" marB="91425" marR="91425" marL="91425"/>
                </a:tc>
              </a:tr>
              <a:tr h="87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/>
                        <a:t>比例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/>
                        <a:t>40%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/>
                        <a:t>20%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/>
                        <a:t>20%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/>
                        <a:t>10%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/>
                        <a:t>10%</a:t>
                      </a:r>
                      <a:endParaRPr sz="3000"/>
                    </a:p>
                  </a:txBody>
                  <a:tcPr marT="91425" marB="91425" marR="91425" marL="91425"/>
                </a:tc>
              </a:tr>
              <a:tr h="1269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/>
                        <a:t>內容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期中考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期末考</a:t>
                      </a:r>
                      <a:endParaRPr sz="2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每一單元結束後</a:t>
                      </a:r>
                      <a:endParaRPr sz="2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習作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C本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學習單</a:t>
                      </a:r>
                      <a:endParaRPr sz="2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期中考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期末考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各一次</a:t>
                      </a:r>
                      <a:endParaRPr sz="2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ClassDojo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+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A++</a:t>
                      </a:r>
                      <a:endParaRPr sz="20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457200" y="1267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態度值多少?</a:t>
            </a:r>
            <a:endParaRPr/>
          </a:p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457200" y="90715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Attitude=? 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72" name="Google Shape;72;p11"/>
          <p:cNvGraphicFramePr/>
          <p:nvPr/>
        </p:nvGraphicFramePr>
        <p:xfrm>
          <a:off x="952500" y="180741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{E2D34B46-EAFB-4A92-8F6B-38274F20034A}</a:tableStyleId>
              </a:tblPr>
              <a:tblGrid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</a:tblGrid>
              <a:tr h="385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 1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 2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 3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 4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 5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 6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  7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 8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 9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J 10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</a:tr>
              <a:tr h="363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 11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 12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 13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 14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O 15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 16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Q  17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 18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 19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 20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</a:tr>
              <a:tr h="377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 21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 22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 23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X 24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Y 25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Z 26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descr="別被數字侷限住人生的視野了～有很多事情都比讀書更重要啊！&#10;影片來源： 下一秒我最紅&#10;&#10;&#10;【訂閱Youtube頻道】&#10;風傳媒 Storm Media►►https://goo.gl/TNQ816&#10;&#10;【Facebook粉絲團】&#10;風傳媒►► https://www.facebook.com/stormmedia&#10;風生活►► https://www.facebook.com/SMediaLife&#10;&#10;【加入Line好友】&#10;風傳媒►►http://bit.ly/2hETgWE" id="73" name="Google Shape;73;p11" title="成績不代表一切！溫暖有理的人格 才是正確的做人態度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03763" y="3124000"/>
            <a:ext cx="2536475" cy="190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iseño predeterminado">
  <a:themeElements>
    <a:clrScheme name="Diseño predeterminado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