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7" r:id="rId7"/>
    <p:sldId id="264" r:id="rId8"/>
    <p:sldId id="266" r:id="rId9"/>
    <p:sldId id="265" r:id="rId10"/>
    <p:sldId id="268" r:id="rId11"/>
    <p:sldId id="270" r:id="rId12"/>
    <p:sldId id="269" r:id="rId13"/>
    <p:sldId id="271" r:id="rId14"/>
    <p:sldId id="273" r:id="rId15"/>
    <p:sldId id="274" r:id="rId16"/>
    <p:sldId id="275" r:id="rId17"/>
    <p:sldId id="276" r:id="rId18"/>
    <p:sldId id="278" r:id="rId19"/>
    <p:sldId id="277" r:id="rId20"/>
    <p:sldId id="279" r:id="rId21"/>
    <p:sldId id="280" r:id="rId22"/>
    <p:sldId id="282" r:id="rId23"/>
    <p:sldId id="281" r:id="rId24"/>
    <p:sldId id="284" r:id="rId25"/>
    <p:sldId id="283" r:id="rId26"/>
    <p:sldId id="285" r:id="rId27"/>
    <p:sldId id="286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1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3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4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34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5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8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3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5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2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2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6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9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dbL-AIDgC7n3TGom6NPhcsRjUswWRyV0k122JKhbMjnKpLaA/viewform?usp=sf_link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25BC23-E0DD-4037-B2B8-7B6FA645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9EE120-2D35-4A48-BAAE-238F986A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ight bulb on yellow background with sketched light beams and cord">
            <a:extLst>
              <a:ext uri="{FF2B5EF4-FFF2-40B4-BE49-F238E27FC236}">
                <a16:creationId xmlns:a16="http://schemas.microsoft.com/office/drawing/2014/main" id="{A62174C0-FF03-445B-9C4A-B05623024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0" r="-1" b="-1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2F9EAC-0C70-441C-AC78-65174C28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2EF35EF-F394-4A22-B81D-2FC9DC5E4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2101" y="2146851"/>
            <a:ext cx="6666980" cy="2658269"/>
          </a:xfrm>
        </p:spPr>
        <p:txBody>
          <a:bodyPr anchor="b">
            <a:normAutofit/>
          </a:bodyPr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防疫大學堂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</a:t>
            </a: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0F876B8-7BDB-4749-9A62-9AE00192F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2102" y="4810937"/>
            <a:ext cx="6666980" cy="1172200"/>
          </a:xfrm>
        </p:spPr>
        <p:txBody>
          <a:bodyPr anchor="t">
            <a:normAutofit/>
          </a:bodyPr>
          <a:lstStyle/>
          <a:p>
            <a:endParaRPr lang="zh-TW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48F6B8-EF56-4340-982E-F4D6F5DC2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596C40-FEA6-4867-853D-CF37DE3B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C7C5E2-274E-49A3-A8E0-46A5B8CAC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CF8D2C-9E01-48EC-8DDF-8A1FF60A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71C20222-F985-435F-91AA-D8B808C69C95}"/>
              </a:ext>
            </a:extLst>
          </p:cNvPr>
          <p:cNvSpPr txBox="1"/>
          <p:nvPr/>
        </p:nvSpPr>
        <p:spPr>
          <a:xfrm>
            <a:off x="447403" y="558595"/>
            <a:ext cx="1065784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3.</a:t>
            </a:r>
            <a:r>
              <a:rPr lang="zh-TW" altLang="en-US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盡速去洗澡</a:t>
            </a:r>
          </a:p>
        </p:txBody>
      </p:sp>
      <p:pic>
        <p:nvPicPr>
          <p:cNvPr id="7170" name="Picture 2" descr="卡通人物淋浴免抠素材免费下载_觅元素51yuansu.com">
            <a:extLst>
              <a:ext uri="{FF2B5EF4-FFF2-40B4-BE49-F238E27FC236}">
                <a16:creationId xmlns:a16="http://schemas.microsoft.com/office/drawing/2014/main" id="{9B584F58-1F40-4BDD-BF84-E5699066F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52" b="96032" l="9961" r="89844">
                        <a14:foregroundMark x1="52148" y1="28175" x2="53125" y2="50794"/>
                        <a14:foregroundMark x1="53125" y1="50794" x2="66211" y2="57143"/>
                        <a14:foregroundMark x1="66211" y1="57143" x2="64648" y2="42063"/>
                        <a14:foregroundMark x1="64648" y1="42063" x2="61914" y2="57341"/>
                        <a14:foregroundMark x1="61523" y1="44246" x2="59766" y2="63095"/>
                        <a14:foregroundMark x1="59766" y1="63095" x2="51758" y2="56746"/>
                        <a14:foregroundMark x1="51758" y1="56746" x2="51758" y2="56746"/>
                        <a14:foregroundMark x1="53320" y1="53373" x2="47656" y2="26984"/>
                        <a14:foregroundMark x1="47656" y1="26984" x2="52344" y2="62302"/>
                        <a14:foregroundMark x1="52344" y1="62302" x2="56641" y2="59325"/>
                        <a14:foregroundMark x1="53320" y1="30952" x2="46680" y2="25198"/>
                        <a14:foregroundMark x1="60156" y1="63492" x2="53906" y2="67262"/>
                        <a14:foregroundMark x1="61914" y1="66667" x2="61719" y2="86310"/>
                        <a14:foregroundMark x1="61719" y1="86310" x2="57422" y2="86905"/>
                        <a14:foregroundMark x1="83789" y1="42857" x2="83789" y2="42857"/>
                        <a14:foregroundMark x1="83789" y1="42857" x2="83789" y2="42857"/>
                        <a14:foregroundMark x1="68555" y1="91865" x2="49219" y2="91270"/>
                        <a14:foregroundMark x1="82422" y1="43254" x2="82422" y2="43254"/>
                        <a14:foregroundMark x1="82422" y1="43254" x2="82422" y2="43254"/>
                        <a14:foregroundMark x1="82031" y1="41667" x2="82031" y2="41667"/>
                        <a14:foregroundMark x1="83008" y1="40476" x2="83008" y2="40476"/>
                        <a14:foregroundMark x1="83789" y1="40278" x2="84961" y2="43254"/>
                        <a14:foregroundMark x1="84961" y1="43254" x2="84961" y2="43254"/>
                        <a14:foregroundMark x1="79688" y1="95040" x2="79688" y2="95040"/>
                        <a14:foregroundMark x1="79688" y1="95040" x2="79688" y2="95040"/>
                        <a14:foregroundMark x1="79688" y1="95040" x2="79688" y2="95040"/>
                        <a14:foregroundMark x1="79688" y1="95040" x2="79688" y2="95040"/>
                        <a14:foregroundMark x1="79688" y1="95040" x2="79688" y2="95040"/>
                        <a14:foregroundMark x1="79688" y1="95040" x2="33398" y2="94246"/>
                        <a14:foregroundMark x1="33398" y1="94246" x2="48633" y2="96230"/>
                        <a14:foregroundMark x1="48633" y1="96230" x2="61328" y2="95437"/>
                        <a14:foregroundMark x1="61328" y1="95437" x2="80078" y2="96032"/>
                        <a14:foregroundMark x1="51172" y1="6548" x2="51172" y2="6548"/>
                        <a14:foregroundMark x1="56836" y1="10913" x2="56836" y2="10913"/>
                        <a14:foregroundMark x1="56836" y1="10913" x2="56836" y2="10913"/>
                        <a14:foregroundMark x1="56836" y1="10913" x2="56836" y2="10913"/>
                        <a14:foregroundMark x1="54883" y1="10714" x2="56250" y2="10714"/>
                        <a14:foregroundMark x1="56641" y1="10516" x2="57422" y2="10516"/>
                        <a14:foregroundMark x1="48242" y1="6151" x2="48242" y2="6151"/>
                        <a14:foregroundMark x1="46484" y1="6151" x2="45117" y2="6349"/>
                        <a14:foregroundMark x1="40820" y1="5952" x2="40820" y2="5952"/>
                        <a14:foregroundMark x1="36719" y1="5754" x2="36719" y2="5754"/>
                        <a14:foregroundMark x1="32422" y1="6151" x2="32422" y2="6151"/>
                        <a14:foregroundMark x1="31250" y1="15476" x2="31250" y2="15476"/>
                        <a14:foregroundMark x1="32422" y1="59127" x2="32422" y2="59127"/>
                        <a14:foregroundMark x1="32031" y1="59127" x2="32031" y2="59127"/>
                        <a14:foregroundMark x1="31836" y1="53968" x2="31836" y2="53968"/>
                        <a14:backgroundMark x1="52344" y1="6944" x2="52344" y2="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25" y="1695450"/>
            <a:ext cx="4876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儿童特写0037-儿童图-儿童图库-侧脸表情童服-图行天下素材网">
            <a:extLst>
              <a:ext uri="{FF2B5EF4-FFF2-40B4-BE49-F238E27FC236}">
                <a16:creationId xmlns:a16="http://schemas.microsoft.com/office/drawing/2014/main" id="{D2BEB6C7-7069-49CE-85D3-7F21D29E4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48" b="97436" l="10000" r="90694">
                        <a14:foregroundMark x1="35972" y1="7791" x2="46250" y2="7002"/>
                        <a14:foregroundMark x1="46250" y1="7002" x2="62361" y2="7791"/>
                        <a14:foregroundMark x1="62361" y1="7791" x2="47222" y2="8580"/>
                        <a14:foregroundMark x1="47500" y1="3846" x2="51806" y2="3748"/>
                        <a14:foregroundMark x1="32639" y1="61637" x2="16389" y2="66963"/>
                        <a14:foregroundMark x1="16389" y1="66963" x2="6667" y2="79191"/>
                        <a14:foregroundMark x1="6667" y1="79191" x2="3611" y2="90039"/>
                        <a14:foregroundMark x1="3611" y1="90039" x2="74028" y2="97929"/>
                        <a14:foregroundMark x1="74028" y1="97929" x2="90833" y2="94576"/>
                        <a14:foregroundMark x1="90833" y1="94576" x2="73889" y2="64398"/>
                        <a14:foregroundMark x1="73889" y1="64398" x2="34167" y2="68738"/>
                        <a14:foregroundMark x1="39583" y1="74556" x2="50694" y2="76923"/>
                        <a14:foregroundMark x1="50694" y1="76923" x2="46806" y2="83826"/>
                        <a14:foregroundMark x1="46806" y1="83826" x2="47917" y2="83333"/>
                        <a14:foregroundMark x1="74861" y1="75838" x2="78889" y2="87673"/>
                        <a14:foregroundMark x1="78889" y1="87673" x2="69306" y2="79093"/>
                        <a14:foregroundMark x1="69306" y1="79093" x2="72083" y2="84320"/>
                        <a14:foregroundMark x1="90694" y1="84714" x2="86111" y2="97041"/>
                        <a14:foregroundMark x1="86111" y1="97041" x2="24167" y2="97436"/>
                        <a14:foregroundMark x1="24167" y1="97436" x2="21806" y2="96844"/>
                        <a14:foregroundMark x1="69167" y1="57101" x2="67639" y2="62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2826381"/>
            <a:ext cx="2862263" cy="403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28BB085-3656-4727-9171-3DEAF3D88786}"/>
              </a:ext>
            </a:extLst>
          </p:cNvPr>
          <p:cNvSpPr txBox="1"/>
          <p:nvPr/>
        </p:nvSpPr>
        <p:spPr>
          <a:xfrm>
            <a:off x="5526881" y="1695450"/>
            <a:ext cx="5730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容易忘記洗的細節</a:t>
            </a:r>
          </a:p>
        </p:txBody>
      </p:sp>
      <p:sp>
        <p:nvSpPr>
          <p:cNvPr id="4" name="弧形 3">
            <a:extLst>
              <a:ext uri="{FF2B5EF4-FFF2-40B4-BE49-F238E27FC236}">
                <a16:creationId xmlns:a16="http://schemas.microsoft.com/office/drawing/2014/main" id="{13D43340-AEEE-4838-8E0C-2E0E5F00ED82}"/>
              </a:ext>
            </a:extLst>
          </p:cNvPr>
          <p:cNvSpPr/>
          <p:nvPr/>
        </p:nvSpPr>
        <p:spPr>
          <a:xfrm rot="19584335">
            <a:off x="3198018" y="3764532"/>
            <a:ext cx="2619375" cy="2584655"/>
          </a:xfrm>
          <a:prstGeom prst="arc">
            <a:avLst>
              <a:gd name="adj1" fmla="val 18330217"/>
              <a:gd name="adj2" fmla="val 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75B5EC1-AC4B-4DCF-AFB8-61D7EFD15FBC}"/>
              </a:ext>
            </a:extLst>
          </p:cNvPr>
          <p:cNvSpPr txBox="1"/>
          <p:nvPr/>
        </p:nvSpPr>
        <p:spPr>
          <a:xfrm>
            <a:off x="6442290" y="319379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1.</a:t>
            </a:r>
            <a:r>
              <a:rPr lang="zh-TW" altLang="en-US" sz="32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髮際線</a:t>
            </a:r>
            <a:r>
              <a:rPr lang="en-US" altLang="zh-TW" sz="32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32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臉和頭髮間</a:t>
            </a:r>
            <a:r>
              <a:rPr lang="en-US" altLang="zh-TW" sz="32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)</a:t>
            </a:r>
            <a:endParaRPr lang="zh-TW" altLang="en-US" sz="3200" b="1" dirty="0">
              <a:solidFill>
                <a:srgbClr val="C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E8C1002-C8CB-49B2-8DD8-8286972E7FD3}"/>
              </a:ext>
            </a:extLst>
          </p:cNvPr>
          <p:cNvSpPr txBox="1"/>
          <p:nvPr/>
        </p:nvSpPr>
        <p:spPr>
          <a:xfrm>
            <a:off x="6442290" y="425741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2.</a:t>
            </a:r>
            <a:r>
              <a:rPr lang="zh-TW" altLang="en-US" sz="32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耳</a:t>
            </a:r>
            <a:r>
              <a:rPr lang="zh-TW" altLang="en-US" sz="3200" b="1" dirty="0">
                <a:solidFill>
                  <a:srgbClr val="C00000"/>
                </a:solidFill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朵</a:t>
            </a:r>
            <a:r>
              <a:rPr lang="zh-TW" altLang="en-US" sz="32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和耳</a:t>
            </a:r>
            <a:r>
              <a:rPr lang="zh-TW" altLang="en-US" sz="3200" b="1" dirty="0">
                <a:solidFill>
                  <a:srgbClr val="C00000"/>
                </a:solidFill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朵</a:t>
            </a:r>
            <a:r>
              <a:rPr lang="zh-TW" altLang="en-US" sz="32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後面</a:t>
            </a:r>
          </a:p>
        </p:txBody>
      </p:sp>
      <p:sp>
        <p:nvSpPr>
          <p:cNvPr id="6" name="圓形: 空心 5">
            <a:extLst>
              <a:ext uri="{FF2B5EF4-FFF2-40B4-BE49-F238E27FC236}">
                <a16:creationId xmlns:a16="http://schemas.microsoft.com/office/drawing/2014/main" id="{3099CC01-5A77-46C4-9D5C-A254F3BA4C21}"/>
              </a:ext>
            </a:extLst>
          </p:cNvPr>
          <p:cNvSpPr/>
          <p:nvPr/>
        </p:nvSpPr>
        <p:spPr>
          <a:xfrm>
            <a:off x="5398292" y="4143050"/>
            <a:ext cx="915409" cy="1019500"/>
          </a:xfrm>
          <a:prstGeom prst="donut">
            <a:avLst>
              <a:gd name="adj" fmla="val 10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/>
      <p:bldP spid="9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45644E-7A91-42A9-BB61-CBD971A2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2" y="1304925"/>
            <a:ext cx="10671197" cy="3183107"/>
          </a:xfrm>
        </p:spPr>
        <p:txBody>
          <a:bodyPr vert="horz" lIns="109728" tIns="109728" rIns="109728" bIns="91440" rtlCol="0" anchor="b">
            <a:noAutofit/>
          </a:bodyPr>
          <a:lstStyle/>
          <a:p>
            <a:pPr algn="l"/>
            <a:r>
              <a:rPr lang="zh-TW" altLang="en-US" sz="54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防疫新規定，室內群聚不能超過幾人，室外群聚不能超過幾人？</a:t>
            </a:r>
            <a:endParaRPr lang="en-US" altLang="zh-TW" sz="5400" b="0" cap="all" dirty="0">
              <a:solidFill>
                <a:schemeClr val="tx1">
                  <a:lumMod val="65000"/>
                  <a:lumOff val="3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2B810CF-1B05-4094-B04C-B753BEC2F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5104" y="5068338"/>
            <a:ext cx="5227711" cy="792469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algn="l">
              <a:lnSpc>
                <a:spcPct val="150000"/>
              </a:lnSpc>
              <a:spcBef>
                <a:spcPts val="930"/>
              </a:spcBef>
            </a:pPr>
            <a:endParaRPr lang="en-US" altLang="zh-TW" sz="20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72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D55728D-3848-49F6-B63F-F3E30B578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83" t="33630" r="19500" b="25481"/>
          <a:stretch/>
        </p:blipFill>
        <p:spPr>
          <a:xfrm>
            <a:off x="132080" y="227258"/>
            <a:ext cx="12764770" cy="5992567"/>
          </a:xfrm>
          <a:prstGeom prst="rect">
            <a:avLst/>
          </a:prstGeom>
        </p:spPr>
      </p:pic>
      <p:sp>
        <p:nvSpPr>
          <p:cNvPr id="9" name="乘號 8">
            <a:extLst>
              <a:ext uri="{FF2B5EF4-FFF2-40B4-BE49-F238E27FC236}">
                <a16:creationId xmlns:a16="http://schemas.microsoft.com/office/drawing/2014/main" id="{910DF35E-DE56-4AF2-9FE5-F738D1AB63E6}"/>
              </a:ext>
            </a:extLst>
          </p:cNvPr>
          <p:cNvSpPr/>
          <p:nvPr/>
        </p:nvSpPr>
        <p:spPr>
          <a:xfrm>
            <a:off x="1623376" y="3147218"/>
            <a:ext cx="1857375" cy="10477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乘號 9">
            <a:extLst>
              <a:ext uri="{FF2B5EF4-FFF2-40B4-BE49-F238E27FC236}">
                <a16:creationId xmlns:a16="http://schemas.microsoft.com/office/drawing/2014/main" id="{8931C649-DB50-47C9-9104-83414F91A2D1}"/>
              </a:ext>
            </a:extLst>
          </p:cNvPr>
          <p:cNvSpPr/>
          <p:nvPr/>
        </p:nvSpPr>
        <p:spPr>
          <a:xfrm>
            <a:off x="1885950" y="2056059"/>
            <a:ext cx="2667000" cy="10477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27D2204-E6FE-4960-9D6F-F1C5C873900E}"/>
              </a:ext>
            </a:extLst>
          </p:cNvPr>
          <p:cNvSpPr txBox="1"/>
          <p:nvPr/>
        </p:nvSpPr>
        <p:spPr>
          <a:xfrm>
            <a:off x="4895849" y="2248351"/>
            <a:ext cx="76079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i="0" dirty="0">
                <a:solidFill>
                  <a:srgbClr val="C00000"/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室外</a:t>
            </a:r>
            <a:r>
              <a:rPr lang="en-US" altLang="zh-TW" sz="3200" b="1" i="0" dirty="0">
                <a:solidFill>
                  <a:srgbClr val="C00000"/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人以上</a:t>
            </a:r>
            <a:endParaRPr lang="zh-TW" altLang="en-US" sz="3200" b="1" dirty="0">
              <a:solidFill>
                <a:srgbClr val="C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2" name="乘號 11">
            <a:extLst>
              <a:ext uri="{FF2B5EF4-FFF2-40B4-BE49-F238E27FC236}">
                <a16:creationId xmlns:a16="http://schemas.microsoft.com/office/drawing/2014/main" id="{F772B2CE-B179-43C2-9D36-A2A8E6928244}"/>
              </a:ext>
            </a:extLst>
          </p:cNvPr>
          <p:cNvSpPr/>
          <p:nvPr/>
        </p:nvSpPr>
        <p:spPr>
          <a:xfrm>
            <a:off x="4043359" y="3147218"/>
            <a:ext cx="1857375" cy="10477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96E92A0-A39F-491B-BB30-8CAEF202220B}"/>
              </a:ext>
            </a:extLst>
          </p:cNvPr>
          <p:cNvSpPr txBox="1"/>
          <p:nvPr/>
        </p:nvSpPr>
        <p:spPr>
          <a:xfrm>
            <a:off x="5900734" y="3429000"/>
            <a:ext cx="76079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i="0" dirty="0">
                <a:solidFill>
                  <a:srgbClr val="C00000"/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超過才開罰唷</a:t>
            </a:r>
            <a:endParaRPr lang="zh-TW" altLang="en-US" sz="3200" b="1" dirty="0">
              <a:solidFill>
                <a:srgbClr val="C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940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14A5076-CAD8-4923-9CC7-3F4297BEDA5B}"/>
              </a:ext>
            </a:extLst>
          </p:cNvPr>
          <p:cNvSpPr txBox="1"/>
          <p:nvPr/>
        </p:nvSpPr>
        <p:spPr>
          <a:xfrm>
            <a:off x="386715" y="4397434"/>
            <a:ext cx="116052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i="0" dirty="0">
                <a:solidFill>
                  <a:srgbClr val="C00000"/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停止室內 </a:t>
            </a:r>
            <a:r>
              <a:rPr lang="en-US" altLang="zh-TW" sz="3200" b="1" i="0" dirty="0">
                <a:solidFill>
                  <a:srgbClr val="C00000"/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5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人、室外 </a:t>
            </a:r>
            <a:r>
              <a:rPr lang="en-US" altLang="zh-TW" sz="3200" b="1" i="0" dirty="0">
                <a:solidFill>
                  <a:srgbClr val="C00000"/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10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人以上的聚會，</a:t>
            </a:r>
            <a:endParaRPr lang="en-US" altLang="zh-TW" sz="3200" b="1" i="0" dirty="0">
              <a:solidFill>
                <a:srgbClr val="C00000"/>
              </a:solidFill>
              <a:effectLst/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3200" b="1" i="0" dirty="0">
                <a:solidFill>
                  <a:srgbClr val="C00000"/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最重可罰</a:t>
            </a:r>
            <a:r>
              <a:rPr lang="en-US" altLang="zh-TW" sz="3200" b="1" i="0" dirty="0">
                <a:solidFill>
                  <a:srgbClr val="C00000"/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30</a:t>
            </a:r>
            <a:r>
              <a:rPr lang="zh-TW" altLang="en-US" sz="3200" b="1" i="0" dirty="0">
                <a:solidFill>
                  <a:srgbClr val="C00000"/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萬元</a:t>
            </a:r>
            <a:endParaRPr lang="zh-TW" altLang="en-US" sz="3200" b="1" dirty="0">
              <a:solidFill>
                <a:srgbClr val="C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FFECD12-C5A5-482D-8384-F580412C5DFF}"/>
              </a:ext>
            </a:extLst>
          </p:cNvPr>
          <p:cNvSpPr txBox="1"/>
          <p:nvPr/>
        </p:nvSpPr>
        <p:spPr>
          <a:xfrm>
            <a:off x="307656" y="5564596"/>
            <a:ext cx="106432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i="0" dirty="0">
                <a:solidFill>
                  <a:srgbClr val="C00000"/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但是原本同住的人  或  工作  </a:t>
            </a:r>
            <a:endParaRPr lang="en-US" altLang="zh-TW" sz="3200" b="1" i="0" dirty="0">
              <a:solidFill>
                <a:srgbClr val="C00000"/>
              </a:solidFill>
              <a:effectLst/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3200" b="1" i="0" dirty="0">
                <a:solidFill>
                  <a:srgbClr val="C00000"/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不用受到這個限制唷～</a:t>
            </a:r>
            <a:endParaRPr lang="zh-TW" altLang="en-US" sz="3200" b="1" dirty="0">
              <a:solidFill>
                <a:srgbClr val="C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5" name="圖形 4" descr="首頁 以實心填滿">
            <a:extLst>
              <a:ext uri="{FF2B5EF4-FFF2-40B4-BE49-F238E27FC236}">
                <a16:creationId xmlns:a16="http://schemas.microsoft.com/office/drawing/2014/main" id="{1EDCBDCF-5FFF-4ACB-8B5E-DE9E33BDF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656" y="-276226"/>
            <a:ext cx="4829175" cy="482917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1102FD2-725F-4AD2-8874-551DDC67C1DA}"/>
              </a:ext>
            </a:extLst>
          </p:cNvPr>
          <p:cNvSpPr/>
          <p:nvPr/>
        </p:nvSpPr>
        <p:spPr>
          <a:xfrm>
            <a:off x="2314575" y="2138361"/>
            <a:ext cx="790575" cy="180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7" name="圖形 6" descr="群組 以實心填滿">
            <a:extLst>
              <a:ext uri="{FF2B5EF4-FFF2-40B4-BE49-F238E27FC236}">
                <a16:creationId xmlns:a16="http://schemas.microsoft.com/office/drawing/2014/main" id="{3C425E43-40E8-4F2D-B7C5-642B7B797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1625" y="2351781"/>
            <a:ext cx="1600200" cy="1600200"/>
          </a:xfrm>
          <a:prstGeom prst="rect">
            <a:avLst/>
          </a:prstGeom>
        </p:spPr>
      </p:pic>
      <p:pic>
        <p:nvPicPr>
          <p:cNvPr id="12" name="圖形 11" descr="男人 以實心填滿">
            <a:extLst>
              <a:ext uri="{FF2B5EF4-FFF2-40B4-BE49-F238E27FC236}">
                <a16:creationId xmlns:a16="http://schemas.microsoft.com/office/drawing/2014/main" id="{7ECE109A-D58F-48FA-80C5-9ADF0DFD1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3700" y="2694681"/>
            <a:ext cx="914400" cy="914400"/>
          </a:xfrm>
          <a:prstGeom prst="rect">
            <a:avLst/>
          </a:prstGeom>
        </p:spPr>
      </p:pic>
      <p:pic>
        <p:nvPicPr>
          <p:cNvPr id="13" name="圖形 12" descr="群組 以實心填滿">
            <a:extLst>
              <a:ext uri="{FF2B5EF4-FFF2-40B4-BE49-F238E27FC236}">
                <a16:creationId xmlns:a16="http://schemas.microsoft.com/office/drawing/2014/main" id="{5004B606-9356-468A-95BE-0C04CE08AA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25965" y="2138361"/>
            <a:ext cx="1600200" cy="1600200"/>
          </a:xfrm>
          <a:prstGeom prst="rect">
            <a:avLst/>
          </a:prstGeom>
        </p:spPr>
      </p:pic>
      <p:pic>
        <p:nvPicPr>
          <p:cNvPr id="14" name="圖形 13" descr="男人 以實心填滿">
            <a:extLst>
              <a:ext uri="{FF2B5EF4-FFF2-40B4-BE49-F238E27FC236}">
                <a16:creationId xmlns:a16="http://schemas.microsoft.com/office/drawing/2014/main" id="{F0B51541-0365-47F5-9EFF-9262620431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88039" y="2481260"/>
            <a:ext cx="947739" cy="947739"/>
          </a:xfrm>
          <a:prstGeom prst="rect">
            <a:avLst/>
          </a:prstGeom>
        </p:spPr>
      </p:pic>
      <p:pic>
        <p:nvPicPr>
          <p:cNvPr id="15" name="圖形 14" descr="群組 以實心填滿">
            <a:extLst>
              <a:ext uri="{FF2B5EF4-FFF2-40B4-BE49-F238E27FC236}">
                <a16:creationId xmlns:a16="http://schemas.microsoft.com/office/drawing/2014/main" id="{3A41C68A-FEFE-4BC0-B4CF-3085B57C0D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88139" y="2138361"/>
            <a:ext cx="1600200" cy="1600200"/>
          </a:xfrm>
          <a:prstGeom prst="rect">
            <a:avLst/>
          </a:prstGeom>
        </p:spPr>
      </p:pic>
      <p:pic>
        <p:nvPicPr>
          <p:cNvPr id="16" name="圖形 15" descr="男人 以實心填滿">
            <a:extLst>
              <a:ext uri="{FF2B5EF4-FFF2-40B4-BE49-F238E27FC236}">
                <a16:creationId xmlns:a16="http://schemas.microsoft.com/office/drawing/2014/main" id="{17D817AA-6902-48DB-8338-E7D61FEFF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50213" y="2481260"/>
            <a:ext cx="947739" cy="947739"/>
          </a:xfrm>
          <a:prstGeom prst="rect">
            <a:avLst/>
          </a:prstGeom>
        </p:spPr>
      </p:pic>
      <p:pic>
        <p:nvPicPr>
          <p:cNvPr id="18" name="圖形 17" descr="徽章 5 以實心填滿">
            <a:extLst>
              <a:ext uri="{FF2B5EF4-FFF2-40B4-BE49-F238E27FC236}">
                <a16:creationId xmlns:a16="http://schemas.microsoft.com/office/drawing/2014/main" id="{03B7EBEC-2D44-45E9-B02F-84EC31D246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90750" y="1497752"/>
            <a:ext cx="914400" cy="914400"/>
          </a:xfrm>
          <a:prstGeom prst="rect">
            <a:avLst/>
          </a:prstGeom>
        </p:spPr>
      </p:pic>
      <p:pic>
        <p:nvPicPr>
          <p:cNvPr id="20" name="圖形 19" descr="徽章 10 以實心填滿">
            <a:extLst>
              <a:ext uri="{FF2B5EF4-FFF2-40B4-BE49-F238E27FC236}">
                <a16:creationId xmlns:a16="http://schemas.microsoft.com/office/drawing/2014/main" id="{A784A3D5-74B6-4AD7-A08A-C5C6F3B4A26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88039" y="751581"/>
            <a:ext cx="1600200" cy="1600200"/>
          </a:xfrm>
          <a:prstGeom prst="rect">
            <a:avLst/>
          </a:prstGeom>
        </p:spPr>
      </p:pic>
      <p:pic>
        <p:nvPicPr>
          <p:cNvPr id="21" name="圖形 20" descr="男人 以實心填滿">
            <a:extLst>
              <a:ext uri="{FF2B5EF4-FFF2-40B4-BE49-F238E27FC236}">
                <a16:creationId xmlns:a16="http://schemas.microsoft.com/office/drawing/2014/main" id="{F69D0323-8ACE-41A7-9D3A-5A6AD7DD39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57575" y="2694681"/>
            <a:ext cx="914400" cy="914400"/>
          </a:xfrm>
          <a:prstGeom prst="rect">
            <a:avLst/>
          </a:prstGeom>
        </p:spPr>
      </p:pic>
      <p:sp>
        <p:nvSpPr>
          <p:cNvPr id="22" name="乘號 21">
            <a:extLst>
              <a:ext uri="{FF2B5EF4-FFF2-40B4-BE49-F238E27FC236}">
                <a16:creationId xmlns:a16="http://schemas.microsoft.com/office/drawing/2014/main" id="{CAE37956-A966-4592-BA46-E5B6E4613D45}"/>
              </a:ext>
            </a:extLst>
          </p:cNvPr>
          <p:cNvSpPr/>
          <p:nvPr/>
        </p:nvSpPr>
        <p:spPr>
          <a:xfrm>
            <a:off x="3743336" y="2262804"/>
            <a:ext cx="323842" cy="4841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23" name="圖形 22" descr="男人 以實心填滿">
            <a:extLst>
              <a:ext uri="{FF2B5EF4-FFF2-40B4-BE49-F238E27FC236}">
                <a16:creationId xmlns:a16="http://schemas.microsoft.com/office/drawing/2014/main" id="{B242F745-B7D8-461D-A110-2B03C46BB1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25047" y="2506652"/>
            <a:ext cx="914400" cy="914400"/>
          </a:xfrm>
          <a:prstGeom prst="rect">
            <a:avLst/>
          </a:prstGeom>
        </p:spPr>
      </p:pic>
      <p:sp>
        <p:nvSpPr>
          <p:cNvPr id="24" name="乘號 23">
            <a:extLst>
              <a:ext uri="{FF2B5EF4-FFF2-40B4-BE49-F238E27FC236}">
                <a16:creationId xmlns:a16="http://schemas.microsoft.com/office/drawing/2014/main" id="{5AD39663-7E4D-4532-AB63-3BF64597CF45}"/>
              </a:ext>
            </a:extLst>
          </p:cNvPr>
          <p:cNvSpPr/>
          <p:nvPr/>
        </p:nvSpPr>
        <p:spPr>
          <a:xfrm>
            <a:off x="10210808" y="2074775"/>
            <a:ext cx="323842" cy="48418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53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45644E-7A91-42A9-BB61-CBD971A2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2" y="592947"/>
            <a:ext cx="10261622" cy="3895085"/>
          </a:xfrm>
        </p:spPr>
        <p:txBody>
          <a:bodyPr vert="horz" lIns="109728" tIns="109728" rIns="109728" bIns="91440" rtlCol="0" anchor="b">
            <a:noAutofit/>
          </a:bodyPr>
          <a:lstStyle/>
          <a:p>
            <a:pPr algn="l"/>
            <a:r>
              <a:rPr lang="zh-TW" altLang="en-US" sz="6000" b="0" i="0" cap="all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防疫新生活，現在到商店，要比之前的防疫</a:t>
            </a:r>
            <a:r>
              <a:rPr lang="en-US" altLang="zh-TW" sz="60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「</a:t>
            </a:r>
            <a:r>
              <a:rPr lang="zh-TW" altLang="en-US" sz="60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多」</a:t>
            </a:r>
            <a:r>
              <a:rPr lang="zh-TW" altLang="en-US" sz="6000" b="0" i="0" cap="all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做什麼事？</a:t>
            </a:r>
            <a:endParaRPr lang="en-US" altLang="zh-TW" sz="6000" b="0" cap="all" dirty="0">
              <a:solidFill>
                <a:schemeClr val="tx1">
                  <a:lumMod val="65000"/>
                  <a:lumOff val="3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2B810CF-1B05-4094-B04C-B753BEC2F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5104" y="5068338"/>
            <a:ext cx="5227711" cy="792469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algn="l">
              <a:lnSpc>
                <a:spcPct val="150000"/>
              </a:lnSpc>
              <a:spcBef>
                <a:spcPts val="930"/>
              </a:spcBef>
            </a:pPr>
            <a:endParaRPr lang="en-US" altLang="zh-TW" sz="20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8B0C6FA-5B6B-4DDB-BD8F-2A845212A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1" t="25287" r="29742" b="26743"/>
          <a:stretch/>
        </p:blipFill>
        <p:spPr>
          <a:xfrm>
            <a:off x="94592" y="717329"/>
            <a:ext cx="12118428" cy="5703864"/>
          </a:xfrm>
          <a:prstGeom prst="rect">
            <a:avLst/>
          </a:prstGeom>
        </p:spPr>
      </p:pic>
      <p:pic>
        <p:nvPicPr>
          <p:cNvPr id="6" name="圖形 5" descr="徽章 (記號1) 以實心填滿">
            <a:extLst>
              <a:ext uri="{FF2B5EF4-FFF2-40B4-BE49-F238E27FC236}">
                <a16:creationId xmlns:a16="http://schemas.microsoft.com/office/drawing/2014/main" id="{78EAB60C-B764-49A9-A280-36723198E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0090" y="2971800"/>
            <a:ext cx="914400" cy="9144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D532A27-356C-478C-9200-9A6FCEABC766}"/>
              </a:ext>
            </a:extLst>
          </p:cNvPr>
          <p:cNvSpPr txBox="1"/>
          <p:nvPr/>
        </p:nvSpPr>
        <p:spPr>
          <a:xfrm>
            <a:off x="2833568" y="2146081"/>
            <a:ext cx="3262432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本來就要做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E67FBF5-E0A9-4F1D-BD79-F1F68152DE7B}"/>
              </a:ext>
            </a:extLst>
          </p:cNvPr>
          <p:cNvSpPr txBox="1"/>
          <p:nvPr/>
        </p:nvSpPr>
        <p:spPr>
          <a:xfrm>
            <a:off x="3558782" y="4151068"/>
            <a:ext cx="3262432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本來就要做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B410CD4-78B8-4597-B6F1-038B95D09A8D}"/>
              </a:ext>
            </a:extLst>
          </p:cNvPr>
          <p:cNvSpPr txBox="1"/>
          <p:nvPr/>
        </p:nvSpPr>
        <p:spPr>
          <a:xfrm>
            <a:off x="2663432" y="5273788"/>
            <a:ext cx="3262432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本來就要做</a:t>
            </a:r>
          </a:p>
        </p:txBody>
      </p:sp>
    </p:spTree>
    <p:extLst>
      <p:ext uri="{BB962C8B-B14F-4D97-AF65-F5344CB8AC3E}">
        <p14:creationId xmlns:p14="http://schemas.microsoft.com/office/powerpoint/2010/main" val="36342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7AEB375-28ED-4539-961F-2E03F5228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8"/>
          <a:stretch/>
        </p:blipFill>
        <p:spPr bwMode="auto">
          <a:xfrm>
            <a:off x="178676" y="777765"/>
            <a:ext cx="11834648" cy="566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176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45E266-E2BB-4BF9-A90E-D4B825E53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t="59479" r="66607" b="4020"/>
          <a:stretch/>
        </p:blipFill>
        <p:spPr bwMode="auto">
          <a:xfrm>
            <a:off x="843588" y="328448"/>
            <a:ext cx="2151860" cy="34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乘號 3">
            <a:extLst>
              <a:ext uri="{FF2B5EF4-FFF2-40B4-BE49-F238E27FC236}">
                <a16:creationId xmlns:a16="http://schemas.microsoft.com/office/drawing/2014/main" id="{7AE8DF6A-E48C-4507-B627-7D92E1F55571}"/>
              </a:ext>
            </a:extLst>
          </p:cNvPr>
          <p:cNvSpPr/>
          <p:nvPr/>
        </p:nvSpPr>
        <p:spPr>
          <a:xfrm>
            <a:off x="586018" y="1007652"/>
            <a:ext cx="2667000" cy="242134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C09A7DF-6A6C-4D59-94BA-8E35287FC15C}"/>
              </a:ext>
            </a:extLst>
          </p:cNvPr>
          <p:cNvSpPr txBox="1"/>
          <p:nvPr/>
        </p:nvSpPr>
        <p:spPr>
          <a:xfrm>
            <a:off x="3075306" y="1504950"/>
            <a:ext cx="6417141" cy="92333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有的店家沒有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EADC07F-FC3A-46AC-BCB7-323A2F1E65C1}"/>
              </a:ext>
            </a:extLst>
          </p:cNvPr>
          <p:cNvSpPr txBox="1"/>
          <p:nvPr/>
        </p:nvSpPr>
        <p:spPr>
          <a:xfrm>
            <a:off x="685801" y="4186387"/>
            <a:ext cx="113442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b="1" i="0" dirty="0">
                <a:solidFill>
                  <a:srgbClr val="C00000"/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外出最好帶</a:t>
            </a:r>
            <a:endParaRPr lang="en-US" altLang="zh-TW" sz="6000" b="1" i="0" dirty="0">
              <a:solidFill>
                <a:srgbClr val="C00000"/>
              </a:solidFill>
              <a:effectLst/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6000" b="1" i="0" dirty="0">
                <a:solidFill>
                  <a:srgbClr val="C00000"/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一隻自己的筆和酒精</a:t>
            </a:r>
            <a:endParaRPr lang="zh-TW" altLang="en-US" sz="6000" b="1" dirty="0">
              <a:solidFill>
                <a:srgbClr val="C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232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11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9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3C4178A-B935-4602-BC9F-C445979703FD}"/>
              </a:ext>
            </a:extLst>
          </p:cNvPr>
          <p:cNvSpPr txBox="1"/>
          <p:nvPr/>
        </p:nvSpPr>
        <p:spPr>
          <a:xfrm>
            <a:off x="1535372" y="705114"/>
            <a:ext cx="9935571" cy="3703114"/>
          </a:xfrm>
          <a:prstGeom prst="rect">
            <a:avLst/>
          </a:prstGeom>
        </p:spPr>
        <p:txBody>
          <a:bodyPr vert="horz" lIns="109728" tIns="109728" rIns="109728" bIns="91440" rtlCol="0" anchor="ctr">
            <a:noAutofit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zh-TW" altLang="en-US" sz="6000" b="0" i="0" spc="1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最近都買不到酒精，有甚麼可以做物品消毒呢？</a:t>
            </a:r>
            <a:endParaRPr lang="en-US" altLang="zh-TW" sz="6000" spc="150" dirty="0">
              <a:solidFill>
                <a:schemeClr val="tx1">
                  <a:lumMod val="75000"/>
                  <a:lumOff val="2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9284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EC712BA-148F-4FB9-88AA-548945B80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24368" r="41638" b="16781"/>
          <a:stretch/>
        </p:blipFill>
        <p:spPr>
          <a:xfrm>
            <a:off x="73572" y="683172"/>
            <a:ext cx="8343570" cy="6022428"/>
          </a:xfrm>
          <a:prstGeom prst="rect">
            <a:avLst/>
          </a:prstGeom>
        </p:spPr>
      </p:pic>
      <p:pic>
        <p:nvPicPr>
          <p:cNvPr id="5" name="圖形 4" descr="徽章 (記號1) 以實心填滿">
            <a:extLst>
              <a:ext uri="{FF2B5EF4-FFF2-40B4-BE49-F238E27FC236}">
                <a16:creationId xmlns:a16="http://schemas.microsoft.com/office/drawing/2014/main" id="{A0F5FD2B-4CEA-4865-87EB-71543CEE6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59194" y="5110655"/>
            <a:ext cx="914400" cy="914400"/>
          </a:xfrm>
          <a:prstGeom prst="rect">
            <a:avLst/>
          </a:prstGeom>
        </p:spPr>
      </p:pic>
      <p:pic>
        <p:nvPicPr>
          <p:cNvPr id="6" name="圖形 5" descr="徽章 (記號1) 以實心填滿">
            <a:extLst>
              <a:ext uri="{FF2B5EF4-FFF2-40B4-BE49-F238E27FC236}">
                <a16:creationId xmlns:a16="http://schemas.microsoft.com/office/drawing/2014/main" id="{DDB91881-B726-4F27-8D10-62EE7729E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7252" y="3339662"/>
            <a:ext cx="914400" cy="9144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416466E-AF44-498C-A529-C0867E19EE08}"/>
              </a:ext>
            </a:extLst>
          </p:cNvPr>
          <p:cNvSpPr txBox="1"/>
          <p:nvPr/>
        </p:nvSpPr>
        <p:spPr>
          <a:xfrm>
            <a:off x="2528768" y="1830770"/>
            <a:ext cx="4933577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買不到酒精呀</a:t>
            </a:r>
            <a:r>
              <a:rPr lang="en-US" altLang="zh-TW" sz="36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~~~</a:t>
            </a:r>
            <a:endParaRPr lang="zh-TW" altLang="en-US" sz="3600" b="1" dirty="0">
              <a:solidFill>
                <a:schemeClr val="bg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AFF836F-BA2E-4B5E-89B8-CFF1462181B9}"/>
              </a:ext>
            </a:extLst>
          </p:cNvPr>
          <p:cNvSpPr txBox="1"/>
          <p:nvPr/>
        </p:nvSpPr>
        <p:spPr>
          <a:xfrm>
            <a:off x="2814517" y="2828835"/>
            <a:ext cx="9158408" cy="1200329"/>
          </a:xfrm>
          <a:prstGeom prst="borderCallout1">
            <a:avLst>
              <a:gd name="adj1" fmla="val 29066"/>
              <a:gd name="adj2" fmla="val 1132"/>
              <a:gd name="adj3" fmla="val 18070"/>
              <a:gd name="adj4" fmla="val -5156"/>
            </a:avLst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TW" altLang="en-US" sz="36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要稀釋，不然病毒外熟內不熟，無法完全殺菌</a:t>
            </a:r>
          </a:p>
        </p:txBody>
      </p:sp>
      <p:sp>
        <p:nvSpPr>
          <p:cNvPr id="9" name="乘號 8">
            <a:extLst>
              <a:ext uri="{FF2B5EF4-FFF2-40B4-BE49-F238E27FC236}">
                <a16:creationId xmlns:a16="http://schemas.microsoft.com/office/drawing/2014/main" id="{E78651B1-0917-441B-8DE7-A04C1EA641E0}"/>
              </a:ext>
            </a:extLst>
          </p:cNvPr>
          <p:cNvSpPr/>
          <p:nvPr/>
        </p:nvSpPr>
        <p:spPr>
          <a:xfrm>
            <a:off x="1574387" y="4199121"/>
            <a:ext cx="914401" cy="12807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925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0DC5FF8C-5FB0-46FB-B13B-1C7A6B2E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2" y="592947"/>
            <a:ext cx="10318772" cy="3895085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 algn="l"/>
            <a:r>
              <a:rPr lang="zh-TW" altLang="en-US" sz="72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先到</a:t>
            </a:r>
            <a:r>
              <a:rPr lang="zh-TW" altLang="en-US" sz="72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hlinkClick r:id="rId2"/>
              </a:rPr>
              <a:t>測驗頁面</a:t>
            </a:r>
            <a:r>
              <a:rPr lang="zh-TW" altLang="en-US" sz="72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</a:t>
            </a:r>
            <a:r>
              <a:rPr lang="en-US" altLang="zh-TW" sz="27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  <a:sym typeface="Wingdings" panose="05000000000000000000" pitchFamily="2" charset="2"/>
              </a:rPr>
              <a:t></a:t>
            </a:r>
            <a:r>
              <a:rPr lang="zh-TW" altLang="en-US" sz="27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點它</a:t>
            </a:r>
            <a:br>
              <a:rPr lang="en-US" altLang="zh-TW" sz="72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72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測試看看</a:t>
            </a:r>
            <a:br>
              <a:rPr lang="en-US" altLang="zh-TW" sz="72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en-US" sz="72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自己的實力唷！</a:t>
            </a:r>
            <a:endParaRPr lang="en-US" altLang="zh-TW" sz="7200" b="0" cap="all" dirty="0">
              <a:solidFill>
                <a:schemeClr val="tx1">
                  <a:lumMod val="65000"/>
                  <a:lumOff val="3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37797244-6FD8-44C2-9371-509315C98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5104" y="5068338"/>
            <a:ext cx="9550131" cy="792469"/>
          </a:xfrm>
        </p:spPr>
        <p:txBody>
          <a:bodyPr vert="horz" lIns="109728" tIns="109728" rIns="109728" bIns="91440" rtlCol="0" anchor="t">
            <a:normAutofit fontScale="85000" lnSpcReduction="10000"/>
          </a:bodyPr>
          <a:lstStyle/>
          <a:p>
            <a:pPr algn="l">
              <a:lnSpc>
                <a:spcPct val="150000"/>
              </a:lnSpc>
              <a:spcBef>
                <a:spcPts val="930"/>
              </a:spcBef>
            </a:pPr>
            <a:r>
              <a:rPr lang="zh-TW" altLang="en-US" sz="2800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這個測驗不會算分數，可以放心大膽的回答</a:t>
            </a:r>
            <a:endParaRPr lang="en-US" altLang="zh-TW" sz="2800" dirty="0">
              <a:solidFill>
                <a:schemeClr val="bg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24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桃園區居家檢疫手機訊號異常頻傳- 生活- 自由時報電子報">
            <a:extLst>
              <a:ext uri="{FF2B5EF4-FFF2-40B4-BE49-F238E27FC236}">
                <a16:creationId xmlns:a16="http://schemas.microsoft.com/office/drawing/2014/main" id="{5D733FAD-62BC-4479-998F-9753C0075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39" b="32023"/>
          <a:stretch/>
        </p:blipFill>
        <p:spPr bwMode="auto">
          <a:xfrm>
            <a:off x="2028825" y="945946"/>
            <a:ext cx="7620000" cy="16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圓形: 空心 1">
            <a:extLst>
              <a:ext uri="{FF2B5EF4-FFF2-40B4-BE49-F238E27FC236}">
                <a16:creationId xmlns:a16="http://schemas.microsoft.com/office/drawing/2014/main" id="{3D88660C-F9BE-4613-90A6-0372D9D25C07}"/>
              </a:ext>
            </a:extLst>
          </p:cNvPr>
          <p:cNvSpPr/>
          <p:nvPr/>
        </p:nvSpPr>
        <p:spPr>
          <a:xfrm>
            <a:off x="4014166" y="811775"/>
            <a:ext cx="2362200" cy="1876425"/>
          </a:xfrm>
          <a:prstGeom prst="donut">
            <a:avLst>
              <a:gd name="adj" fmla="val 13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477901AD-B2B1-4B07-B225-2C8594626D8C}"/>
              </a:ext>
            </a:extLst>
          </p:cNvPr>
          <p:cNvCxnSpPr>
            <a:cxnSpLocks/>
          </p:cNvCxnSpPr>
          <p:nvPr/>
        </p:nvCxnSpPr>
        <p:spPr>
          <a:xfrm flipH="1">
            <a:off x="3362325" y="2528529"/>
            <a:ext cx="1832941" cy="814746"/>
          </a:xfrm>
          <a:prstGeom prst="straightConnector1">
            <a:avLst/>
          </a:prstGeom>
          <a:ln w="203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822A3636-9003-4B28-AFE5-E24A6E6020DD}"/>
              </a:ext>
            </a:extLst>
          </p:cNvPr>
          <p:cNvSpPr txBox="1"/>
          <p:nvPr/>
        </p:nvSpPr>
        <p:spPr>
          <a:xfrm>
            <a:off x="1329310" y="65525"/>
            <a:ext cx="9533379" cy="92333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居家隔離者的防疫包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FDA9EDA-9761-4AB6-8909-9A7385AC980D}"/>
              </a:ext>
            </a:extLst>
          </p:cNvPr>
          <p:cNvSpPr txBox="1"/>
          <p:nvPr/>
        </p:nvSpPr>
        <p:spPr>
          <a:xfrm>
            <a:off x="9709108" y="215919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來源：桃園防疫包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603E5B5-E24F-4BB8-AC58-E7BD111115CA}"/>
              </a:ext>
            </a:extLst>
          </p:cNvPr>
          <p:cNvSpPr txBox="1"/>
          <p:nvPr/>
        </p:nvSpPr>
        <p:spPr>
          <a:xfrm>
            <a:off x="477078" y="2688200"/>
            <a:ext cx="26239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60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氯碇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78D42F4-7515-465E-B287-AD4E16383121}"/>
              </a:ext>
            </a:extLst>
          </p:cNvPr>
          <p:cNvSpPr txBox="1"/>
          <p:nvPr/>
        </p:nvSpPr>
        <p:spPr>
          <a:xfrm>
            <a:off x="2663688" y="3724372"/>
            <a:ext cx="7620000" cy="286232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依照包裝指示使用</a:t>
            </a:r>
            <a:endParaRPr lang="en-US" altLang="zh-TW" sz="3600" b="1" dirty="0">
              <a:solidFill>
                <a:schemeClr val="bg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endParaRPr lang="en-US" altLang="zh-TW" sz="3600" b="1" dirty="0">
              <a:solidFill>
                <a:schemeClr val="bg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36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或是一錠配</a:t>
            </a:r>
            <a:r>
              <a:rPr lang="en-US" altLang="zh-TW" sz="36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</a:t>
            </a:r>
            <a:r>
              <a:rPr lang="zh-TW" altLang="en-US" sz="36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公升的水</a:t>
            </a:r>
            <a:endParaRPr lang="en-US" altLang="zh-TW" sz="3600" b="1" dirty="0">
              <a:solidFill>
                <a:schemeClr val="bg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36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比較需要加強的地方</a:t>
            </a:r>
            <a:endParaRPr lang="en-US" altLang="zh-TW" sz="3600" b="1" dirty="0">
              <a:solidFill>
                <a:schemeClr val="bg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36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就減少水量</a:t>
            </a:r>
          </a:p>
        </p:txBody>
      </p:sp>
    </p:spTree>
    <p:extLst>
      <p:ext uri="{BB962C8B-B14F-4D97-AF65-F5344CB8AC3E}">
        <p14:creationId xmlns:p14="http://schemas.microsoft.com/office/powerpoint/2010/main" val="19188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可能是顯示的文字是「自己調配消毒水 啦啦入， 好簡單 消滅對象： 細菌 真菌 ç—…毒 *華 途：一般環境 物品消毒 材料： 市售含氨漂白水、清水 濃度： 濃度:500ppm 稀釋倍數 :100倍 5 含氣 漂白水 稀釋方法： 小量： 小量：10cc漂白水 10cc +1公升清水中 大量：100cc漂白水 +10公升清水中 當天配製好要標示日期名稱 未使用完在24小時後應丟棄喔！ æ利病磨 CDC TAIWAN 」的圖像">
            <a:extLst>
              <a:ext uri="{FF2B5EF4-FFF2-40B4-BE49-F238E27FC236}">
                <a16:creationId xmlns:a16="http://schemas.microsoft.com/office/drawing/2014/main" id="{203FA134-BBB0-492B-A368-7923695CC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2"/>
          <a:stretch/>
        </p:blipFill>
        <p:spPr bwMode="auto">
          <a:xfrm>
            <a:off x="2492375" y="38280"/>
            <a:ext cx="7207250" cy="681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670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0C4302A-389F-4434-AD49-41FD702382E6}"/>
              </a:ext>
            </a:extLst>
          </p:cNvPr>
          <p:cNvSpPr txBox="1"/>
          <p:nvPr/>
        </p:nvSpPr>
        <p:spPr>
          <a:xfrm>
            <a:off x="1635102" y="592947"/>
            <a:ext cx="8791787" cy="3895085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lnSpcReduction="10000"/>
          </a:bodyPr>
          <a:lstStyle/>
          <a:p>
            <a:pPr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7200" i="0" cap="all" spc="1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  <a:cs typeface="+mj-cs"/>
              </a:rPr>
              <a:t>戴上口罩後，最重要的哪件事應該要注意</a:t>
            </a:r>
            <a:endParaRPr lang="en-US" altLang="zh-TW" sz="7200" cap="all" spc="150" dirty="0">
              <a:solidFill>
                <a:schemeClr val="tx1">
                  <a:lumMod val="65000"/>
                  <a:lumOff val="3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3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7354AD3-88C5-489E-AD02-6DC251E6A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79" t="33870" r="47931" b="22452"/>
          <a:stretch/>
        </p:blipFill>
        <p:spPr>
          <a:xfrm>
            <a:off x="231228" y="115614"/>
            <a:ext cx="9834954" cy="6327228"/>
          </a:xfrm>
          <a:prstGeom prst="rect">
            <a:avLst/>
          </a:prstGeom>
        </p:spPr>
      </p:pic>
      <p:pic>
        <p:nvPicPr>
          <p:cNvPr id="4" name="圖形 3" descr="徽章 (記號1) 以實心填滿">
            <a:extLst>
              <a:ext uri="{FF2B5EF4-FFF2-40B4-BE49-F238E27FC236}">
                <a16:creationId xmlns:a16="http://schemas.microsoft.com/office/drawing/2014/main" id="{ED161FB6-5A31-4AEA-AD0D-CEAEBC281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6480" y="4096407"/>
            <a:ext cx="914400" cy="914400"/>
          </a:xfrm>
          <a:prstGeom prst="rect">
            <a:avLst/>
          </a:prstGeom>
        </p:spPr>
      </p:pic>
      <p:pic>
        <p:nvPicPr>
          <p:cNvPr id="5" name="圖形 4" descr="徽章 (記號1) 以實心填滿">
            <a:extLst>
              <a:ext uri="{FF2B5EF4-FFF2-40B4-BE49-F238E27FC236}">
                <a16:creationId xmlns:a16="http://schemas.microsoft.com/office/drawing/2014/main" id="{A0918DC0-B65A-4ECA-AE55-565E39997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6025" y="5478517"/>
            <a:ext cx="914400" cy="9144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A915B17-1FDE-4C72-8C28-FF54957D2A57}"/>
              </a:ext>
            </a:extLst>
          </p:cNvPr>
          <p:cNvSpPr txBox="1"/>
          <p:nvPr/>
        </p:nvSpPr>
        <p:spPr>
          <a:xfrm>
            <a:off x="3968685" y="2982366"/>
            <a:ext cx="4933577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不重要</a:t>
            </a:r>
            <a:r>
              <a:rPr lang="en-US" altLang="zh-TW" sz="36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~~</a:t>
            </a:r>
            <a:endParaRPr lang="zh-TW" altLang="en-US" sz="3600" b="1" dirty="0">
              <a:solidFill>
                <a:schemeClr val="bg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0568193-92BF-4DBF-867B-5C32B99EBA91}"/>
              </a:ext>
            </a:extLst>
          </p:cNvPr>
          <p:cNvSpPr txBox="1"/>
          <p:nvPr/>
        </p:nvSpPr>
        <p:spPr>
          <a:xfrm>
            <a:off x="6230425" y="1132546"/>
            <a:ext cx="4933577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口罩外側很髒會汙染口袋</a:t>
            </a:r>
            <a:r>
              <a:rPr lang="en-US" altLang="zh-TW" sz="36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~~</a:t>
            </a:r>
            <a:endParaRPr lang="zh-TW" altLang="en-US" sz="3600" b="1" dirty="0">
              <a:solidFill>
                <a:schemeClr val="bg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9" name="乘號 8">
            <a:extLst>
              <a:ext uri="{FF2B5EF4-FFF2-40B4-BE49-F238E27FC236}">
                <a16:creationId xmlns:a16="http://schemas.microsoft.com/office/drawing/2014/main" id="{AF8DB575-A991-45C8-92F4-8A8C93E2E030}"/>
              </a:ext>
            </a:extLst>
          </p:cNvPr>
          <p:cNvSpPr/>
          <p:nvPr/>
        </p:nvSpPr>
        <p:spPr>
          <a:xfrm>
            <a:off x="1399768" y="1376911"/>
            <a:ext cx="4561808" cy="12807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10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最新消息-高雄市政府法制局">
            <a:extLst>
              <a:ext uri="{FF2B5EF4-FFF2-40B4-BE49-F238E27FC236}">
                <a16:creationId xmlns:a16="http://schemas.microsoft.com/office/drawing/2014/main" id="{259DA15F-CB95-4E0B-991B-EBE72288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框架 2">
            <a:extLst>
              <a:ext uri="{FF2B5EF4-FFF2-40B4-BE49-F238E27FC236}">
                <a16:creationId xmlns:a16="http://schemas.microsoft.com/office/drawing/2014/main" id="{766BA322-FEA5-4F13-81AC-0DCDBF445E53}"/>
              </a:ext>
            </a:extLst>
          </p:cNvPr>
          <p:cNvSpPr/>
          <p:nvPr/>
        </p:nvSpPr>
        <p:spPr>
          <a:xfrm>
            <a:off x="514350" y="-76200"/>
            <a:ext cx="7991475" cy="2705100"/>
          </a:xfrm>
          <a:prstGeom prst="frame">
            <a:avLst>
              <a:gd name="adj1" fmla="val 933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332A0A7-7C8C-4457-BFFD-94716156773D}"/>
              </a:ext>
            </a:extLst>
          </p:cNvPr>
          <p:cNvSpPr txBox="1"/>
          <p:nvPr/>
        </p:nvSpPr>
        <p:spPr>
          <a:xfrm>
            <a:off x="7483410" y="2705100"/>
            <a:ext cx="4933577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也不是掛口罩</a:t>
            </a:r>
            <a:r>
              <a:rPr lang="en-US" altLang="zh-TW" sz="36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~~</a:t>
            </a:r>
            <a:endParaRPr lang="zh-TW" altLang="en-US" sz="3600" b="1" dirty="0">
              <a:solidFill>
                <a:schemeClr val="bg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287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醫事人員未依規定戴口罩高市衛生局開出首張罰單">
            <a:extLst>
              <a:ext uri="{FF2B5EF4-FFF2-40B4-BE49-F238E27FC236}">
                <a16:creationId xmlns:a16="http://schemas.microsoft.com/office/drawing/2014/main" id="{07BC5EF4-A08C-4443-935A-2229CBEDE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03"/>
          <a:stretch/>
        </p:blipFill>
        <p:spPr bwMode="auto">
          <a:xfrm>
            <a:off x="202872" y="317459"/>
            <a:ext cx="8763438" cy="654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框架 5">
            <a:extLst>
              <a:ext uri="{FF2B5EF4-FFF2-40B4-BE49-F238E27FC236}">
                <a16:creationId xmlns:a16="http://schemas.microsoft.com/office/drawing/2014/main" id="{C9BFE8AC-6C18-484E-B2FD-6BD95A614486}"/>
              </a:ext>
            </a:extLst>
          </p:cNvPr>
          <p:cNvSpPr/>
          <p:nvPr/>
        </p:nvSpPr>
        <p:spPr>
          <a:xfrm>
            <a:off x="800100" y="2152649"/>
            <a:ext cx="7991475" cy="1435079"/>
          </a:xfrm>
          <a:prstGeom prst="frame">
            <a:avLst>
              <a:gd name="adj1" fmla="val 933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D38A047-F86E-4EAB-91E5-0D077B02E8C4}"/>
              </a:ext>
            </a:extLst>
          </p:cNvPr>
          <p:cNvSpPr txBox="1"/>
          <p:nvPr/>
        </p:nvSpPr>
        <p:spPr>
          <a:xfrm>
            <a:off x="7483410" y="2705100"/>
            <a:ext cx="4933577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戴口罩</a:t>
            </a:r>
            <a:endParaRPr lang="en-US" altLang="zh-TW" sz="3600" b="1" dirty="0">
              <a:solidFill>
                <a:schemeClr val="bg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36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省錢救國家</a:t>
            </a:r>
            <a:endParaRPr lang="en-US" altLang="zh-TW" sz="3600" b="1" dirty="0">
              <a:solidFill>
                <a:schemeClr val="bg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902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524BA2FC-9379-4C4C-AB22-08737D428971}"/>
              </a:ext>
            </a:extLst>
          </p:cNvPr>
          <p:cNvSpPr txBox="1"/>
          <p:nvPr/>
        </p:nvSpPr>
        <p:spPr>
          <a:xfrm>
            <a:off x="1497330" y="2385060"/>
            <a:ext cx="953662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如同預防天災</a:t>
            </a:r>
            <a:endParaRPr lang="en-US" altLang="zh-TW" sz="4800" b="1" dirty="0">
              <a:solidFill>
                <a:srgbClr val="C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48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每天都要更新政府資訊</a:t>
            </a:r>
            <a:endParaRPr lang="en-US" altLang="zh-TW" sz="4800" b="1" dirty="0">
              <a:solidFill>
                <a:srgbClr val="C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4AB3243-06A0-4716-9AB1-3E1450AC47AE}"/>
              </a:ext>
            </a:extLst>
          </p:cNvPr>
          <p:cNvSpPr txBox="1"/>
          <p:nvPr/>
        </p:nvSpPr>
        <p:spPr>
          <a:xfrm>
            <a:off x="333276" y="396240"/>
            <a:ext cx="1050236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不是只有地震颱風</a:t>
            </a:r>
            <a:endParaRPr lang="en-US" altLang="zh-TW" sz="4800" b="1" dirty="0">
              <a:solidFill>
                <a:schemeClr val="accent1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要緊盯著電視、廣播而已</a:t>
            </a:r>
            <a:endParaRPr lang="en-US" altLang="zh-TW" sz="4800" b="1" dirty="0">
              <a:solidFill>
                <a:schemeClr val="accent1">
                  <a:lumMod val="7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CCB9DD6-6BFD-472D-A530-F441B214F21E}"/>
              </a:ext>
            </a:extLst>
          </p:cNvPr>
          <p:cNvSpPr txBox="1"/>
          <p:nvPr/>
        </p:nvSpPr>
        <p:spPr>
          <a:xfrm>
            <a:off x="731520" y="4728210"/>
            <a:ext cx="953662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希望疫情好轉</a:t>
            </a:r>
            <a:endParaRPr lang="en-US" altLang="zh-TW" sz="4800" b="1" dirty="0">
              <a:solidFill>
                <a:schemeClr val="accent4">
                  <a:lumMod val="50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4800" b="1" dirty="0">
                <a:solidFill>
                  <a:schemeClr val="accent4">
                    <a:lumMod val="50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下周可以看見各位同學</a:t>
            </a:r>
            <a:endParaRPr lang="en-US" altLang="zh-TW" sz="4800" b="1" dirty="0">
              <a:solidFill>
                <a:schemeClr val="accent4">
                  <a:lumMod val="50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46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25001E7F-F38F-4C36-95E1-CD2DC2775205}"/>
              </a:ext>
            </a:extLst>
          </p:cNvPr>
          <p:cNvSpPr txBox="1"/>
          <p:nvPr/>
        </p:nvSpPr>
        <p:spPr>
          <a:xfrm>
            <a:off x="0" y="361950"/>
            <a:ext cx="12192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書法中楷（注音一）" panose="02010609010101010101" pitchFamily="49" charset="-120"/>
                <a:ea typeface="文鼎新藝體" panose="02010609010101010101" pitchFamily="49" charset="-120"/>
              </a:rPr>
              <a:t>五、六年級的作業</a:t>
            </a:r>
            <a:endParaRPr lang="en-US" altLang="zh-TW" sz="3600" b="1" dirty="0">
              <a:solidFill>
                <a:schemeClr val="bg1"/>
              </a:solidFill>
              <a:latin typeface="書法中楷（注音一）" panose="02010609010101010101" pitchFamily="49" charset="-120"/>
              <a:ea typeface="文鼎新藝體" panose="02010609010101010101" pitchFamily="49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4922EFB-4FD3-44FA-A20C-C87506BB3244}"/>
              </a:ext>
            </a:extLst>
          </p:cNvPr>
          <p:cNvSpPr txBox="1"/>
          <p:nvPr/>
        </p:nvSpPr>
        <p:spPr>
          <a:xfrm>
            <a:off x="209550" y="2921168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設計自己的緊急避難包</a:t>
            </a:r>
            <a:endParaRPr lang="en-US" altLang="zh-TW" sz="6000" b="1" dirty="0">
              <a:solidFill>
                <a:srgbClr val="C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80CDF83-EA3C-4FDE-B081-6E699553F303}"/>
              </a:ext>
            </a:extLst>
          </p:cNvPr>
          <p:cNvSpPr txBox="1"/>
          <p:nvPr/>
        </p:nvSpPr>
        <p:spPr>
          <a:xfrm>
            <a:off x="-123825" y="5244137"/>
            <a:ext cx="13154025" cy="8309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請看作業簡報   </a:t>
            </a:r>
            <a:r>
              <a:rPr lang="en-US" altLang="zh-TW" sz="48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{</a:t>
            </a:r>
            <a:r>
              <a:rPr lang="zh-TW" altLang="en-US" sz="48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緊急避難包</a:t>
            </a:r>
            <a:r>
              <a:rPr lang="en-US" altLang="zh-TW" sz="48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5264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13CD7F-736E-4AF7-AB2B-473CAA9E1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045644E-7A91-42A9-BB61-CBD971A2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2" y="592947"/>
            <a:ext cx="9550133" cy="3895085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algn="l"/>
            <a:r>
              <a:rPr lang="zh-TW" altLang="en-US" sz="6000" b="0" i="0" dirty="0">
                <a:solidFill>
                  <a:srgbClr val="202124"/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如果外出，回家後要</a:t>
            </a:r>
            <a:r>
              <a:rPr lang="zh-TW" altLang="en-US" sz="6000" b="0" dirty="0">
                <a:solidFill>
                  <a:srgbClr val="202124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先</a:t>
            </a:r>
            <a:r>
              <a:rPr lang="zh-TW" altLang="en-US" sz="6000" b="0" i="0" dirty="0">
                <a:solidFill>
                  <a:srgbClr val="202124"/>
                </a:solidFill>
                <a:effectLst/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做什麼？</a:t>
            </a:r>
            <a:endParaRPr lang="en-US" altLang="zh-TW" sz="13800" b="0" cap="all" dirty="0">
              <a:solidFill>
                <a:schemeClr val="tx1">
                  <a:lumMod val="65000"/>
                  <a:lumOff val="35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EDA2F5-6B28-478B-9AC4-43FE41E2B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2B810CF-1B05-4094-B04C-B753BEC2F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5104" y="5068338"/>
            <a:ext cx="10213996" cy="792469"/>
          </a:xfr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 algn="l">
              <a:lnSpc>
                <a:spcPct val="150000"/>
              </a:lnSpc>
              <a:spcBef>
                <a:spcPts val="930"/>
              </a:spcBef>
            </a:pPr>
            <a:r>
              <a:rPr lang="zh-TW" altLang="en-US" sz="3200" dirty="0">
                <a:solidFill>
                  <a:schemeClr val="bg1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防疫加強期，建議盡量少外出</a:t>
            </a:r>
            <a:endParaRPr lang="en-US" altLang="zh-TW" sz="3200" dirty="0">
              <a:solidFill>
                <a:schemeClr val="bg1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1D712E-ABB9-4258-877D-9349C8577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528E56-1447-4C98-882B-CE2627950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8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CF85117B-BF81-4252-ABA8-C0AB24821AC3}"/>
              </a:ext>
            </a:extLst>
          </p:cNvPr>
          <p:cNvSpPr txBox="1"/>
          <p:nvPr/>
        </p:nvSpPr>
        <p:spPr>
          <a:xfrm>
            <a:off x="6915150" y="1074509"/>
            <a:ext cx="47815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要和家裡的人接觸前，先把自己消毒乾淨唷！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0FA65CB-DF1E-4802-A5F4-6153101BE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91" t="25555" r="52422" b="17916"/>
          <a:stretch/>
        </p:blipFill>
        <p:spPr>
          <a:xfrm>
            <a:off x="285749" y="276225"/>
            <a:ext cx="6598227" cy="6048375"/>
          </a:xfrm>
          <a:prstGeom prst="rect">
            <a:avLst/>
          </a:prstGeom>
        </p:spPr>
      </p:pic>
      <p:sp>
        <p:nvSpPr>
          <p:cNvPr id="7" name="乘號 6">
            <a:extLst>
              <a:ext uri="{FF2B5EF4-FFF2-40B4-BE49-F238E27FC236}">
                <a16:creationId xmlns:a16="http://schemas.microsoft.com/office/drawing/2014/main" id="{B11614E6-6DEA-47B7-8342-238F22A6B75A}"/>
              </a:ext>
            </a:extLst>
          </p:cNvPr>
          <p:cNvSpPr/>
          <p:nvPr/>
        </p:nvSpPr>
        <p:spPr>
          <a:xfrm>
            <a:off x="1276350" y="4152900"/>
            <a:ext cx="4133850" cy="10477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4" name="圖形 13" descr="徽章 (記號1) 以實心填滿">
            <a:extLst>
              <a:ext uri="{FF2B5EF4-FFF2-40B4-BE49-F238E27FC236}">
                <a16:creationId xmlns:a16="http://schemas.microsoft.com/office/drawing/2014/main" id="{ECDC3D73-433E-4619-8A70-1AFC88AF6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4862" y="1419225"/>
            <a:ext cx="914400" cy="914400"/>
          </a:xfrm>
          <a:prstGeom prst="rect">
            <a:avLst/>
          </a:prstGeom>
        </p:spPr>
      </p:pic>
      <p:pic>
        <p:nvPicPr>
          <p:cNvPr id="18" name="圖形 17" descr="徽章 (記號1) 以實心填滿">
            <a:extLst>
              <a:ext uri="{FF2B5EF4-FFF2-40B4-BE49-F238E27FC236}">
                <a16:creationId xmlns:a16="http://schemas.microsoft.com/office/drawing/2014/main" id="{01AB3370-9126-4A35-A07B-9D011EB43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0987" y="2514599"/>
            <a:ext cx="914400" cy="914400"/>
          </a:xfrm>
          <a:prstGeom prst="rect">
            <a:avLst/>
          </a:prstGeom>
        </p:spPr>
      </p:pic>
      <p:pic>
        <p:nvPicPr>
          <p:cNvPr id="19" name="圖形 18" descr="徽章 (記號1) 以實心填滿">
            <a:extLst>
              <a:ext uri="{FF2B5EF4-FFF2-40B4-BE49-F238E27FC236}">
                <a16:creationId xmlns:a16="http://schemas.microsoft.com/office/drawing/2014/main" id="{BAACF46A-66F6-426F-BB52-4D2722A15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0094" y="3238500"/>
            <a:ext cx="914400" cy="914400"/>
          </a:xfrm>
          <a:prstGeom prst="rect">
            <a:avLst/>
          </a:prstGeom>
        </p:spPr>
      </p:pic>
      <p:pic>
        <p:nvPicPr>
          <p:cNvPr id="20" name="圖形 19" descr="徽章 (記號1) 以實心填滿">
            <a:extLst>
              <a:ext uri="{FF2B5EF4-FFF2-40B4-BE49-F238E27FC236}">
                <a16:creationId xmlns:a16="http://schemas.microsoft.com/office/drawing/2014/main" id="{AA5A919F-7243-40D0-B04D-4F8980F5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3488" y="52006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防疫之道】不把病毒帶回家！進家門10步驟先做好做滿">
            <a:extLst>
              <a:ext uri="{FF2B5EF4-FFF2-40B4-BE49-F238E27FC236}">
                <a16:creationId xmlns:a16="http://schemas.microsoft.com/office/drawing/2014/main" id="{0A6201F1-BCC0-4D20-B04F-E20DA69B9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25"/>
          <a:stretch/>
        </p:blipFill>
        <p:spPr bwMode="auto">
          <a:xfrm>
            <a:off x="133032" y="186996"/>
            <a:ext cx="5742283" cy="638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防疫之道】不把病毒帶回家！進家門10步驟先做好做滿">
            <a:extLst>
              <a:ext uri="{FF2B5EF4-FFF2-40B4-BE49-F238E27FC236}">
                <a16:creationId xmlns:a16="http://schemas.microsoft.com/office/drawing/2014/main" id="{3B7AB8FB-7357-4C95-8A00-15BE844A9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4" t="46188" r="1654" b="5743"/>
          <a:stretch/>
        </p:blipFill>
        <p:spPr bwMode="auto">
          <a:xfrm>
            <a:off x="6096000" y="186996"/>
            <a:ext cx="5468230" cy="638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F5EE308-7FF4-4BFE-89C3-87E4B8751CC6}"/>
              </a:ext>
            </a:extLst>
          </p:cNvPr>
          <p:cNvSpPr txBox="1"/>
          <p:nvPr/>
        </p:nvSpPr>
        <p:spPr>
          <a:xfrm>
            <a:off x="4220210" y="186996"/>
            <a:ext cx="3911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僅供參考</a:t>
            </a:r>
          </a:p>
        </p:txBody>
      </p:sp>
    </p:spTree>
    <p:extLst>
      <p:ext uri="{BB962C8B-B14F-4D97-AF65-F5344CB8AC3E}">
        <p14:creationId xmlns:p14="http://schemas.microsoft.com/office/powerpoint/2010/main" val="376024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BDE8B512-5432-4FCF-9E35-46F95E4D3ACA}"/>
              </a:ext>
            </a:extLst>
          </p:cNvPr>
          <p:cNvSpPr txBox="1"/>
          <p:nvPr/>
        </p:nvSpPr>
        <p:spPr>
          <a:xfrm>
            <a:off x="581660" y="282246"/>
            <a:ext cx="1065784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不管幾步驟，記住幾個原則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762E7C5-1E99-48BA-A5DC-890F651301B5}"/>
              </a:ext>
            </a:extLst>
          </p:cNvPr>
          <p:cNvSpPr txBox="1"/>
          <p:nvPr/>
        </p:nvSpPr>
        <p:spPr>
          <a:xfrm>
            <a:off x="480060" y="1755446"/>
            <a:ext cx="1065784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1.</a:t>
            </a:r>
            <a:r>
              <a:rPr lang="zh-TW" altLang="en-US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進門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前</a:t>
            </a:r>
            <a:r>
              <a:rPr lang="zh-TW" altLang="en-US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請消毒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476CB75-D51B-4C17-9926-BCFF396F14EC}"/>
              </a:ext>
            </a:extLst>
          </p:cNvPr>
          <p:cNvSpPr txBox="1"/>
          <p:nvPr/>
        </p:nvSpPr>
        <p:spPr>
          <a:xfrm>
            <a:off x="480060" y="3190217"/>
            <a:ext cx="1065784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2.</a:t>
            </a:r>
            <a:r>
              <a:rPr lang="zh-TW" altLang="en-US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進門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後</a:t>
            </a:r>
            <a:r>
              <a:rPr lang="zh-TW" altLang="en-US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先洗手、洗臉、漱口</a:t>
            </a:r>
            <a:endParaRPr lang="en-US" altLang="zh-TW" sz="4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換衣服</a:t>
            </a:r>
            <a:endParaRPr lang="en-US" altLang="zh-TW" sz="4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6BB4845-5029-40F7-8DB0-456C76D37560}"/>
              </a:ext>
            </a:extLst>
          </p:cNvPr>
          <p:cNvSpPr txBox="1"/>
          <p:nvPr/>
        </p:nvSpPr>
        <p:spPr>
          <a:xfrm>
            <a:off x="480060" y="5228567"/>
            <a:ext cx="1065784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3.</a:t>
            </a:r>
            <a:r>
              <a:rPr lang="zh-TW" altLang="en-US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盡速去洗澡</a:t>
            </a:r>
          </a:p>
        </p:txBody>
      </p:sp>
    </p:spTree>
    <p:extLst>
      <p:ext uri="{BB962C8B-B14F-4D97-AF65-F5344CB8AC3E}">
        <p14:creationId xmlns:p14="http://schemas.microsoft.com/office/powerpoint/2010/main" val="195140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15FFA0F-6F6A-4F67-B2E2-ACCBA71C5263}"/>
              </a:ext>
            </a:extLst>
          </p:cNvPr>
          <p:cNvSpPr txBox="1"/>
          <p:nvPr/>
        </p:nvSpPr>
        <p:spPr>
          <a:xfrm>
            <a:off x="516090" y="682296"/>
            <a:ext cx="64664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1.</a:t>
            </a:r>
            <a:r>
              <a:rPr lang="zh-TW" altLang="en-US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進門前</a:t>
            </a:r>
          </a:p>
        </p:txBody>
      </p:sp>
      <p:pic>
        <p:nvPicPr>
          <p:cNvPr id="3074" name="Picture 2" descr="打开的门图片素材下载(图片ID:159840)_-其他卡通-图片素材_ 集图网JITUWANG.COM">
            <a:extLst>
              <a:ext uri="{FF2B5EF4-FFF2-40B4-BE49-F238E27FC236}">
                <a16:creationId xmlns:a16="http://schemas.microsoft.com/office/drawing/2014/main" id="{2751ABF8-B4EB-4273-B6D6-928C67CDE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234" y1="15820" x2="40234" y2="15820"/>
                        <a14:foregroundMark x1="38477" y1="15820" x2="50391" y2="16016"/>
                        <a14:foregroundMark x1="37305" y1="16016" x2="36719" y2="28711"/>
                        <a14:foregroundMark x1="36719" y1="28711" x2="36719" y2="28711"/>
                        <a14:foregroundMark x1="39453" y1="15625" x2="36133" y2="26563"/>
                        <a14:foregroundMark x1="36133" y1="26563" x2="35938" y2="26563"/>
                        <a14:foregroundMark x1="35938" y1="18164" x2="35742" y2="22461"/>
                        <a14:foregroundMark x1="35742" y1="17578" x2="35742" y2="17578"/>
                        <a14:foregroundMark x1="35742" y1="17578" x2="38086" y2="15820"/>
                        <a14:foregroundMark x1="34961" y1="15625" x2="34961" y2="15625"/>
                        <a14:backgroundMark x1="64258" y1="83789" x2="57227" y2="87305"/>
                        <a14:backgroundMark x1="35156" y1="83594" x2="45898" y2="85938"/>
                        <a14:backgroundMark x1="45898" y1="85938" x2="46094" y2="86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7250" y="19812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卡通伸懒腰PNG图片素材免费下载_图片编号qjwowbpy-PNGBAG素材网">
            <a:extLst>
              <a:ext uri="{FF2B5EF4-FFF2-40B4-BE49-F238E27FC236}">
                <a16:creationId xmlns:a16="http://schemas.microsoft.com/office/drawing/2014/main" id="{0B29BD4C-6052-413B-9322-A7D4DF6A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5467" l="10000" r="90000">
                        <a14:foregroundMark x1="53067" y1="6267" x2="45067" y2="6400"/>
                        <a14:foregroundMark x1="45067" y1="6400" x2="38400" y2="9867"/>
                        <a14:foregroundMark x1="38400" y1="9867" x2="38133" y2="10533"/>
                        <a14:foregroundMark x1="44400" y1="6800" x2="51467" y2="6533"/>
                        <a14:foregroundMark x1="49600" y1="6133" x2="53467" y2="6400"/>
                        <a14:foregroundMark x1="59600" y1="86000" x2="63600" y2="95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4" y="1519918"/>
            <a:ext cx="5610225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酒精圖片PNG去背| 矢量圖案和PSD素材| 免费下载| Pngtree">
            <a:extLst>
              <a:ext uri="{FF2B5EF4-FFF2-40B4-BE49-F238E27FC236}">
                <a16:creationId xmlns:a16="http://schemas.microsoft.com/office/drawing/2014/main" id="{81E2A607-B54A-4A3E-9F1A-30D1588BC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474" y="1981200"/>
            <a:ext cx="5485763" cy="54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2C1ADAEC-932C-4EAF-84C3-BACCA0BAF0FD}"/>
              </a:ext>
            </a:extLst>
          </p:cNvPr>
          <p:cNvCxnSpPr>
            <a:cxnSpLocks/>
          </p:cNvCxnSpPr>
          <p:nvPr/>
        </p:nvCxnSpPr>
        <p:spPr>
          <a:xfrm flipH="1" flipV="1">
            <a:off x="9024938" y="2906777"/>
            <a:ext cx="1038224" cy="180974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5286018F-2F4E-4E4C-A5D4-E7C877341F27}"/>
              </a:ext>
            </a:extLst>
          </p:cNvPr>
          <p:cNvCxnSpPr>
            <a:cxnSpLocks/>
          </p:cNvCxnSpPr>
          <p:nvPr/>
        </p:nvCxnSpPr>
        <p:spPr>
          <a:xfrm flipH="1">
            <a:off x="8896350" y="3300094"/>
            <a:ext cx="1295400" cy="428625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5A93A36E-D277-4301-BF58-2239F2D54748}"/>
              </a:ext>
            </a:extLst>
          </p:cNvPr>
          <p:cNvCxnSpPr>
            <a:cxnSpLocks/>
          </p:cNvCxnSpPr>
          <p:nvPr/>
        </p:nvCxnSpPr>
        <p:spPr>
          <a:xfrm flipH="1" flipV="1">
            <a:off x="9155906" y="2227708"/>
            <a:ext cx="1035844" cy="598489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BB43DFE-35DC-499E-9B16-2D1BF4843C3A}"/>
              </a:ext>
            </a:extLst>
          </p:cNvPr>
          <p:cNvSpPr txBox="1"/>
          <p:nvPr/>
        </p:nvSpPr>
        <p:spPr>
          <a:xfrm>
            <a:off x="564404" y="2253555"/>
            <a:ext cx="55799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所有接觸過外面的物品都要消毒或放在室外</a:t>
            </a:r>
            <a:endParaRPr lang="en-US" altLang="zh-TW" sz="3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(</a:t>
            </a:r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例如：</a:t>
            </a:r>
            <a:endParaRPr lang="en-US" altLang="zh-TW" sz="3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鞋子、外套</a:t>
            </a: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...)</a:t>
            </a:r>
          </a:p>
          <a:p>
            <a:endParaRPr lang="en-US" altLang="zh-TW" sz="3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脫口罩反折後捲好，丟掉</a:t>
            </a:r>
            <a:endParaRPr lang="en-US" altLang="zh-TW" sz="3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endParaRPr lang="zh-TW" altLang="en-US" sz="3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658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53AFC29B-5885-4DB3-80E8-1C37F0EDCD0B}"/>
              </a:ext>
            </a:extLst>
          </p:cNvPr>
          <p:cNvSpPr txBox="1"/>
          <p:nvPr/>
        </p:nvSpPr>
        <p:spPr>
          <a:xfrm>
            <a:off x="581660" y="282246"/>
            <a:ext cx="1065784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不管幾步驟，記住幾個原則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15FFA0F-6F6A-4F67-B2E2-ACCBA71C5263}"/>
              </a:ext>
            </a:extLst>
          </p:cNvPr>
          <p:cNvSpPr txBox="1"/>
          <p:nvPr/>
        </p:nvSpPr>
        <p:spPr>
          <a:xfrm>
            <a:off x="581660" y="1377621"/>
            <a:ext cx="64664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1.</a:t>
            </a:r>
            <a:r>
              <a:rPr lang="zh-TW" altLang="en-US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進門前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BB43DFE-35DC-499E-9B16-2D1BF4843C3A}"/>
              </a:ext>
            </a:extLst>
          </p:cNvPr>
          <p:cNvSpPr txBox="1"/>
          <p:nvPr/>
        </p:nvSpPr>
        <p:spPr>
          <a:xfrm>
            <a:off x="516090" y="2851556"/>
            <a:ext cx="55799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尤其購買的商品</a:t>
            </a:r>
            <a:endParaRPr lang="en-US" altLang="zh-TW" sz="3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一定要擦拭過一遍，因為你不知道誰碰過</a:t>
            </a:r>
            <a:r>
              <a:rPr lang="en-US" altLang="zh-TW" sz="36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…</a:t>
            </a:r>
          </a:p>
          <a:p>
            <a:endParaRPr lang="en-US" altLang="zh-TW" sz="3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endParaRPr lang="zh-TW" altLang="en-US" sz="36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4098" name="Picture 2" descr="杂货图片素材-杂货图片大全-杂货高清图片素材-杂货未来素材">
            <a:extLst>
              <a:ext uri="{FF2B5EF4-FFF2-40B4-BE49-F238E27FC236}">
                <a16:creationId xmlns:a16="http://schemas.microsoft.com/office/drawing/2014/main" id="{1E2FB116-959A-4274-B1C9-0CC87E1D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750" y1="27750" x2="57750" y2="27750"/>
                        <a14:foregroundMark x1="55125" y1="16000" x2="55125" y2="16000"/>
                        <a14:foregroundMark x1="57750" y1="19500" x2="57750" y2="19500"/>
                        <a14:foregroundMark x1="55250" y1="21625" x2="55250" y2="21625"/>
                        <a14:foregroundMark x1="56250" y1="21375" x2="56250" y2="21375"/>
                        <a14:foregroundMark x1="53375" y1="22125" x2="53375" y2="22125"/>
                        <a14:foregroundMark x1="51250" y1="25375" x2="51250" y2="25375"/>
                        <a14:foregroundMark x1="59375" y1="14875" x2="59375" y2="14875"/>
                        <a14:foregroundMark x1="87000" y1="86375" x2="87000" y2="86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772" y="1258525"/>
            <a:ext cx="6048384" cy="604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酒精圖片PNG去背| 矢量圖案和PSD素材| 免费下载| Pngtree">
            <a:extLst>
              <a:ext uri="{FF2B5EF4-FFF2-40B4-BE49-F238E27FC236}">
                <a16:creationId xmlns:a16="http://schemas.microsoft.com/office/drawing/2014/main" id="{10FF8727-9E57-4FF1-B808-3FB2C8589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474" y="1981200"/>
            <a:ext cx="5485763" cy="54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D5C6F46A-6FF8-40F2-808F-25331B59A818}"/>
              </a:ext>
            </a:extLst>
          </p:cNvPr>
          <p:cNvCxnSpPr>
            <a:cxnSpLocks/>
          </p:cNvCxnSpPr>
          <p:nvPr/>
        </p:nvCxnSpPr>
        <p:spPr>
          <a:xfrm flipH="1" flipV="1">
            <a:off x="9024938" y="2906777"/>
            <a:ext cx="1038224" cy="180974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EC14CEB5-ED14-446E-AB0A-956F56D13436}"/>
              </a:ext>
            </a:extLst>
          </p:cNvPr>
          <p:cNvCxnSpPr>
            <a:cxnSpLocks/>
          </p:cNvCxnSpPr>
          <p:nvPr/>
        </p:nvCxnSpPr>
        <p:spPr>
          <a:xfrm flipH="1">
            <a:off x="8896350" y="3300094"/>
            <a:ext cx="1295400" cy="428625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71822CA0-6635-4ABF-B9EB-3B87CCE8306C}"/>
              </a:ext>
            </a:extLst>
          </p:cNvPr>
          <p:cNvCxnSpPr>
            <a:cxnSpLocks/>
          </p:cNvCxnSpPr>
          <p:nvPr/>
        </p:nvCxnSpPr>
        <p:spPr>
          <a:xfrm flipH="1" flipV="1">
            <a:off x="9155906" y="2227708"/>
            <a:ext cx="1035844" cy="598489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04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65655E2-8C2C-406D-89DF-09FD313542BB}"/>
              </a:ext>
            </a:extLst>
          </p:cNvPr>
          <p:cNvSpPr txBox="1"/>
          <p:nvPr/>
        </p:nvSpPr>
        <p:spPr>
          <a:xfrm>
            <a:off x="384810" y="389867"/>
            <a:ext cx="1065784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TW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2.</a:t>
            </a:r>
            <a:r>
              <a:rPr lang="zh-TW" altLang="en-US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進門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後</a:t>
            </a:r>
            <a:r>
              <a:rPr lang="zh-TW" altLang="en-US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先洗手、洗臉、漱口</a:t>
            </a:r>
            <a:endParaRPr lang="en-US" altLang="zh-TW" sz="4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pPr algn="r"/>
            <a:r>
              <a:rPr lang="zh-TW" altLang="en-US" sz="4400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換衣服</a:t>
            </a:r>
            <a:endParaRPr lang="en-US" altLang="zh-TW" sz="4400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  <p:pic>
        <p:nvPicPr>
          <p:cNvPr id="5122" name="Picture 2" descr="洗手元素_免抠素材_PNG图片下载-摄图网">
            <a:extLst>
              <a:ext uri="{FF2B5EF4-FFF2-40B4-BE49-F238E27FC236}">
                <a16:creationId xmlns:a16="http://schemas.microsoft.com/office/drawing/2014/main" id="{77C631D7-2F89-4A10-B8DD-500980619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972" y="394036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inigungswors洗面奶皮肤洗脸-FacePNG图片素材免费下载_图片编号6060605-PNG素材网">
            <a:extLst>
              <a:ext uri="{FF2B5EF4-FFF2-40B4-BE49-F238E27FC236}">
                <a16:creationId xmlns:a16="http://schemas.microsoft.com/office/drawing/2014/main" id="{0DE5A51A-1E41-4FDF-AABD-B371914C9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1" b="93203" l="10000" r="90000">
                        <a14:foregroundMark x1="41467" y1="8525" x2="51867" y2="8986"/>
                        <a14:foregroundMark x1="51867" y1="8986" x2="52133" y2="9217"/>
                        <a14:foregroundMark x1="21467" y1="20968" x2="21467" y2="20968"/>
                        <a14:foregroundMark x1="20000" y1="27189" x2="20000" y2="27189"/>
                        <a14:foregroundMark x1="20667" y1="34562" x2="20667" y2="34562"/>
                        <a14:foregroundMark x1="73200" y1="21774" x2="73200" y2="21774"/>
                        <a14:foregroundMark x1="74933" y1="27650" x2="74933" y2="27650"/>
                        <a14:foregroundMark x1="74267" y1="33180" x2="74267" y2="33641"/>
                        <a14:foregroundMark x1="57867" y1="71774" x2="57867" y2="71774"/>
                        <a14:foregroundMark x1="50533" y1="81106" x2="50533" y2="81106"/>
                        <a14:foregroundMark x1="52533" y1="64977" x2="52533" y2="64977"/>
                        <a14:foregroundMark x1="50933" y1="63018" x2="50933" y2="63018"/>
                        <a14:foregroundMark x1="50667" y1="63018" x2="50667" y2="63018"/>
                        <a14:foregroundMark x1="50667" y1="63479" x2="50667" y2="63479"/>
                        <a14:foregroundMark x1="50533" y1="63479" x2="50533" y2="63479"/>
                        <a14:foregroundMark x1="41200" y1="63018" x2="72933" y2="64631"/>
                        <a14:foregroundMark x1="72667" y1="68664" x2="75600" y2="80184"/>
                        <a14:foregroundMark x1="75600" y1="80184" x2="56667" y2="89862"/>
                        <a14:foregroundMark x1="56667" y1="89862" x2="28933" y2="87442"/>
                        <a14:foregroundMark x1="28933" y1="87442" x2="23067" y2="74885"/>
                        <a14:foregroundMark x1="23067" y1="74885" x2="28933" y2="67627"/>
                        <a14:foregroundMark x1="28933" y1="67627" x2="33600" y2="65783"/>
                        <a14:foregroundMark x1="46533" y1="81106" x2="31867" y2="91014"/>
                        <a14:foregroundMark x1="31867" y1="91014" x2="27733" y2="90323"/>
                        <a14:foregroundMark x1="37200" y1="63249" x2="29067" y2="65438"/>
                        <a14:foregroundMark x1="29067" y1="65438" x2="17600" y2="93203"/>
                        <a14:foregroundMark x1="49733" y1="88249" x2="54533" y2="87788"/>
                        <a14:foregroundMark x1="21200" y1="34217" x2="21200" y2="34217"/>
                        <a14:foregroundMark x1="71867" y1="33295" x2="71867" y2="33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28" y="2838450"/>
            <a:ext cx="3613297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洗手，漱口，面膜-插圖素材[54295625] - PIXTA圖庫">
            <a:extLst>
              <a:ext uri="{FF2B5EF4-FFF2-40B4-BE49-F238E27FC236}">
                <a16:creationId xmlns:a16="http://schemas.microsoft.com/office/drawing/2014/main" id="{51A34C47-7722-40A0-A8B6-070CA032A6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213" b="94944" l="4889" r="44889">
                        <a14:foregroundMark x1="25333" y1="73876" x2="25333" y2="73876"/>
                        <a14:foregroundMark x1="25333" y1="73876" x2="25333" y2="73876"/>
                        <a14:foregroundMark x1="26444" y1="72472" x2="26444" y2="72472"/>
                        <a14:foregroundMark x1="26444" y1="72472" x2="26444" y2="72472"/>
                        <a14:foregroundMark x1="16444" y1="54775" x2="26667" y2="54213"/>
                        <a14:foregroundMark x1="28667" y1="72753" x2="28000" y2="74157"/>
                        <a14:foregroundMark x1="27778" y1="75562" x2="27333" y2="78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3834447" y="3940361"/>
            <a:ext cx="3758565" cy="297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防疫之道】不把病毒帶回家！進家門10步驟先做好做滿">
            <a:extLst>
              <a:ext uri="{FF2B5EF4-FFF2-40B4-BE49-F238E27FC236}">
                <a16:creationId xmlns:a16="http://schemas.microsoft.com/office/drawing/2014/main" id="{B8A8BAD3-78F4-4EA7-9EA7-66CF375543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813" b="49584" l="4881" r="44048">
                        <a14:foregroundMark x1="27619" y1="42087" x2="42976" y2="43655"/>
                        <a14:foregroundMark x1="42976" y1="43655" x2="33929" y2="44390"/>
                        <a14:foregroundMark x1="33929" y1="44390" x2="33452" y2="43459"/>
                        <a14:foregroundMark x1="36429" y1="42136" x2="27857" y2="45174"/>
                        <a14:foregroundMark x1="27857" y1="45174" x2="39167" y2="44978"/>
                        <a14:foregroundMark x1="39167" y1="44978" x2="35833" y2="40911"/>
                        <a14:foregroundMark x1="35833" y1="40911" x2="27381" y2="42234"/>
                        <a14:foregroundMark x1="27381" y1="42234" x2="31667" y2="45958"/>
                        <a14:foregroundMark x1="31667" y1="45958" x2="40357" y2="45909"/>
                        <a14:foregroundMark x1="40357" y1="45909" x2="40595" y2="41646"/>
                        <a14:foregroundMark x1="40595" y1="41646" x2="31071" y2="42969"/>
                        <a14:foregroundMark x1="31071" y1="42969" x2="31071" y2="43018"/>
                        <a14:foregroundMark x1="10714" y1="49584" x2="17381" y2="49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123" t="39811" r="51006" b="49821"/>
          <a:stretch/>
        </p:blipFill>
        <p:spPr bwMode="auto">
          <a:xfrm>
            <a:off x="7447744" y="3988696"/>
            <a:ext cx="4662622" cy="22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BA68A7A-0F25-400F-8A36-1BBCE43B3AF1}"/>
              </a:ext>
            </a:extLst>
          </p:cNvPr>
          <p:cNvSpPr txBox="1"/>
          <p:nvPr/>
        </p:nvSpPr>
        <p:spPr>
          <a:xfrm>
            <a:off x="5591175" y="1942723"/>
            <a:ext cx="573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平時就要區分</a:t>
            </a:r>
            <a:endParaRPr lang="en-US" altLang="zh-TW" sz="2400" b="1" dirty="0">
              <a:solidFill>
                <a:srgbClr val="C00000"/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24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外出服、居家服、睡衣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A4C4ED2-40F1-4B32-967A-C493E275D6A9}"/>
              </a:ext>
            </a:extLst>
          </p:cNvPr>
          <p:cNvSpPr txBox="1"/>
          <p:nvPr/>
        </p:nvSpPr>
        <p:spPr>
          <a:xfrm>
            <a:off x="5591175" y="2752932"/>
            <a:ext cx="6581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出去一下下進門可以換居家服</a:t>
            </a:r>
            <a:endParaRPr lang="en-US" altLang="zh-TW" sz="2400" b="1" dirty="0">
              <a:solidFill>
                <a:schemeClr val="accent6">
                  <a:lumMod val="50000"/>
                </a:schemeClr>
              </a:solidFill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  <a:p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如果長時間出門建議直接洗澡</a:t>
            </a:r>
          </a:p>
        </p:txBody>
      </p:sp>
    </p:spTree>
    <p:extLst>
      <p:ext uri="{BB962C8B-B14F-4D97-AF65-F5344CB8AC3E}">
        <p14:creationId xmlns:p14="http://schemas.microsoft.com/office/powerpoint/2010/main" val="19251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ShojiVTI">
  <a:themeElements>
    <a:clrScheme name="AnalogousFromRegularSeedRightStep">
      <a:dk1>
        <a:srgbClr val="000000"/>
      </a:dk1>
      <a:lt1>
        <a:srgbClr val="FFFFFF"/>
      </a:lt1>
      <a:dk2>
        <a:srgbClr val="3A3621"/>
      </a:dk2>
      <a:lt2>
        <a:srgbClr val="E2E5E8"/>
      </a:lt2>
      <a:accent1>
        <a:srgbClr val="E77B29"/>
      </a:accent1>
      <a:accent2>
        <a:srgbClr val="B9A014"/>
      </a:accent2>
      <a:accent3>
        <a:srgbClr val="87AD1F"/>
      </a:accent3>
      <a:accent4>
        <a:srgbClr val="49BA14"/>
      </a:accent4>
      <a:accent5>
        <a:srgbClr val="21BC31"/>
      </a:accent5>
      <a:accent6>
        <a:srgbClr val="14BA6A"/>
      </a:accent6>
      <a:hlink>
        <a:srgbClr val="3F88BF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476</Words>
  <Application>Microsoft Office PowerPoint</Application>
  <PresentationFormat>寬螢幕</PresentationFormat>
  <Paragraphs>72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3" baseType="lpstr">
      <vt:lpstr>Meiryo</vt:lpstr>
      <vt:lpstr>文鼎標楷注音破音二</vt:lpstr>
      <vt:lpstr>書法中楷（注音一）</vt:lpstr>
      <vt:lpstr>Arial</vt:lpstr>
      <vt:lpstr>Corbel</vt:lpstr>
      <vt:lpstr>ShojiVTI</vt:lpstr>
      <vt:lpstr>防疫大學堂3</vt:lpstr>
      <vt:lpstr>先到測驗頁面 點它 測試看看 自己的實力唷！</vt:lpstr>
      <vt:lpstr>如果外出，回家後要先做什麼？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防疫新規定，室內群聚不能超過幾人，室外群聚不能超過幾人？</vt:lpstr>
      <vt:lpstr>PowerPoint 簡報</vt:lpstr>
      <vt:lpstr>PowerPoint 簡報</vt:lpstr>
      <vt:lpstr>防疫新生活，現在到商店，要比之前的防疫「多」做什麼事？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防疫大學堂3</dc:title>
  <dc:creator>hsinhcheng27@gmail.com</dc:creator>
  <cp:lastModifiedBy>hsinhcheng27@gmail.com</cp:lastModifiedBy>
  <cp:revision>23</cp:revision>
  <dcterms:created xsi:type="dcterms:W3CDTF">2021-05-23T07:03:48Z</dcterms:created>
  <dcterms:modified xsi:type="dcterms:W3CDTF">2021-05-23T13:40:35Z</dcterms:modified>
</cp:coreProperties>
</file>