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9" r:id="rId3"/>
    <p:sldId id="275" r:id="rId4"/>
    <p:sldId id="260" r:id="rId5"/>
    <p:sldId id="261" r:id="rId6"/>
    <p:sldId id="262" r:id="rId7"/>
    <p:sldId id="263" r:id="rId8"/>
    <p:sldId id="264" r:id="rId9"/>
    <p:sldId id="276" r:id="rId10"/>
    <p:sldId id="277" r:id="rId11"/>
    <p:sldId id="266" r:id="rId12"/>
    <p:sldId id="267" r:id="rId13"/>
    <p:sldId id="278" r:id="rId14"/>
    <p:sldId id="268" r:id="rId15"/>
    <p:sldId id="265" r:id="rId16"/>
    <p:sldId id="279" r:id="rId17"/>
    <p:sldId id="269" r:id="rId18"/>
    <p:sldId id="270" r:id="rId19"/>
    <p:sldId id="271" r:id="rId20"/>
    <p:sldId id="272" r:id="rId21"/>
    <p:sldId id="273" r:id="rId2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CCFF"/>
    <a:srgbClr val="CCCC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5AC66-629A-469F-9540-84DD021C0A2B}" type="datetimeFigureOut">
              <a:rPr lang="zh-TW" altLang="en-US" smtClean="0"/>
              <a:t>2020/5/8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20C761-7424-4B07-B80F-C98D1AB5FF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6862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0C761-7424-4B07-B80F-C98D1AB5FFB7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368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0C761-7424-4B07-B80F-C98D1AB5FFB7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3044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96E2-4FD2-4D23-9CC2-48CEFDE1E95B}" type="datetimeFigureOut">
              <a:rPr lang="zh-TW" altLang="en-US" smtClean="0"/>
              <a:t>2020/5/8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789D-5EB6-41F3-8CEE-95FA4327B1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1276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96E2-4FD2-4D23-9CC2-48CEFDE1E95B}" type="datetimeFigureOut">
              <a:rPr lang="zh-TW" altLang="en-US" smtClean="0"/>
              <a:t>2020/5/8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789D-5EB6-41F3-8CEE-95FA4327B1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4614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96E2-4FD2-4D23-9CC2-48CEFDE1E95B}" type="datetimeFigureOut">
              <a:rPr lang="zh-TW" altLang="en-US" smtClean="0"/>
              <a:t>2020/5/8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789D-5EB6-41F3-8CEE-95FA4327B1D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2901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96E2-4FD2-4D23-9CC2-48CEFDE1E95B}" type="datetimeFigureOut">
              <a:rPr lang="zh-TW" altLang="en-US" smtClean="0"/>
              <a:t>2020/5/8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789D-5EB6-41F3-8CEE-95FA4327B1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1150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96E2-4FD2-4D23-9CC2-48CEFDE1E95B}" type="datetimeFigureOut">
              <a:rPr lang="zh-TW" altLang="en-US" smtClean="0"/>
              <a:t>2020/5/8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789D-5EB6-41F3-8CEE-95FA4327B1D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37880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96E2-4FD2-4D23-9CC2-48CEFDE1E95B}" type="datetimeFigureOut">
              <a:rPr lang="zh-TW" altLang="en-US" smtClean="0"/>
              <a:t>2020/5/8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789D-5EB6-41F3-8CEE-95FA4327B1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8817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96E2-4FD2-4D23-9CC2-48CEFDE1E95B}" type="datetimeFigureOut">
              <a:rPr lang="zh-TW" altLang="en-US" smtClean="0"/>
              <a:t>2020/5/8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789D-5EB6-41F3-8CEE-95FA4327B1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3787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96E2-4FD2-4D23-9CC2-48CEFDE1E95B}" type="datetimeFigureOut">
              <a:rPr lang="zh-TW" altLang="en-US" smtClean="0"/>
              <a:t>2020/5/8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789D-5EB6-41F3-8CEE-95FA4327B1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5142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96E2-4FD2-4D23-9CC2-48CEFDE1E95B}" type="datetimeFigureOut">
              <a:rPr lang="zh-TW" altLang="en-US" smtClean="0"/>
              <a:t>2020/5/8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789D-5EB6-41F3-8CEE-95FA4327B1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985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96E2-4FD2-4D23-9CC2-48CEFDE1E95B}" type="datetimeFigureOut">
              <a:rPr lang="zh-TW" altLang="en-US" smtClean="0"/>
              <a:t>2020/5/8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789D-5EB6-41F3-8CEE-95FA4327B1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6357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96E2-4FD2-4D23-9CC2-48CEFDE1E95B}" type="datetimeFigureOut">
              <a:rPr lang="zh-TW" altLang="en-US" smtClean="0"/>
              <a:t>2020/5/8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789D-5EB6-41F3-8CEE-95FA4327B1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170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96E2-4FD2-4D23-9CC2-48CEFDE1E95B}" type="datetimeFigureOut">
              <a:rPr lang="zh-TW" altLang="en-US" smtClean="0"/>
              <a:t>2020/5/8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789D-5EB6-41F3-8CEE-95FA4327B1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6776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96E2-4FD2-4D23-9CC2-48CEFDE1E95B}" type="datetimeFigureOut">
              <a:rPr lang="zh-TW" altLang="en-US" smtClean="0"/>
              <a:t>2020/5/8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789D-5EB6-41F3-8CEE-95FA4327B1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9499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96E2-4FD2-4D23-9CC2-48CEFDE1E95B}" type="datetimeFigureOut">
              <a:rPr lang="zh-TW" altLang="en-US" smtClean="0"/>
              <a:t>2020/5/8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789D-5EB6-41F3-8CEE-95FA4327B1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9613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96E2-4FD2-4D23-9CC2-48CEFDE1E95B}" type="datetimeFigureOut">
              <a:rPr lang="zh-TW" altLang="en-US" smtClean="0"/>
              <a:t>2020/5/8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789D-5EB6-41F3-8CEE-95FA4327B1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265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96E2-4FD2-4D23-9CC2-48CEFDE1E95B}" type="datetimeFigureOut">
              <a:rPr lang="zh-TW" altLang="en-US" smtClean="0"/>
              <a:t>2020/5/8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A789D-5EB6-41F3-8CEE-95FA4327B1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798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C96E2-4FD2-4D23-9CC2-48CEFDE1E95B}" type="datetimeFigureOut">
              <a:rPr lang="zh-TW" altLang="en-US" smtClean="0"/>
              <a:t>2020/5/8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3BA789D-5EB6-41F3-8CEE-95FA4327B1D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3859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能源大探索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 smtClean="0"/>
              <a:t>報告人</a:t>
            </a:r>
            <a:r>
              <a:rPr lang="en-US" altLang="zh-TW" sz="2800" dirty="0" smtClean="0"/>
              <a:t>:</a:t>
            </a:r>
            <a:r>
              <a:rPr lang="zh-TW" altLang="en-US" sz="2800" smtClean="0"/>
              <a:t>三年</a:t>
            </a:r>
            <a:r>
              <a:rPr lang="zh-TW" altLang="en-US" sz="2800"/>
              <a:t>二</a:t>
            </a:r>
            <a:r>
              <a:rPr lang="zh-TW" altLang="en-US" sz="2800" smtClean="0"/>
              <a:t>班</a:t>
            </a:r>
            <a:r>
              <a:rPr lang="zh-TW" altLang="en-US" sz="2800" dirty="0" smtClean="0"/>
              <a:t>同學</a:t>
            </a:r>
            <a:endParaRPr lang="zh-TW" altLang="en-US" sz="28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41" y="749517"/>
            <a:ext cx="4557094" cy="532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7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7182" y="-65993"/>
            <a:ext cx="9139671" cy="692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6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83" y="-263512"/>
            <a:ext cx="10414861" cy="7121512"/>
          </a:xfrm>
          <a:prstGeom prst="rect">
            <a:avLst/>
          </a:prstGeom>
        </p:spPr>
      </p:pic>
      <p:sp>
        <p:nvSpPr>
          <p:cNvPr id="5" name="圓角矩形圖說文字 4"/>
          <p:cNvSpPr/>
          <p:nvPr/>
        </p:nvSpPr>
        <p:spPr>
          <a:xfrm>
            <a:off x="5842861" y="4602995"/>
            <a:ext cx="4055665" cy="929899"/>
          </a:xfrm>
          <a:prstGeom prst="wedgeRoundRectCallout">
            <a:avLst>
              <a:gd name="adj1" fmla="val 58828"/>
              <a:gd name="adj2" fmla="val -1903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/>
              <a:t>加在車子裡的油是汽油或是柴油，這些油都是從石油提煉出來的。</a:t>
            </a:r>
          </a:p>
        </p:txBody>
      </p:sp>
      <p:sp>
        <p:nvSpPr>
          <p:cNvPr id="6" name="圓角矩形圖說文字 5"/>
          <p:cNvSpPr/>
          <p:nvPr/>
        </p:nvSpPr>
        <p:spPr>
          <a:xfrm>
            <a:off x="6276813" y="5614259"/>
            <a:ext cx="2603715" cy="573437"/>
          </a:xfrm>
          <a:prstGeom prst="wedgeRoundRectCallout">
            <a:avLst>
              <a:gd name="adj1" fmla="val 63691"/>
              <a:gd name="adj2" fmla="val -1047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原來提煉汽油和柴油要經過那麼多程序啊！</a:t>
            </a:r>
          </a:p>
        </p:txBody>
      </p:sp>
    </p:spTree>
    <p:extLst>
      <p:ext uri="{BB962C8B-B14F-4D97-AF65-F5344CB8AC3E}">
        <p14:creationId xmlns:p14="http://schemas.microsoft.com/office/powerpoint/2010/main" val="377065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725" y="0"/>
            <a:ext cx="5253924" cy="6872626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032739" y="456764"/>
            <a:ext cx="923330" cy="59590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800" dirty="0" smtClean="0">
                <a:solidFill>
                  <a:srgbClr val="7030A0"/>
                </a:solidFill>
              </a:rPr>
              <a:t>原料來自石油的物品</a:t>
            </a:r>
            <a:endParaRPr lang="zh-TW" altLang="en-US" sz="4800" dirty="0">
              <a:solidFill>
                <a:srgbClr val="7030A0"/>
              </a:solidFill>
            </a:endParaRPr>
          </a:p>
        </p:txBody>
      </p:sp>
      <p:sp>
        <p:nvSpPr>
          <p:cNvPr id="2" name="橢圓形圖說文字 1"/>
          <p:cNvSpPr/>
          <p:nvPr/>
        </p:nvSpPr>
        <p:spPr>
          <a:xfrm>
            <a:off x="8332923" y="4277532"/>
            <a:ext cx="3859077" cy="2464231"/>
          </a:xfrm>
          <a:prstGeom prst="wedgeEllipseCallout">
            <a:avLst>
              <a:gd name="adj1" fmla="val -67420"/>
              <a:gd name="adj2" fmla="val -2076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chemeClr val="tx1"/>
                </a:solidFill>
              </a:rPr>
              <a:t>就</a:t>
            </a:r>
            <a:r>
              <a:rPr lang="zh-TW" altLang="en-US" sz="2800" dirty="0">
                <a:solidFill>
                  <a:schemeClr val="tx1"/>
                </a:solidFill>
              </a:rPr>
              <a:t>連人造纖維、人造橡膠、塑膠，以及</a:t>
            </a:r>
            <a:r>
              <a:rPr lang="zh-TW" altLang="en-US" sz="2800" dirty="0" smtClean="0">
                <a:solidFill>
                  <a:schemeClr val="tx1"/>
                </a:solidFill>
              </a:rPr>
              <a:t>化學肥料也</a:t>
            </a:r>
            <a:r>
              <a:rPr lang="zh-TW" altLang="en-US" sz="2800" dirty="0">
                <a:solidFill>
                  <a:schemeClr val="tx1"/>
                </a:solidFill>
              </a:rPr>
              <a:t>都是來自於石油呢</a:t>
            </a:r>
            <a:r>
              <a:rPr lang="zh-TW" altLang="en-US" sz="2800" dirty="0" smtClean="0">
                <a:solidFill>
                  <a:schemeClr val="tx1"/>
                </a:solidFill>
              </a:rPr>
              <a:t>！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sp>
        <p:nvSpPr>
          <p:cNvPr id="3" name="矩形圖說文字 2"/>
          <p:cNvSpPr/>
          <p:nvPr/>
        </p:nvSpPr>
        <p:spPr>
          <a:xfrm>
            <a:off x="7764648" y="456764"/>
            <a:ext cx="4427351" cy="2813378"/>
          </a:xfrm>
          <a:prstGeom prst="wedgeRectCallout">
            <a:avLst>
              <a:gd name="adj1" fmla="val -48487"/>
              <a:gd name="adj2" fmla="val 7202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tx1"/>
                </a:solidFill>
              </a:rPr>
              <a:t>是的，石油不僅可以提煉汽油、柴油，像是天然氣、航空燃油、漁船用油、機油、去 漬油、柏油，甚至是凡士林，也都是從石油提煉出來的。</a:t>
            </a:r>
          </a:p>
        </p:txBody>
      </p:sp>
    </p:spTree>
    <p:extLst>
      <p:ext uri="{BB962C8B-B14F-4D97-AF65-F5344CB8AC3E}">
        <p14:creationId xmlns:p14="http://schemas.microsoft.com/office/powerpoint/2010/main" val="92459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163" t="66465"/>
          <a:stretch/>
        </p:blipFill>
        <p:spPr>
          <a:xfrm>
            <a:off x="1912169" y="3147038"/>
            <a:ext cx="6839207" cy="3710962"/>
          </a:xfrm>
          <a:prstGeom prst="rect">
            <a:avLst/>
          </a:prstGeom>
        </p:spPr>
      </p:pic>
      <p:sp>
        <p:nvSpPr>
          <p:cNvPr id="7" name="矩形圖說文字 6"/>
          <p:cNvSpPr/>
          <p:nvPr/>
        </p:nvSpPr>
        <p:spPr>
          <a:xfrm>
            <a:off x="216977" y="1930400"/>
            <a:ext cx="2929180" cy="2378129"/>
          </a:xfrm>
          <a:prstGeom prst="wedgeRectCallout">
            <a:avLst>
              <a:gd name="adj1" fmla="val 29167"/>
              <a:gd name="adj2" fmla="val 73929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tx1"/>
                </a:solidFill>
              </a:rPr>
              <a:t>沒想到，石油這麼重要，我們的生活不能沒有它。</a:t>
            </a:r>
          </a:p>
        </p:txBody>
      </p:sp>
      <p:sp>
        <p:nvSpPr>
          <p:cNvPr id="8" name="矩形圖說文字 7"/>
          <p:cNvSpPr/>
          <p:nvPr/>
        </p:nvSpPr>
        <p:spPr>
          <a:xfrm>
            <a:off x="5904855" y="402956"/>
            <a:ext cx="4144063" cy="2744082"/>
          </a:xfrm>
          <a:prstGeom prst="wedgeRectCallout">
            <a:avLst>
              <a:gd name="adj1" fmla="val -38037"/>
              <a:gd name="adj2" fmla="val 67018"/>
            </a:avLst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tx1"/>
                </a:solidFill>
              </a:rPr>
              <a:t>沒錯！可是，你們知道嗎？根據科學家的估計，地球上石油的存量只夠人類再使用</a:t>
            </a:r>
            <a:r>
              <a:rPr lang="zh-TW" altLang="en-US" sz="4000" b="1" dirty="0">
                <a:solidFill>
                  <a:schemeClr val="tx1"/>
                </a:solidFill>
              </a:rPr>
              <a:t>幾十年</a:t>
            </a:r>
            <a:r>
              <a:rPr lang="zh-TW" altLang="en-US" sz="3200" dirty="0">
                <a:solidFill>
                  <a:schemeClr val="tx1"/>
                </a:solidFill>
              </a:rPr>
              <a:t>了。</a:t>
            </a:r>
          </a:p>
        </p:txBody>
      </p:sp>
      <p:sp>
        <p:nvSpPr>
          <p:cNvPr id="9" name="矩形圖說文字 8"/>
          <p:cNvSpPr/>
          <p:nvPr/>
        </p:nvSpPr>
        <p:spPr>
          <a:xfrm>
            <a:off x="9274001" y="3921071"/>
            <a:ext cx="2473713" cy="1735810"/>
          </a:xfrm>
          <a:prstGeom prst="wedgeRectCallout">
            <a:avLst>
              <a:gd name="adj1" fmla="val -68540"/>
              <a:gd name="adj2" fmla="val 35714"/>
            </a:avLst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tx1"/>
                </a:solidFill>
              </a:rPr>
              <a:t>為什麼只能再用</a:t>
            </a:r>
            <a:r>
              <a:rPr lang="zh-TW" altLang="en-US" sz="3600" b="1" dirty="0">
                <a:solidFill>
                  <a:schemeClr val="tx1"/>
                </a:solidFill>
              </a:rPr>
              <a:t>幾十年</a:t>
            </a:r>
            <a:r>
              <a:rPr lang="zh-TW" altLang="en-US" sz="3200" dirty="0">
                <a:solidFill>
                  <a:schemeClr val="tx1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429225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79326" y="572125"/>
            <a:ext cx="6307874" cy="505375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/>
          <a:srcRect r="49605"/>
          <a:stretch/>
        </p:blipFill>
        <p:spPr>
          <a:xfrm>
            <a:off x="0" y="-542441"/>
            <a:ext cx="5560253" cy="740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3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29" y="-106331"/>
            <a:ext cx="10929269" cy="709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6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8408" t="31101"/>
          <a:stretch/>
        </p:blipFill>
        <p:spPr>
          <a:xfrm>
            <a:off x="1844299" y="-202059"/>
            <a:ext cx="7785276" cy="697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1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有獎徵答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4800" dirty="0"/>
              <a:t>什麼</a:t>
            </a:r>
            <a:r>
              <a:rPr lang="zh-TW" altLang="zh-TW" sz="4800" dirty="0" smtClean="0"/>
              <a:t>是</a:t>
            </a:r>
            <a:r>
              <a:rPr lang="en-US" altLang="zh-TW" sz="4800" dirty="0" smtClean="0"/>
              <a:t>--</a:t>
            </a:r>
            <a:r>
              <a:rPr lang="zh-TW" altLang="zh-TW" sz="4800" dirty="0" smtClean="0"/>
              <a:t>再生</a:t>
            </a:r>
            <a:r>
              <a:rPr lang="zh-TW" altLang="zh-TW" sz="4800" dirty="0"/>
              <a:t>能源</a:t>
            </a:r>
            <a:r>
              <a:rPr lang="en-US" altLang="zh-TW" sz="4800" dirty="0" smtClean="0"/>
              <a:t>?</a:t>
            </a:r>
          </a:p>
          <a:p>
            <a:pPr marL="0" indent="0">
              <a:buNone/>
            </a:pPr>
            <a:r>
              <a:rPr lang="zh-TW" altLang="zh-TW" sz="4800" dirty="0" smtClean="0"/>
              <a:t>請</a:t>
            </a:r>
            <a:r>
              <a:rPr lang="zh-TW" altLang="zh-TW" sz="4800" dirty="0"/>
              <a:t>舉出一個例子。</a:t>
            </a:r>
            <a:endParaRPr lang="zh-TW" altLang="en-US" sz="48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677334" y="5333476"/>
            <a:ext cx="8962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dirty="0"/>
              <a:t>(</a:t>
            </a:r>
            <a:r>
              <a:rPr lang="zh-TW" altLang="zh-TW" sz="4800" dirty="0"/>
              <a:t>答：陽光、水力、風力和海洋能</a:t>
            </a:r>
            <a:r>
              <a:rPr lang="en-US" altLang="zh-TW" sz="4800" dirty="0"/>
              <a:t>)</a:t>
            </a:r>
            <a:endParaRPr lang="zh-TW" altLang="en-US" sz="48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191" y="1142476"/>
            <a:ext cx="5715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3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有獎徵答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4800" dirty="0"/>
              <a:t>什麼</a:t>
            </a:r>
            <a:r>
              <a:rPr lang="zh-TW" altLang="zh-TW" sz="4800" dirty="0" smtClean="0"/>
              <a:t>是</a:t>
            </a:r>
            <a:r>
              <a:rPr lang="en-US" altLang="zh-TW" sz="4800" dirty="0" smtClean="0"/>
              <a:t>--</a:t>
            </a:r>
            <a:r>
              <a:rPr lang="zh-TW" altLang="zh-TW" sz="4800" dirty="0" smtClean="0"/>
              <a:t>非</a:t>
            </a:r>
            <a:r>
              <a:rPr lang="zh-TW" altLang="zh-TW" sz="4800" dirty="0"/>
              <a:t>再生能源</a:t>
            </a:r>
            <a:r>
              <a:rPr lang="en-US" altLang="zh-TW" sz="4800" dirty="0" smtClean="0"/>
              <a:t>?</a:t>
            </a:r>
          </a:p>
          <a:p>
            <a:pPr marL="0" indent="0">
              <a:buNone/>
            </a:pPr>
            <a:r>
              <a:rPr lang="zh-TW" altLang="zh-TW" sz="4800" dirty="0" smtClean="0"/>
              <a:t>請</a:t>
            </a:r>
            <a:r>
              <a:rPr lang="zh-TW" altLang="zh-TW" sz="4800" dirty="0"/>
              <a:t>舉出一個例子。</a:t>
            </a:r>
            <a:endParaRPr lang="zh-TW" altLang="en-US" sz="48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6311" r="10126"/>
          <a:stretch/>
        </p:blipFill>
        <p:spPr>
          <a:xfrm>
            <a:off x="6090834" y="264167"/>
            <a:ext cx="5904855" cy="6431102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11444" y="4866468"/>
            <a:ext cx="5238427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altLang="zh-TW" sz="4800" dirty="0"/>
              <a:t>(</a:t>
            </a:r>
            <a:r>
              <a:rPr lang="zh-TW" altLang="zh-TW" sz="4800" dirty="0"/>
              <a:t>答：煤礦、</a:t>
            </a:r>
            <a:r>
              <a:rPr lang="zh-TW" altLang="zh-TW" sz="4800" dirty="0" smtClean="0"/>
              <a:t>石油、</a:t>
            </a:r>
            <a:endParaRPr lang="en-US" altLang="zh-TW" sz="4800" dirty="0" smtClean="0"/>
          </a:p>
          <a:p>
            <a:pPr lvl="0"/>
            <a:r>
              <a:rPr lang="en-US" altLang="zh-TW" sz="4800" dirty="0" smtClean="0"/>
              <a:t>      </a:t>
            </a:r>
            <a:r>
              <a:rPr lang="zh-TW" altLang="zh-TW" sz="4800" dirty="0" smtClean="0"/>
              <a:t>天然氣</a:t>
            </a:r>
            <a:r>
              <a:rPr lang="zh-TW" altLang="zh-TW" sz="4800" dirty="0"/>
              <a:t>、核能</a:t>
            </a:r>
            <a:r>
              <a:rPr lang="en-US" altLang="zh-TW" sz="4800" dirty="0"/>
              <a:t>)</a:t>
            </a:r>
            <a:endParaRPr lang="zh-TW" altLang="zh-TW" sz="4800" dirty="0"/>
          </a:p>
        </p:txBody>
      </p:sp>
    </p:spTree>
    <p:extLst>
      <p:ext uri="{BB962C8B-B14F-4D97-AF65-F5344CB8AC3E}">
        <p14:creationId xmlns:p14="http://schemas.microsoft.com/office/powerpoint/2010/main" val="277481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有獎徵答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773132"/>
            <a:ext cx="8596668" cy="38807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zh-TW" sz="4400" dirty="0"/>
              <a:t>地球上石油的存量只夠人類再使用幾年</a:t>
            </a:r>
            <a:r>
              <a:rPr lang="en-US" altLang="zh-TW" sz="4400" dirty="0"/>
              <a:t>? </a:t>
            </a:r>
            <a:endParaRPr lang="en-US" altLang="zh-TW" sz="4400" dirty="0" smtClean="0"/>
          </a:p>
          <a:p>
            <a:pPr marL="0" indent="0">
              <a:buNone/>
            </a:pPr>
            <a:r>
              <a:rPr lang="en-US" altLang="zh-TW" sz="4800" dirty="0" smtClean="0"/>
              <a:t>1.</a:t>
            </a:r>
            <a:r>
              <a:rPr lang="zh-TW" altLang="zh-TW" sz="4800" dirty="0" smtClean="0"/>
              <a:t>幾千年</a:t>
            </a:r>
            <a:endParaRPr lang="en-US" altLang="zh-TW" sz="4800" dirty="0" smtClean="0"/>
          </a:p>
          <a:p>
            <a:pPr marL="0" indent="0">
              <a:buNone/>
            </a:pPr>
            <a:r>
              <a:rPr lang="en-US" altLang="zh-TW" sz="4800" dirty="0" smtClean="0"/>
              <a:t>2.</a:t>
            </a:r>
            <a:r>
              <a:rPr lang="zh-TW" altLang="zh-TW" sz="4800" dirty="0" smtClean="0"/>
              <a:t>幾百年</a:t>
            </a:r>
            <a:endParaRPr lang="en-US" altLang="zh-TW" sz="4800" dirty="0" smtClean="0"/>
          </a:p>
          <a:p>
            <a:pPr marL="0" indent="0">
              <a:buNone/>
            </a:pPr>
            <a:r>
              <a:rPr lang="en-US" altLang="zh-TW" sz="4800" dirty="0" smtClean="0"/>
              <a:t>3.</a:t>
            </a:r>
            <a:r>
              <a:rPr lang="zh-TW" altLang="zh-TW" sz="4800" dirty="0" smtClean="0"/>
              <a:t>幾十年 </a:t>
            </a:r>
            <a:endParaRPr lang="zh-TW" altLang="en-US" sz="4800" dirty="0"/>
          </a:p>
        </p:txBody>
      </p:sp>
      <p:sp>
        <p:nvSpPr>
          <p:cNvPr id="4" name="圓角矩形 3"/>
          <p:cNvSpPr/>
          <p:nvPr/>
        </p:nvSpPr>
        <p:spPr>
          <a:xfrm>
            <a:off x="511444" y="4633993"/>
            <a:ext cx="2929180" cy="883404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049" y="2448731"/>
            <a:ext cx="4914313" cy="401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1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330" y="0"/>
            <a:ext cx="9546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4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有獎徵答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sz="4800" dirty="0"/>
              <a:t>沒了石油，我們該怎麼辦</a:t>
            </a:r>
            <a:r>
              <a:rPr lang="zh-TW" altLang="zh-TW" sz="4800" dirty="0" smtClean="0"/>
              <a:t>？</a:t>
            </a:r>
            <a:endParaRPr lang="en-US" altLang="zh-TW" sz="4800" dirty="0" smtClean="0"/>
          </a:p>
          <a:p>
            <a:pPr marL="0" indent="0">
              <a:buNone/>
            </a:pPr>
            <a:r>
              <a:rPr lang="zh-TW" altLang="zh-TW" sz="4800" dirty="0" smtClean="0"/>
              <a:t>請</a:t>
            </a:r>
            <a:r>
              <a:rPr lang="zh-TW" altLang="zh-TW" sz="4800" dirty="0"/>
              <a:t>舉出一個方法。</a:t>
            </a:r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" t="26270" r="794" b="4026"/>
          <a:stretch/>
        </p:blipFill>
        <p:spPr>
          <a:xfrm>
            <a:off x="175068" y="273285"/>
            <a:ext cx="9676108" cy="5098942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100160" y="273285"/>
            <a:ext cx="9751016" cy="4545756"/>
            <a:chOff x="245029" y="511824"/>
            <a:chExt cx="9751016" cy="4545756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2"/>
            <a:srcRect l="1" t="26270" r="794" b="48295"/>
            <a:stretch/>
          </p:blipFill>
          <p:spPr>
            <a:xfrm>
              <a:off x="319937" y="511824"/>
              <a:ext cx="9676108" cy="1860658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2"/>
            <a:srcRect t="63841" r="17165" b="12217"/>
            <a:stretch/>
          </p:blipFill>
          <p:spPr>
            <a:xfrm>
              <a:off x="245029" y="3306271"/>
              <a:ext cx="8079357" cy="1751309"/>
            </a:xfrm>
            <a:prstGeom prst="rect">
              <a:avLst/>
            </a:prstGeom>
          </p:spPr>
        </p:pic>
      </p:grpSp>
      <p:sp>
        <p:nvSpPr>
          <p:cNvPr id="4" name="文字方塊 3"/>
          <p:cNvSpPr txBox="1"/>
          <p:nvPr/>
        </p:nvSpPr>
        <p:spPr>
          <a:xfrm>
            <a:off x="805911" y="4100975"/>
            <a:ext cx="7443567" cy="258532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altLang="zh-TW" sz="4800" dirty="0"/>
              <a:t>(</a:t>
            </a:r>
            <a:r>
              <a:rPr lang="zh-TW" altLang="zh-TW" sz="4800" dirty="0"/>
              <a:t>答：</a:t>
            </a:r>
            <a:r>
              <a:rPr lang="en-US" altLang="zh-TW" sz="4800" dirty="0" smtClean="0"/>
              <a:t>1.</a:t>
            </a:r>
            <a:r>
              <a:rPr lang="zh-TW" altLang="zh-TW" sz="4800" dirty="0" smtClean="0"/>
              <a:t>開發</a:t>
            </a:r>
            <a:r>
              <a:rPr lang="zh-TW" altLang="zh-TW" sz="4800" dirty="0"/>
              <a:t>替代</a:t>
            </a:r>
            <a:r>
              <a:rPr lang="zh-TW" altLang="zh-TW" sz="4800" dirty="0" smtClean="0"/>
              <a:t>能源</a:t>
            </a:r>
            <a:endParaRPr lang="en-US" altLang="zh-TW" sz="4800" dirty="0" smtClean="0"/>
          </a:p>
          <a:p>
            <a:r>
              <a:rPr lang="zh-TW" altLang="en-US" sz="4800" dirty="0" smtClean="0"/>
              <a:t>        </a:t>
            </a:r>
            <a:r>
              <a:rPr lang="en-US" altLang="zh-TW" sz="4800" dirty="0" smtClean="0"/>
              <a:t>2.</a:t>
            </a:r>
            <a:r>
              <a:rPr lang="zh-TW" altLang="zh-TW" sz="4800" dirty="0" smtClean="0"/>
              <a:t>使用</a:t>
            </a:r>
            <a:r>
              <a:rPr lang="zh-TW" altLang="zh-TW" sz="4800" dirty="0"/>
              <a:t>再生</a:t>
            </a:r>
            <a:r>
              <a:rPr lang="zh-TW" altLang="zh-TW" sz="4800" dirty="0" smtClean="0"/>
              <a:t>能源</a:t>
            </a:r>
            <a:endParaRPr lang="en-US" altLang="zh-TW" sz="4800" dirty="0" smtClean="0"/>
          </a:p>
          <a:p>
            <a:r>
              <a:rPr lang="zh-TW" altLang="en-US" sz="4800" dirty="0" smtClean="0"/>
              <a:t>        </a:t>
            </a:r>
            <a:r>
              <a:rPr lang="en-US" altLang="zh-TW" sz="4800" dirty="0" smtClean="0"/>
              <a:t>3.</a:t>
            </a:r>
            <a:r>
              <a:rPr lang="zh-TW" altLang="zh-TW" sz="4800" dirty="0" smtClean="0"/>
              <a:t>節約能源</a:t>
            </a:r>
            <a:r>
              <a:rPr lang="zh-TW" altLang="en-US" sz="4800" dirty="0" smtClean="0"/>
              <a:t>             </a:t>
            </a:r>
            <a:r>
              <a:rPr lang="en-US" altLang="zh-TW" sz="4800" dirty="0" smtClean="0"/>
              <a:t>)</a:t>
            </a:r>
            <a:endParaRPr lang="zh-TW" altLang="zh-TW" sz="4800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157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2152" y="4825138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b="1" dirty="0"/>
              <a:t>感謝老師的指導</a:t>
            </a:r>
            <a:r>
              <a:rPr lang="en-US" altLang="zh-TW" b="1" dirty="0"/>
              <a:t/>
            </a:r>
            <a:br>
              <a:rPr lang="en-US" altLang="zh-TW" b="1" dirty="0"/>
            </a:br>
            <a:r>
              <a:rPr lang="zh-TW" altLang="en-US" b="1" dirty="0"/>
              <a:t>也謝謝各位同學耐心的聆聽</a:t>
            </a:r>
            <a:r>
              <a:rPr lang="en-US" altLang="zh-TW" b="1" dirty="0"/>
              <a:t/>
            </a:r>
            <a:br>
              <a:rPr lang="en-US" altLang="zh-TW" b="1" dirty="0"/>
            </a:br>
            <a:r>
              <a:rPr lang="zh-TW" altLang="en-US" b="1" dirty="0"/>
              <a:t>我們的分享到此結束</a:t>
            </a:r>
            <a:br>
              <a:rPr lang="zh-TW" altLang="en-US" b="1" dirty="0"/>
            </a:b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1775" y="223300"/>
            <a:ext cx="8217422" cy="444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5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350"/>
          <a:stretch/>
        </p:blipFill>
        <p:spPr>
          <a:xfrm>
            <a:off x="1007390" y="123987"/>
            <a:ext cx="10073898" cy="6892142"/>
          </a:xfrm>
          <a:prstGeom prst="rect">
            <a:avLst/>
          </a:prstGeom>
        </p:spPr>
      </p:pic>
      <p:sp>
        <p:nvSpPr>
          <p:cNvPr id="3" name="橢圓形圖說文字 2"/>
          <p:cNvSpPr/>
          <p:nvPr/>
        </p:nvSpPr>
        <p:spPr>
          <a:xfrm>
            <a:off x="805912" y="867905"/>
            <a:ext cx="4974956" cy="3347634"/>
          </a:xfrm>
          <a:prstGeom prst="wedgeEllipseCallout">
            <a:avLst>
              <a:gd name="adj1" fmla="val 13972"/>
              <a:gd name="adj2" fmla="val 57023"/>
            </a:avLst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>
                <a:solidFill>
                  <a:schemeClr val="tx1"/>
                </a:solidFill>
              </a:rPr>
              <a:t>能源之神？那你一定可以幫我找到油價調漲的原因囉！</a:t>
            </a:r>
          </a:p>
        </p:txBody>
      </p:sp>
      <p:sp>
        <p:nvSpPr>
          <p:cNvPr id="5" name="橢圓形圖說文字 4"/>
          <p:cNvSpPr/>
          <p:nvPr/>
        </p:nvSpPr>
        <p:spPr>
          <a:xfrm>
            <a:off x="5284922" y="123987"/>
            <a:ext cx="4262034" cy="1806413"/>
          </a:xfrm>
          <a:prstGeom prst="wedgeEllipseCallout">
            <a:avLst>
              <a:gd name="adj1" fmla="val 33713"/>
              <a:gd name="adj2" fmla="val 770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/>
              <a:t>我是能源之神。</a:t>
            </a:r>
          </a:p>
        </p:txBody>
      </p:sp>
    </p:spTree>
    <p:extLst>
      <p:ext uri="{BB962C8B-B14F-4D97-AF65-F5344CB8AC3E}">
        <p14:creationId xmlns:p14="http://schemas.microsoft.com/office/powerpoint/2010/main" val="267039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850589" y="5076569"/>
            <a:ext cx="354911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時光</a:t>
            </a:r>
            <a:r>
              <a:rPr lang="zh-TW" alt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機</a:t>
            </a:r>
            <a:endParaRPr lang="zh-TW" alt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7857" y="1514219"/>
            <a:ext cx="7029450" cy="3562350"/>
          </a:xfrm>
          <a:prstGeom prst="rect">
            <a:avLst/>
          </a:prstGeom>
        </p:spPr>
      </p:pic>
      <p:sp>
        <p:nvSpPr>
          <p:cNvPr id="2" name="矩形圖說文字 1"/>
          <p:cNvSpPr/>
          <p:nvPr/>
        </p:nvSpPr>
        <p:spPr>
          <a:xfrm>
            <a:off x="6586780" y="170482"/>
            <a:ext cx="4990454" cy="1870680"/>
          </a:xfrm>
          <a:prstGeom prst="wedgeRectCallout">
            <a:avLst>
              <a:gd name="adj1" fmla="val -81429"/>
              <a:gd name="adj2" fmla="val 24389"/>
            </a:avLst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>
                <a:solidFill>
                  <a:schemeClr val="tx1"/>
                </a:solidFill>
              </a:rPr>
              <a:t>去看看人類的能源演進史，了解為什麼油價會上漲</a:t>
            </a:r>
          </a:p>
        </p:txBody>
      </p:sp>
    </p:spTree>
    <p:extLst>
      <p:ext uri="{BB962C8B-B14F-4D97-AF65-F5344CB8AC3E}">
        <p14:creationId xmlns:p14="http://schemas.microsoft.com/office/powerpoint/2010/main" val="334817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6307" y="562055"/>
            <a:ext cx="8679423" cy="1325563"/>
          </a:xfrm>
        </p:spPr>
        <p:txBody>
          <a:bodyPr>
            <a:noAutofit/>
          </a:bodyPr>
          <a:lstStyle/>
          <a:p>
            <a:r>
              <a:rPr lang="zh-TW" altLang="zh-TW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人類最早使用的能源形態是火。</a:t>
            </a:r>
            <a:endParaRPr lang="zh-TW" alt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5684" y="2160588"/>
            <a:ext cx="4940670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3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56636"/>
            <a:ext cx="10515600" cy="2788829"/>
          </a:xfrm>
        </p:spPr>
        <p:txBody>
          <a:bodyPr>
            <a:normAutofit/>
          </a:bodyPr>
          <a:lstStyle/>
          <a:p>
            <a:r>
              <a:rPr lang="zh-TW" altLang="zh-TW" dirty="0"/>
              <a:t>進入農業社會後</a:t>
            </a:r>
            <a:r>
              <a:rPr lang="zh-TW" altLang="zh-TW" dirty="0" smtClean="0"/>
              <a:t>，人類</a:t>
            </a:r>
            <a:r>
              <a:rPr lang="zh-TW" altLang="zh-TW" dirty="0"/>
              <a:t>養殖牛、馬</a:t>
            </a:r>
            <a:r>
              <a:rPr lang="zh-TW" altLang="zh-TW" dirty="0" smtClean="0"/>
              <a:t>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zh-TW" dirty="0" smtClean="0"/>
              <a:t>利用</a:t>
            </a:r>
            <a:r>
              <a:rPr lang="zh-TW" altLang="zh-TW" dirty="0"/>
              <a:t>獸力取代人力，用來運輸及耕種</a:t>
            </a:r>
            <a:r>
              <a:rPr lang="zh-TW" altLang="zh-TW" dirty="0" smtClean="0"/>
              <a:t>；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zh-TW" dirty="0" smtClean="0"/>
              <a:t>利用</a:t>
            </a:r>
            <a:r>
              <a:rPr lang="zh-TW" altLang="zh-TW" dirty="0"/>
              <a:t>水力和風力來推動水車</a:t>
            </a:r>
            <a:r>
              <a:rPr lang="zh-TW" altLang="zh-TW" dirty="0" smtClean="0"/>
              <a:t>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zh-TW" dirty="0" smtClean="0"/>
              <a:t>磨</a:t>
            </a:r>
            <a:r>
              <a:rPr lang="zh-TW" altLang="zh-TW" dirty="0"/>
              <a:t>碎穀物，節省人力。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470" y="2936977"/>
            <a:ext cx="4962525" cy="392010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0721" y="2648311"/>
            <a:ext cx="5158352" cy="420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5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5721" y="221813"/>
            <a:ext cx="9499171" cy="1325563"/>
          </a:xfrm>
        </p:spPr>
        <p:txBody>
          <a:bodyPr/>
          <a:lstStyle/>
          <a:p>
            <a:r>
              <a:rPr lang="zh-TW" altLang="zh-TW" dirty="0"/>
              <a:t>工業革命後，煤礦和石油取代了傳統的獸力、水力、風力及人力。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2081" y="1655864"/>
            <a:ext cx="8392333" cy="506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8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0535" y="3577993"/>
            <a:ext cx="4304081" cy="321198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26" y="398866"/>
            <a:ext cx="4270210" cy="305725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8866" y="324052"/>
            <a:ext cx="4298915" cy="3176135"/>
          </a:xfrm>
          <a:prstGeom prst="rect">
            <a:avLst/>
          </a:prstGeom>
        </p:spPr>
      </p:pic>
      <p:cxnSp>
        <p:nvCxnSpPr>
          <p:cNvPr id="8" name="直線單箭頭接點 7"/>
          <p:cNvCxnSpPr/>
          <p:nvPr/>
        </p:nvCxnSpPr>
        <p:spPr>
          <a:xfrm>
            <a:off x="1704814" y="3500187"/>
            <a:ext cx="1476784" cy="15367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 flipV="1">
            <a:off x="7842142" y="4532100"/>
            <a:ext cx="821411" cy="7528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615660" y="850276"/>
            <a:ext cx="365509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200" dirty="0"/>
              <a:t>遠古</a:t>
            </a:r>
            <a:r>
              <a:rPr lang="zh-TW" altLang="en-US" sz="3200" dirty="0" smtClean="0"/>
              <a:t>時期</a:t>
            </a:r>
            <a:r>
              <a:rPr lang="zh-TW" altLang="zh-TW" sz="3200" dirty="0"/>
              <a:t>遺骸埋藏在地層底下</a:t>
            </a:r>
            <a:endParaRPr lang="zh-TW" altLang="en-US" sz="13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0" y="5467782"/>
            <a:ext cx="4060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/>
              <a:t>生物的遺骸分解</a:t>
            </a:r>
            <a:endParaRPr lang="en-US" altLang="zh-TW" sz="3600" dirty="0" smtClean="0"/>
          </a:p>
          <a:p>
            <a:r>
              <a:rPr lang="zh-TW" altLang="en-US" sz="3600" dirty="0" smtClean="0"/>
              <a:t>形成石油及天然氣</a:t>
            </a:r>
            <a:endParaRPr lang="zh-TW" altLang="en-US" sz="36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8054811" y="3534613"/>
            <a:ext cx="3688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dirty="0"/>
              <a:t>用鑽油</a:t>
            </a:r>
            <a:r>
              <a:rPr lang="zh-TW" altLang="zh-TW" sz="2800" dirty="0" smtClean="0"/>
              <a:t>設備</a:t>
            </a:r>
            <a:endParaRPr lang="en-US" altLang="zh-TW" sz="2800" dirty="0" smtClean="0"/>
          </a:p>
          <a:p>
            <a:r>
              <a:rPr lang="zh-TW" altLang="zh-TW" sz="2800" dirty="0" smtClean="0"/>
              <a:t>開採</a:t>
            </a:r>
            <a:r>
              <a:rPr lang="zh-TW" altLang="zh-TW" sz="2800" dirty="0"/>
              <a:t>石油及天然氣</a:t>
            </a:r>
            <a:endParaRPr lang="zh-TW" altLang="en-US" sz="2800" dirty="0"/>
          </a:p>
        </p:txBody>
      </p:sp>
      <p:sp>
        <p:nvSpPr>
          <p:cNvPr id="7" name="矩形 6"/>
          <p:cNvSpPr/>
          <p:nvPr/>
        </p:nvSpPr>
        <p:spPr>
          <a:xfrm>
            <a:off x="3489035" y="129561"/>
            <a:ext cx="4698722" cy="584775"/>
          </a:xfrm>
          <a:prstGeom prst="rect">
            <a:avLst/>
          </a:prstGeom>
          <a:solidFill>
            <a:srgbClr val="FFCCFF"/>
          </a:solidFill>
          <a:ln w="57150">
            <a:solidFill>
              <a:srgbClr val="FF3300"/>
            </a:solidFill>
          </a:ln>
        </p:spPr>
        <p:txBody>
          <a:bodyPr wrap="none">
            <a:spAutoFit/>
          </a:bodyPr>
          <a:lstStyle/>
          <a:p>
            <a:r>
              <a:rPr lang="zh-TW" altLang="en-US" sz="3200" dirty="0"/>
              <a:t>石油和天然氣的形成過程</a:t>
            </a:r>
          </a:p>
        </p:txBody>
      </p:sp>
    </p:spTree>
    <p:extLst>
      <p:ext uri="{BB962C8B-B14F-4D97-AF65-F5344CB8AC3E}">
        <p14:creationId xmlns:p14="http://schemas.microsoft.com/office/powerpoint/2010/main" val="266785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357" y="495946"/>
            <a:ext cx="10495383" cy="571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8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</TotalTime>
  <Words>366</Words>
  <Application>Microsoft Office PowerPoint</Application>
  <PresentationFormat>寬螢幕</PresentationFormat>
  <Paragraphs>46</Paragraphs>
  <Slides>21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8" baseType="lpstr">
      <vt:lpstr>微軟正黑體</vt:lpstr>
      <vt:lpstr>新細明體</vt:lpstr>
      <vt:lpstr>Arial</vt:lpstr>
      <vt:lpstr>Calibri</vt:lpstr>
      <vt:lpstr>Trebuchet MS</vt:lpstr>
      <vt:lpstr>Wingdings 3</vt:lpstr>
      <vt:lpstr>多面向</vt:lpstr>
      <vt:lpstr>能源大探索</vt:lpstr>
      <vt:lpstr>PowerPoint 簡報</vt:lpstr>
      <vt:lpstr>PowerPoint 簡報</vt:lpstr>
      <vt:lpstr>PowerPoint 簡報</vt:lpstr>
      <vt:lpstr>人類最早使用的能源形態是火。</vt:lpstr>
      <vt:lpstr>進入農業社會後，人類養殖牛、馬， 利用獸力取代人力，用來運輸及耕種； 利用水力和風力來推動水車， 磨碎穀物，節省人力。</vt:lpstr>
      <vt:lpstr>工業革命後，煤礦和石油取代了傳統的獸力、水力、風力及人力。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有獎徵答</vt:lpstr>
      <vt:lpstr>有獎徵答</vt:lpstr>
      <vt:lpstr>有獎徵答</vt:lpstr>
      <vt:lpstr>有獎徵答</vt:lpstr>
      <vt:lpstr>感謝老師的指導 也謝謝各位同學耐心的聆聽 我們的分享到此結束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Windows 使用者</dc:creator>
  <cp:lastModifiedBy>Windows 使用者</cp:lastModifiedBy>
  <cp:revision>29</cp:revision>
  <dcterms:created xsi:type="dcterms:W3CDTF">2018-04-13T06:59:35Z</dcterms:created>
  <dcterms:modified xsi:type="dcterms:W3CDTF">2020-05-08T00:35:33Z</dcterms:modified>
</cp:coreProperties>
</file>